
<file path=[Content_Types].xml><?xml version="1.0" encoding="utf-8"?>
<Types xmlns="http://schemas.openxmlformats.org/package/2006/content-types">
  <Default Extension="emf" ContentType="image/x-emf"/>
  <Default Extension="fntdata" ContentType="application/x-fontdata"/>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60" r:id="rId1"/>
  </p:sldMasterIdLst>
  <p:notesMasterIdLst>
    <p:notesMasterId r:id="rId81"/>
  </p:notesMasterIdLst>
  <p:sldIdLst>
    <p:sldId id="256" r:id="rId2"/>
    <p:sldId id="352" r:id="rId3"/>
    <p:sldId id="257" r:id="rId4"/>
    <p:sldId id="293" r:id="rId5"/>
    <p:sldId id="309" r:id="rId6"/>
    <p:sldId id="349" r:id="rId7"/>
    <p:sldId id="353" r:id="rId8"/>
    <p:sldId id="323" r:id="rId9"/>
    <p:sldId id="325" r:id="rId10"/>
    <p:sldId id="356" r:id="rId11"/>
    <p:sldId id="328" r:id="rId12"/>
    <p:sldId id="357" r:id="rId13"/>
    <p:sldId id="358" r:id="rId14"/>
    <p:sldId id="359" r:id="rId15"/>
    <p:sldId id="360" r:id="rId16"/>
    <p:sldId id="361" r:id="rId17"/>
    <p:sldId id="362" r:id="rId18"/>
    <p:sldId id="363" r:id="rId19"/>
    <p:sldId id="364" r:id="rId20"/>
    <p:sldId id="365" r:id="rId21"/>
    <p:sldId id="366" r:id="rId22"/>
    <p:sldId id="367" r:id="rId23"/>
    <p:sldId id="368" r:id="rId24"/>
    <p:sldId id="369" r:id="rId25"/>
    <p:sldId id="370" r:id="rId26"/>
    <p:sldId id="371" r:id="rId27"/>
    <p:sldId id="372" r:id="rId28"/>
    <p:sldId id="373" r:id="rId29"/>
    <p:sldId id="374" r:id="rId30"/>
    <p:sldId id="375" r:id="rId31"/>
    <p:sldId id="376" r:id="rId32"/>
    <p:sldId id="378" r:id="rId33"/>
    <p:sldId id="379" r:id="rId34"/>
    <p:sldId id="380" r:id="rId35"/>
    <p:sldId id="381" r:id="rId36"/>
    <p:sldId id="382" r:id="rId37"/>
    <p:sldId id="383" r:id="rId38"/>
    <p:sldId id="384" r:id="rId39"/>
    <p:sldId id="332" r:id="rId40"/>
    <p:sldId id="385" r:id="rId41"/>
    <p:sldId id="408" r:id="rId42"/>
    <p:sldId id="386" r:id="rId43"/>
    <p:sldId id="409" r:id="rId44"/>
    <p:sldId id="387" r:id="rId45"/>
    <p:sldId id="410" r:id="rId46"/>
    <p:sldId id="411" r:id="rId47"/>
    <p:sldId id="388" r:id="rId48"/>
    <p:sldId id="412" r:id="rId49"/>
    <p:sldId id="389" r:id="rId50"/>
    <p:sldId id="390" r:id="rId51"/>
    <p:sldId id="413" r:id="rId52"/>
    <p:sldId id="391" r:id="rId53"/>
    <p:sldId id="414" r:id="rId54"/>
    <p:sldId id="392" r:id="rId55"/>
    <p:sldId id="415" r:id="rId56"/>
    <p:sldId id="393" r:id="rId57"/>
    <p:sldId id="416" r:id="rId58"/>
    <p:sldId id="394" r:id="rId59"/>
    <p:sldId id="417" r:id="rId60"/>
    <p:sldId id="395" r:id="rId61"/>
    <p:sldId id="418" r:id="rId62"/>
    <p:sldId id="396" r:id="rId63"/>
    <p:sldId id="419" r:id="rId64"/>
    <p:sldId id="397" r:id="rId65"/>
    <p:sldId id="420" r:id="rId66"/>
    <p:sldId id="398" r:id="rId67"/>
    <p:sldId id="421" r:id="rId68"/>
    <p:sldId id="399" r:id="rId69"/>
    <p:sldId id="422" r:id="rId70"/>
    <p:sldId id="423" r:id="rId71"/>
    <p:sldId id="400" r:id="rId72"/>
    <p:sldId id="354" r:id="rId73"/>
    <p:sldId id="406" r:id="rId74"/>
    <p:sldId id="401" r:id="rId75"/>
    <p:sldId id="402" r:id="rId76"/>
    <p:sldId id="403" r:id="rId77"/>
    <p:sldId id="404" r:id="rId78"/>
    <p:sldId id="405" r:id="rId79"/>
    <p:sldId id="407" r:id="rId80"/>
  </p:sldIdLst>
  <p:sldSz cx="9144000" cy="5143500" type="screen16x9"/>
  <p:notesSz cx="6858000" cy="9144000"/>
  <p:embeddedFontLst>
    <p:embeddedFont>
      <p:font typeface="Georgia Pro Cond Semibold" panose="02040706050405020303" pitchFamily="18" charset="0"/>
      <p:bold r:id="rId82"/>
      <p:boldItalic r:id="rId83"/>
    </p:embeddedFont>
    <p:embeddedFont>
      <p:font typeface="Georgia Pro Semibold" panose="02040702050405020303" pitchFamily="18" charset="0"/>
      <p:bold r:id="rId84"/>
      <p:boldItalic r:id="rId85"/>
    </p:embeddedFont>
    <p:embeddedFont>
      <p:font typeface="Grand Hotel" panose="020B0604020202020204" charset="0"/>
      <p:regular r:id="rId86"/>
    </p:embeddedFont>
    <p:embeddedFont>
      <p:font typeface="Raleway" pitchFamily="2" charset="-18"/>
      <p:regular r:id="rId87"/>
      <p:bold r:id="rId88"/>
      <p:italic r:id="rId89"/>
      <p:boldItalic r:id="rId90"/>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497B58D4-59D5-4BC2-A1C7-50A3E0BD59D6}">
  <a:tblStyle styleId="{497B58D4-59D5-4BC2-A1C7-50A3E0BD59D6}" styleName="Table_0">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3446" autoAdjust="0"/>
  </p:normalViewPr>
  <p:slideViewPr>
    <p:cSldViewPr snapToGrid="0">
      <p:cViewPr varScale="1">
        <p:scale>
          <a:sx n="118" d="100"/>
          <a:sy n="118" d="100"/>
        </p:scale>
        <p:origin x="442" y="8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font" Target="fonts/font3.fntdata"/><Relationship Id="rId89" Type="http://schemas.openxmlformats.org/officeDocument/2006/relationships/font" Target="fonts/font8.fntdata"/><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90" Type="http://schemas.openxmlformats.org/officeDocument/2006/relationships/font" Target="fonts/font9.fntdata"/><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font" Target="fonts/font4.fntdata"/><Relationship Id="rId93" Type="http://schemas.openxmlformats.org/officeDocument/2006/relationships/theme" Target="theme/theme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font" Target="fonts/font2.fntdata"/><Relationship Id="rId88" Type="http://schemas.openxmlformats.org/officeDocument/2006/relationships/font" Target="fonts/font7.fntdata"/><Relationship Id="rId9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notesMaster" Target="notesMasters/notesMaster1.xml"/><Relationship Id="rId86" Type="http://schemas.openxmlformats.org/officeDocument/2006/relationships/font" Target="fonts/font5.fntdata"/><Relationship Id="rId9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viewProps" Target="viewProps.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font" Target="fonts/font6.fntdata"/><Relationship Id="rId61" Type="http://schemas.openxmlformats.org/officeDocument/2006/relationships/slide" Target="slides/slide60.xml"/><Relationship Id="rId82" Type="http://schemas.openxmlformats.org/officeDocument/2006/relationships/font" Target="fonts/font1.fntdata"/><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7"/>
        <p:cNvGrpSpPr/>
        <p:nvPr/>
      </p:nvGrpSpPr>
      <p:grpSpPr>
        <a:xfrm>
          <a:off x="0" y="0"/>
          <a:ext cx="0" cy="0"/>
          <a:chOff x="0" y="0"/>
          <a:chExt cx="0" cy="0"/>
        </a:xfrm>
      </p:grpSpPr>
      <p:sp>
        <p:nvSpPr>
          <p:cNvPr id="258" name="Google Shape;258;g10b7282084c_0_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59" name="Google Shape;259;g10b7282084c_0_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9"/>
        <p:cNvGrpSpPr/>
        <p:nvPr/>
      </p:nvGrpSpPr>
      <p:grpSpPr>
        <a:xfrm>
          <a:off x="0" y="0"/>
          <a:ext cx="0" cy="0"/>
          <a:chOff x="0" y="0"/>
          <a:chExt cx="0" cy="0"/>
        </a:xfrm>
      </p:grpSpPr>
      <p:sp>
        <p:nvSpPr>
          <p:cNvPr id="270" name="Google Shape;270;g10b9d6acf73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71" name="Google Shape;271;g10b9d6acf73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9"/>
        <p:cNvGrpSpPr/>
        <p:nvPr/>
      </p:nvGrpSpPr>
      <p:grpSpPr>
        <a:xfrm>
          <a:off x="0" y="0"/>
          <a:ext cx="0" cy="0"/>
          <a:chOff x="0" y="0"/>
          <a:chExt cx="0" cy="0"/>
        </a:xfrm>
      </p:grpSpPr>
      <p:sp>
        <p:nvSpPr>
          <p:cNvPr id="270" name="Google Shape;270;g10b9d6acf73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71" name="Google Shape;271;g10b9d6acf73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99882452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značba mesta stranske slike 1"/>
          <p:cNvSpPr>
            <a:spLocks noGrp="1" noRot="1" noChangeAspect="1"/>
          </p:cNvSpPr>
          <p:nvPr>
            <p:ph type="sldImg"/>
          </p:nvPr>
        </p:nvSpPr>
        <p:spPr>
          <a:xfrm>
            <a:off x="381000" y="685800"/>
            <a:ext cx="6096000" cy="3429000"/>
          </a:xfrm>
        </p:spPr>
      </p:sp>
      <p:sp>
        <p:nvSpPr>
          <p:cNvPr id="3" name="Označba mesta opomb 2"/>
          <p:cNvSpPr>
            <a:spLocks noGrp="1"/>
          </p:cNvSpPr>
          <p:nvPr>
            <p:ph type="body" idx="1"/>
          </p:nvPr>
        </p:nvSpPr>
        <p:spPr/>
        <p:txBody>
          <a:bodyPr/>
          <a:lstStyle/>
          <a:p>
            <a:endParaRPr lang="sl-SI" dirty="0"/>
          </a:p>
        </p:txBody>
      </p:sp>
    </p:spTree>
    <p:extLst>
      <p:ext uri="{BB962C8B-B14F-4D97-AF65-F5344CB8AC3E}">
        <p14:creationId xmlns:p14="http://schemas.microsoft.com/office/powerpoint/2010/main" val="100928324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A0D346-5A03-9F7F-F018-C9E07D16AA25}"/>
            </a:ext>
          </a:extLst>
        </p:cNvPr>
        <p:cNvGrpSpPr/>
        <p:nvPr/>
      </p:nvGrpSpPr>
      <p:grpSpPr>
        <a:xfrm>
          <a:off x="0" y="0"/>
          <a:ext cx="0" cy="0"/>
          <a:chOff x="0" y="0"/>
          <a:chExt cx="0" cy="0"/>
        </a:xfrm>
      </p:grpSpPr>
      <p:sp>
        <p:nvSpPr>
          <p:cNvPr id="2" name="Označba mesta stranske slike 1">
            <a:extLst>
              <a:ext uri="{FF2B5EF4-FFF2-40B4-BE49-F238E27FC236}">
                <a16:creationId xmlns:a16="http://schemas.microsoft.com/office/drawing/2014/main" id="{493832A1-E8F5-308C-AE73-BDDBA61D24BF}"/>
              </a:ext>
            </a:extLst>
          </p:cNvPr>
          <p:cNvSpPr>
            <a:spLocks noGrp="1" noRot="1" noChangeAspect="1"/>
          </p:cNvSpPr>
          <p:nvPr>
            <p:ph type="sldImg"/>
          </p:nvPr>
        </p:nvSpPr>
        <p:spPr>
          <a:xfrm>
            <a:off x="381000" y="685800"/>
            <a:ext cx="6096000" cy="3429000"/>
          </a:xfrm>
        </p:spPr>
      </p:sp>
      <p:sp>
        <p:nvSpPr>
          <p:cNvPr id="3" name="Označba mesta opomb 2">
            <a:extLst>
              <a:ext uri="{FF2B5EF4-FFF2-40B4-BE49-F238E27FC236}">
                <a16:creationId xmlns:a16="http://schemas.microsoft.com/office/drawing/2014/main" id="{EA8F99DD-8EF8-3E7C-FC44-3FE214422414}"/>
              </a:ext>
            </a:extLst>
          </p:cNvPr>
          <p:cNvSpPr>
            <a:spLocks noGrp="1"/>
          </p:cNvSpPr>
          <p:nvPr>
            <p:ph type="body" idx="1"/>
          </p:nvPr>
        </p:nvSpPr>
        <p:spPr/>
        <p:txBody>
          <a:bodyPr/>
          <a:lstStyle/>
          <a:p>
            <a:endParaRPr lang="sl-SI" dirty="0"/>
          </a:p>
        </p:txBody>
      </p:sp>
    </p:spTree>
    <p:extLst>
      <p:ext uri="{BB962C8B-B14F-4D97-AF65-F5344CB8AC3E}">
        <p14:creationId xmlns:p14="http://schemas.microsoft.com/office/powerpoint/2010/main" val="68625021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značba mesta stranske slike 1"/>
          <p:cNvSpPr>
            <a:spLocks noGrp="1" noRot="1" noChangeAspect="1"/>
          </p:cNvSpPr>
          <p:nvPr>
            <p:ph type="sldImg"/>
          </p:nvPr>
        </p:nvSpPr>
        <p:spPr>
          <a:xfrm>
            <a:off x="381000" y="685800"/>
            <a:ext cx="6096000" cy="3429000"/>
          </a:xfrm>
        </p:spPr>
      </p:sp>
      <p:sp>
        <p:nvSpPr>
          <p:cNvPr id="3" name="Označba mesta opomb 2"/>
          <p:cNvSpPr>
            <a:spLocks noGrp="1"/>
          </p:cNvSpPr>
          <p:nvPr>
            <p:ph type="body" idx="1"/>
          </p:nvPr>
        </p:nvSpPr>
        <p:spPr/>
        <p:txBody>
          <a:bodyPr/>
          <a:lstStyle/>
          <a:p>
            <a:endParaRPr lang="sl-SI" dirty="0"/>
          </a:p>
        </p:txBody>
      </p:sp>
    </p:spTree>
    <p:extLst>
      <p:ext uri="{BB962C8B-B14F-4D97-AF65-F5344CB8AC3E}">
        <p14:creationId xmlns:p14="http://schemas.microsoft.com/office/powerpoint/2010/main" val="92642510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0714DA-9B49-A2D2-0BFF-D74D8F74D07C}"/>
            </a:ext>
          </a:extLst>
        </p:cNvPr>
        <p:cNvGrpSpPr/>
        <p:nvPr/>
      </p:nvGrpSpPr>
      <p:grpSpPr>
        <a:xfrm>
          <a:off x="0" y="0"/>
          <a:ext cx="0" cy="0"/>
          <a:chOff x="0" y="0"/>
          <a:chExt cx="0" cy="0"/>
        </a:xfrm>
      </p:grpSpPr>
      <p:sp>
        <p:nvSpPr>
          <p:cNvPr id="2" name="Označba mesta stranske slike 1">
            <a:extLst>
              <a:ext uri="{FF2B5EF4-FFF2-40B4-BE49-F238E27FC236}">
                <a16:creationId xmlns:a16="http://schemas.microsoft.com/office/drawing/2014/main" id="{13F80A5E-D5E6-05B8-2767-8F74177EF9F4}"/>
              </a:ext>
            </a:extLst>
          </p:cNvPr>
          <p:cNvSpPr>
            <a:spLocks noGrp="1" noRot="1" noChangeAspect="1"/>
          </p:cNvSpPr>
          <p:nvPr>
            <p:ph type="sldImg"/>
          </p:nvPr>
        </p:nvSpPr>
        <p:spPr>
          <a:xfrm>
            <a:off x="381000" y="685800"/>
            <a:ext cx="6096000" cy="3429000"/>
          </a:xfrm>
        </p:spPr>
      </p:sp>
      <p:sp>
        <p:nvSpPr>
          <p:cNvPr id="3" name="Označba mesta opomb 2">
            <a:extLst>
              <a:ext uri="{FF2B5EF4-FFF2-40B4-BE49-F238E27FC236}">
                <a16:creationId xmlns:a16="http://schemas.microsoft.com/office/drawing/2014/main" id="{2F2A0773-47CF-8A16-4CEE-38547794F803}"/>
              </a:ext>
            </a:extLst>
          </p:cNvPr>
          <p:cNvSpPr>
            <a:spLocks noGrp="1"/>
          </p:cNvSpPr>
          <p:nvPr>
            <p:ph type="body" idx="1"/>
          </p:nvPr>
        </p:nvSpPr>
        <p:spPr/>
        <p:txBody>
          <a:bodyPr/>
          <a:lstStyle/>
          <a:p>
            <a:endParaRPr lang="sl-SI" dirty="0"/>
          </a:p>
        </p:txBody>
      </p:sp>
    </p:spTree>
    <p:extLst>
      <p:ext uri="{BB962C8B-B14F-4D97-AF65-F5344CB8AC3E}">
        <p14:creationId xmlns:p14="http://schemas.microsoft.com/office/powerpoint/2010/main" val="413369251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9C673E-30CB-BC6C-2D46-4A16202BAC77}"/>
            </a:ext>
          </a:extLst>
        </p:cNvPr>
        <p:cNvGrpSpPr/>
        <p:nvPr/>
      </p:nvGrpSpPr>
      <p:grpSpPr>
        <a:xfrm>
          <a:off x="0" y="0"/>
          <a:ext cx="0" cy="0"/>
          <a:chOff x="0" y="0"/>
          <a:chExt cx="0" cy="0"/>
        </a:xfrm>
      </p:grpSpPr>
      <p:sp>
        <p:nvSpPr>
          <p:cNvPr id="2" name="Označba mesta stranske slike 1">
            <a:extLst>
              <a:ext uri="{FF2B5EF4-FFF2-40B4-BE49-F238E27FC236}">
                <a16:creationId xmlns:a16="http://schemas.microsoft.com/office/drawing/2014/main" id="{A73ABF99-FEE3-AAEF-C1B3-39D70D1C0A67}"/>
              </a:ext>
            </a:extLst>
          </p:cNvPr>
          <p:cNvSpPr>
            <a:spLocks noGrp="1" noRot="1" noChangeAspect="1"/>
          </p:cNvSpPr>
          <p:nvPr>
            <p:ph type="sldImg"/>
          </p:nvPr>
        </p:nvSpPr>
        <p:spPr>
          <a:xfrm>
            <a:off x="381000" y="685800"/>
            <a:ext cx="6096000" cy="3429000"/>
          </a:xfrm>
        </p:spPr>
      </p:sp>
      <p:sp>
        <p:nvSpPr>
          <p:cNvPr id="3" name="Označba mesta opomb 2">
            <a:extLst>
              <a:ext uri="{FF2B5EF4-FFF2-40B4-BE49-F238E27FC236}">
                <a16:creationId xmlns:a16="http://schemas.microsoft.com/office/drawing/2014/main" id="{25F8D8E8-1FA9-47EE-4200-CA3884F84F86}"/>
              </a:ext>
            </a:extLst>
          </p:cNvPr>
          <p:cNvSpPr>
            <a:spLocks noGrp="1"/>
          </p:cNvSpPr>
          <p:nvPr>
            <p:ph type="body" idx="1"/>
          </p:nvPr>
        </p:nvSpPr>
        <p:spPr/>
        <p:txBody>
          <a:bodyPr/>
          <a:lstStyle/>
          <a:p>
            <a:endParaRPr lang="sl-SI" dirty="0"/>
          </a:p>
        </p:txBody>
      </p:sp>
    </p:spTree>
    <p:extLst>
      <p:ext uri="{BB962C8B-B14F-4D97-AF65-F5344CB8AC3E}">
        <p14:creationId xmlns:p14="http://schemas.microsoft.com/office/powerpoint/2010/main" val="239805850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F58282-7015-896A-0B25-2F87E36440CF}"/>
            </a:ext>
          </a:extLst>
        </p:cNvPr>
        <p:cNvGrpSpPr/>
        <p:nvPr/>
      </p:nvGrpSpPr>
      <p:grpSpPr>
        <a:xfrm>
          <a:off x="0" y="0"/>
          <a:ext cx="0" cy="0"/>
          <a:chOff x="0" y="0"/>
          <a:chExt cx="0" cy="0"/>
        </a:xfrm>
      </p:grpSpPr>
      <p:sp>
        <p:nvSpPr>
          <p:cNvPr id="2" name="Označba mesta stranske slike 1">
            <a:extLst>
              <a:ext uri="{FF2B5EF4-FFF2-40B4-BE49-F238E27FC236}">
                <a16:creationId xmlns:a16="http://schemas.microsoft.com/office/drawing/2014/main" id="{214D2A6E-1085-C6A9-923A-7696C31709BC}"/>
              </a:ext>
            </a:extLst>
          </p:cNvPr>
          <p:cNvSpPr>
            <a:spLocks noGrp="1" noRot="1" noChangeAspect="1"/>
          </p:cNvSpPr>
          <p:nvPr>
            <p:ph type="sldImg"/>
          </p:nvPr>
        </p:nvSpPr>
        <p:spPr>
          <a:xfrm>
            <a:off x="381000" y="685800"/>
            <a:ext cx="6096000" cy="3429000"/>
          </a:xfrm>
        </p:spPr>
      </p:sp>
      <p:sp>
        <p:nvSpPr>
          <p:cNvPr id="3" name="Označba mesta opomb 2">
            <a:extLst>
              <a:ext uri="{FF2B5EF4-FFF2-40B4-BE49-F238E27FC236}">
                <a16:creationId xmlns:a16="http://schemas.microsoft.com/office/drawing/2014/main" id="{5717558C-202E-5EDD-BE1A-BDAD4AB57B34}"/>
              </a:ext>
            </a:extLst>
          </p:cNvPr>
          <p:cNvSpPr>
            <a:spLocks noGrp="1"/>
          </p:cNvSpPr>
          <p:nvPr>
            <p:ph type="body" idx="1"/>
          </p:nvPr>
        </p:nvSpPr>
        <p:spPr/>
        <p:txBody>
          <a:bodyPr/>
          <a:lstStyle/>
          <a:p>
            <a:endParaRPr lang="sl-SI" dirty="0"/>
          </a:p>
        </p:txBody>
      </p:sp>
    </p:spTree>
    <p:extLst>
      <p:ext uri="{BB962C8B-B14F-4D97-AF65-F5344CB8AC3E}">
        <p14:creationId xmlns:p14="http://schemas.microsoft.com/office/powerpoint/2010/main" val="123806238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75CE53-BEB9-5315-9A38-9B1CBBF4237B}"/>
            </a:ext>
          </a:extLst>
        </p:cNvPr>
        <p:cNvGrpSpPr/>
        <p:nvPr/>
      </p:nvGrpSpPr>
      <p:grpSpPr>
        <a:xfrm>
          <a:off x="0" y="0"/>
          <a:ext cx="0" cy="0"/>
          <a:chOff x="0" y="0"/>
          <a:chExt cx="0" cy="0"/>
        </a:xfrm>
      </p:grpSpPr>
      <p:sp>
        <p:nvSpPr>
          <p:cNvPr id="2" name="Označba mesta stranske slike 1">
            <a:extLst>
              <a:ext uri="{FF2B5EF4-FFF2-40B4-BE49-F238E27FC236}">
                <a16:creationId xmlns:a16="http://schemas.microsoft.com/office/drawing/2014/main" id="{5BB512DE-DB94-F4E4-95E4-4F13CD6A1798}"/>
              </a:ext>
            </a:extLst>
          </p:cNvPr>
          <p:cNvSpPr>
            <a:spLocks noGrp="1" noRot="1" noChangeAspect="1"/>
          </p:cNvSpPr>
          <p:nvPr>
            <p:ph type="sldImg"/>
          </p:nvPr>
        </p:nvSpPr>
        <p:spPr>
          <a:xfrm>
            <a:off x="381000" y="685800"/>
            <a:ext cx="6096000" cy="3429000"/>
          </a:xfrm>
        </p:spPr>
      </p:sp>
      <p:sp>
        <p:nvSpPr>
          <p:cNvPr id="3" name="Označba mesta opomb 2">
            <a:extLst>
              <a:ext uri="{FF2B5EF4-FFF2-40B4-BE49-F238E27FC236}">
                <a16:creationId xmlns:a16="http://schemas.microsoft.com/office/drawing/2014/main" id="{A8AD3ABB-9DF8-BF76-E42E-845C0FC0AD18}"/>
              </a:ext>
            </a:extLst>
          </p:cNvPr>
          <p:cNvSpPr>
            <a:spLocks noGrp="1"/>
          </p:cNvSpPr>
          <p:nvPr>
            <p:ph type="body" idx="1"/>
          </p:nvPr>
        </p:nvSpPr>
        <p:spPr/>
        <p:txBody>
          <a:bodyPr/>
          <a:lstStyle/>
          <a:p>
            <a:endParaRPr lang="sl-SI" dirty="0"/>
          </a:p>
        </p:txBody>
      </p:sp>
    </p:spTree>
    <p:extLst>
      <p:ext uri="{BB962C8B-B14F-4D97-AF65-F5344CB8AC3E}">
        <p14:creationId xmlns:p14="http://schemas.microsoft.com/office/powerpoint/2010/main" val="4200412211"/>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3.png"/><Relationship Id="rId4" Type="http://schemas.openxmlformats.org/officeDocument/2006/relationships/image" Target="../media/image6.pn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image" Target="../media/image4.png"/><Relationship Id="rId5" Type="http://schemas.openxmlformats.org/officeDocument/2006/relationships/image" Target="../media/image5.png"/><Relationship Id="rId4" Type="http://schemas.openxmlformats.org/officeDocument/2006/relationships/image" Target="../media/image6.png"/></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2.png"/><Relationship Id="rId4" Type="http://schemas.openxmlformats.org/officeDocument/2006/relationships/image" Target="../media/image4.pn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8"/>
        <p:cNvGrpSpPr/>
        <p:nvPr/>
      </p:nvGrpSpPr>
      <p:grpSpPr>
        <a:xfrm>
          <a:off x="0" y="0"/>
          <a:ext cx="0" cy="0"/>
          <a:chOff x="0" y="0"/>
          <a:chExt cx="0" cy="0"/>
        </a:xfrm>
      </p:grpSpPr>
      <p:sp>
        <p:nvSpPr>
          <p:cNvPr id="9" name="Google Shape;9;p2"/>
          <p:cNvSpPr txBox="1">
            <a:spLocks noGrp="1"/>
          </p:cNvSpPr>
          <p:nvPr>
            <p:ph type="ctrTitle"/>
          </p:nvPr>
        </p:nvSpPr>
        <p:spPr>
          <a:xfrm>
            <a:off x="3782150" y="746137"/>
            <a:ext cx="4641300" cy="3081900"/>
          </a:xfrm>
          <a:prstGeom prst="rect">
            <a:avLst/>
          </a:prstGeom>
        </p:spPr>
        <p:txBody>
          <a:bodyPr spcFirstLastPara="1" wrap="square" lIns="91425" tIns="91425" rIns="91425" bIns="91425" anchor="t" anchorCtr="0">
            <a:noAutofit/>
          </a:bodyPr>
          <a:lstStyle>
            <a:lvl1pPr lvl="0" algn="ctr">
              <a:spcBef>
                <a:spcPts val="0"/>
              </a:spcBef>
              <a:spcAft>
                <a:spcPts val="0"/>
              </a:spcAft>
              <a:buSzPts val="5200"/>
              <a:buNone/>
              <a:defRPr sz="6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0" name="Google Shape;10;p2"/>
          <p:cNvSpPr txBox="1">
            <a:spLocks noGrp="1"/>
          </p:cNvSpPr>
          <p:nvPr>
            <p:ph type="subTitle" idx="1"/>
          </p:nvPr>
        </p:nvSpPr>
        <p:spPr>
          <a:xfrm>
            <a:off x="4006420" y="3894563"/>
            <a:ext cx="4098600" cy="5028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2800"/>
              <a:buNone/>
              <a:defRPr>
                <a:latin typeface="Raleway"/>
                <a:ea typeface="Raleway"/>
                <a:cs typeface="Raleway"/>
                <a:sym typeface="Raleway"/>
              </a:defRPr>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pic>
        <p:nvPicPr>
          <p:cNvPr id="11" name="Google Shape;11;p2"/>
          <p:cNvPicPr preferRelativeResize="0"/>
          <p:nvPr/>
        </p:nvPicPr>
        <p:blipFill rotWithShape="1">
          <a:blip r:embed="rId2">
            <a:alphaModFix/>
          </a:blip>
          <a:srcRect/>
          <a:stretch/>
        </p:blipFill>
        <p:spPr>
          <a:xfrm>
            <a:off x="0" y="-6294"/>
            <a:ext cx="9144000" cy="5156088"/>
          </a:xfrm>
          <a:prstGeom prst="rect">
            <a:avLst/>
          </a:prstGeom>
          <a:noFill/>
          <a:ln>
            <a:noFill/>
          </a:ln>
        </p:spPr>
      </p:pic>
      <p:pic>
        <p:nvPicPr>
          <p:cNvPr id="12" name="Google Shape;12;p2"/>
          <p:cNvPicPr preferRelativeResize="0"/>
          <p:nvPr/>
        </p:nvPicPr>
        <p:blipFill>
          <a:blip r:embed="rId3">
            <a:alphaModFix/>
          </a:blip>
          <a:stretch>
            <a:fillRect/>
          </a:stretch>
        </p:blipFill>
        <p:spPr>
          <a:xfrm>
            <a:off x="-41251" y="407500"/>
            <a:ext cx="1313251" cy="2247950"/>
          </a:xfrm>
          <a:prstGeom prst="rect">
            <a:avLst/>
          </a:prstGeom>
          <a:noFill/>
          <a:ln>
            <a:noFill/>
          </a:ln>
        </p:spPr>
      </p:pic>
      <p:grpSp>
        <p:nvGrpSpPr>
          <p:cNvPr id="13" name="Google Shape;13;p2"/>
          <p:cNvGrpSpPr/>
          <p:nvPr/>
        </p:nvGrpSpPr>
        <p:grpSpPr>
          <a:xfrm rot="10800000">
            <a:off x="324243" y="146093"/>
            <a:ext cx="8495525" cy="2247967"/>
            <a:chOff x="245800" y="1896900"/>
            <a:chExt cx="7086100" cy="1875025"/>
          </a:xfrm>
        </p:grpSpPr>
        <p:sp>
          <p:nvSpPr>
            <p:cNvPr id="14" name="Google Shape;14;p2"/>
            <p:cNvSpPr/>
            <p:nvPr/>
          </p:nvSpPr>
          <p:spPr>
            <a:xfrm>
              <a:off x="335525" y="2058375"/>
              <a:ext cx="6911800" cy="1713550"/>
            </a:xfrm>
            <a:custGeom>
              <a:avLst/>
              <a:gdLst/>
              <a:ahLst/>
              <a:cxnLst/>
              <a:rect l="l" t="t" r="r" b="b"/>
              <a:pathLst>
                <a:path w="276472" h="68542" fill="none" extrusionOk="0">
                  <a:moveTo>
                    <a:pt x="513" y="1"/>
                  </a:moveTo>
                  <a:cubicBezTo>
                    <a:pt x="0" y="1026"/>
                    <a:pt x="205" y="2052"/>
                    <a:pt x="205" y="3077"/>
                  </a:cubicBezTo>
                  <a:cubicBezTo>
                    <a:pt x="205" y="3384"/>
                    <a:pt x="256" y="3743"/>
                    <a:pt x="256" y="4000"/>
                  </a:cubicBezTo>
                  <a:cubicBezTo>
                    <a:pt x="256" y="10254"/>
                    <a:pt x="256" y="16457"/>
                    <a:pt x="359" y="22711"/>
                  </a:cubicBezTo>
                  <a:cubicBezTo>
                    <a:pt x="462" y="28453"/>
                    <a:pt x="256" y="34297"/>
                    <a:pt x="462" y="40090"/>
                  </a:cubicBezTo>
                  <a:cubicBezTo>
                    <a:pt x="667" y="46652"/>
                    <a:pt x="462" y="53265"/>
                    <a:pt x="615" y="59827"/>
                  </a:cubicBezTo>
                  <a:cubicBezTo>
                    <a:pt x="667" y="61519"/>
                    <a:pt x="410" y="63159"/>
                    <a:pt x="667" y="64851"/>
                  </a:cubicBezTo>
                  <a:cubicBezTo>
                    <a:pt x="769" y="65722"/>
                    <a:pt x="923" y="65927"/>
                    <a:pt x="1794" y="65927"/>
                  </a:cubicBezTo>
                  <a:lnTo>
                    <a:pt x="12099" y="66081"/>
                  </a:lnTo>
                  <a:cubicBezTo>
                    <a:pt x="15892" y="66184"/>
                    <a:pt x="19686" y="66235"/>
                    <a:pt x="23479" y="66338"/>
                  </a:cubicBezTo>
                  <a:cubicBezTo>
                    <a:pt x="26401" y="66389"/>
                    <a:pt x="29272" y="66389"/>
                    <a:pt x="32194" y="66491"/>
                  </a:cubicBezTo>
                  <a:cubicBezTo>
                    <a:pt x="35117" y="66594"/>
                    <a:pt x="37936" y="66543"/>
                    <a:pt x="40858" y="66645"/>
                  </a:cubicBezTo>
                  <a:cubicBezTo>
                    <a:pt x="43780" y="66748"/>
                    <a:pt x="46805" y="66696"/>
                    <a:pt x="49778" y="66799"/>
                  </a:cubicBezTo>
                  <a:cubicBezTo>
                    <a:pt x="53008" y="66850"/>
                    <a:pt x="56135" y="66850"/>
                    <a:pt x="59314" y="66953"/>
                  </a:cubicBezTo>
                  <a:cubicBezTo>
                    <a:pt x="62338" y="67004"/>
                    <a:pt x="65363" y="66953"/>
                    <a:pt x="68387" y="67106"/>
                  </a:cubicBezTo>
                  <a:cubicBezTo>
                    <a:pt x="71668" y="67209"/>
                    <a:pt x="74949" y="67106"/>
                    <a:pt x="78230" y="67260"/>
                  </a:cubicBezTo>
                  <a:cubicBezTo>
                    <a:pt x="80999" y="67414"/>
                    <a:pt x="83716" y="67260"/>
                    <a:pt x="86484" y="67414"/>
                  </a:cubicBezTo>
                  <a:cubicBezTo>
                    <a:pt x="90483" y="67568"/>
                    <a:pt x="94481" y="67517"/>
                    <a:pt x="98480" y="67670"/>
                  </a:cubicBezTo>
                  <a:cubicBezTo>
                    <a:pt x="101402" y="67773"/>
                    <a:pt x="104324" y="67670"/>
                    <a:pt x="107246" y="67773"/>
                  </a:cubicBezTo>
                  <a:cubicBezTo>
                    <a:pt x="113039" y="67978"/>
                    <a:pt x="118883" y="67978"/>
                    <a:pt x="124676" y="68132"/>
                  </a:cubicBezTo>
                  <a:cubicBezTo>
                    <a:pt x="127649" y="68183"/>
                    <a:pt x="130623" y="68132"/>
                    <a:pt x="133596" y="68234"/>
                  </a:cubicBezTo>
                  <a:cubicBezTo>
                    <a:pt x="139082" y="68542"/>
                    <a:pt x="144516" y="68439"/>
                    <a:pt x="150001" y="68337"/>
                  </a:cubicBezTo>
                  <a:cubicBezTo>
                    <a:pt x="153743" y="68286"/>
                    <a:pt x="157537" y="68388"/>
                    <a:pt x="161279" y="68132"/>
                  </a:cubicBezTo>
                  <a:cubicBezTo>
                    <a:pt x="162407" y="68081"/>
                    <a:pt x="163535" y="68081"/>
                    <a:pt x="164663" y="68081"/>
                  </a:cubicBezTo>
                  <a:cubicBezTo>
                    <a:pt x="168456" y="68081"/>
                    <a:pt x="172199" y="67927"/>
                    <a:pt x="175992" y="67875"/>
                  </a:cubicBezTo>
                  <a:cubicBezTo>
                    <a:pt x="179222" y="67824"/>
                    <a:pt x="182503" y="67875"/>
                    <a:pt x="185733" y="67722"/>
                  </a:cubicBezTo>
                  <a:cubicBezTo>
                    <a:pt x="189987" y="67568"/>
                    <a:pt x="194242" y="67517"/>
                    <a:pt x="198497" y="67465"/>
                  </a:cubicBezTo>
                  <a:cubicBezTo>
                    <a:pt x="200856" y="67414"/>
                    <a:pt x="203163" y="67363"/>
                    <a:pt x="205521" y="67312"/>
                  </a:cubicBezTo>
                  <a:cubicBezTo>
                    <a:pt x="209058" y="67260"/>
                    <a:pt x="212544" y="67209"/>
                    <a:pt x="216133" y="67158"/>
                  </a:cubicBezTo>
                  <a:cubicBezTo>
                    <a:pt x="218952" y="67055"/>
                    <a:pt x="221772" y="67004"/>
                    <a:pt x="224591" y="67004"/>
                  </a:cubicBezTo>
                  <a:cubicBezTo>
                    <a:pt x="227770" y="67004"/>
                    <a:pt x="230948" y="66953"/>
                    <a:pt x="234126" y="66850"/>
                  </a:cubicBezTo>
                  <a:cubicBezTo>
                    <a:pt x="237561" y="66696"/>
                    <a:pt x="240996" y="66748"/>
                    <a:pt x="244431" y="66645"/>
                  </a:cubicBezTo>
                  <a:cubicBezTo>
                    <a:pt x="247455" y="66594"/>
                    <a:pt x="250480" y="66594"/>
                    <a:pt x="253505" y="66491"/>
                  </a:cubicBezTo>
                  <a:cubicBezTo>
                    <a:pt x="256324" y="66440"/>
                    <a:pt x="259195" y="66491"/>
                    <a:pt x="262015" y="66338"/>
                  </a:cubicBezTo>
                  <a:cubicBezTo>
                    <a:pt x="264885" y="66235"/>
                    <a:pt x="267654" y="66338"/>
                    <a:pt x="270473" y="66184"/>
                  </a:cubicBezTo>
                  <a:cubicBezTo>
                    <a:pt x="272473" y="66030"/>
                    <a:pt x="274472" y="66184"/>
                    <a:pt x="276471" y="65979"/>
                  </a:cubicBezTo>
                </a:path>
              </a:pathLst>
            </a:custGeom>
            <a:noFill/>
            <a:ln w="16650"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 name="Google Shape;15;p2"/>
            <p:cNvSpPr/>
            <p:nvPr/>
          </p:nvSpPr>
          <p:spPr>
            <a:xfrm>
              <a:off x="245800" y="1896900"/>
              <a:ext cx="2556850" cy="1730200"/>
            </a:xfrm>
            <a:custGeom>
              <a:avLst/>
              <a:gdLst/>
              <a:ahLst/>
              <a:cxnLst/>
              <a:rect l="l" t="t" r="r" b="b"/>
              <a:pathLst>
                <a:path w="102274" h="69208" fill="none" extrusionOk="0">
                  <a:moveTo>
                    <a:pt x="102274" y="69208"/>
                  </a:moveTo>
                  <a:cubicBezTo>
                    <a:pt x="102223" y="69157"/>
                    <a:pt x="102171" y="69157"/>
                    <a:pt x="102120" y="69157"/>
                  </a:cubicBezTo>
                  <a:cubicBezTo>
                    <a:pt x="98070" y="69105"/>
                    <a:pt x="94020" y="69054"/>
                    <a:pt x="89970" y="69003"/>
                  </a:cubicBezTo>
                  <a:cubicBezTo>
                    <a:pt x="86587" y="68952"/>
                    <a:pt x="83255" y="68849"/>
                    <a:pt x="79871" y="68798"/>
                  </a:cubicBezTo>
                  <a:cubicBezTo>
                    <a:pt x="77205" y="68798"/>
                    <a:pt x="74488" y="68747"/>
                    <a:pt x="71823" y="68644"/>
                  </a:cubicBezTo>
                  <a:cubicBezTo>
                    <a:pt x="68747" y="68542"/>
                    <a:pt x="65722" y="68593"/>
                    <a:pt x="62646" y="68490"/>
                  </a:cubicBezTo>
                  <a:cubicBezTo>
                    <a:pt x="59622" y="68439"/>
                    <a:pt x="56392" y="68439"/>
                    <a:pt x="53265" y="68336"/>
                  </a:cubicBezTo>
                  <a:cubicBezTo>
                    <a:pt x="50138" y="68285"/>
                    <a:pt x="47113" y="68285"/>
                    <a:pt x="44037" y="68183"/>
                  </a:cubicBezTo>
                  <a:cubicBezTo>
                    <a:pt x="41217" y="68080"/>
                    <a:pt x="38347" y="68131"/>
                    <a:pt x="35527" y="68029"/>
                  </a:cubicBezTo>
                  <a:cubicBezTo>
                    <a:pt x="32656" y="67926"/>
                    <a:pt x="29734" y="67978"/>
                    <a:pt x="26812" y="67875"/>
                  </a:cubicBezTo>
                  <a:cubicBezTo>
                    <a:pt x="23890" y="67824"/>
                    <a:pt x="21173" y="67875"/>
                    <a:pt x="18353" y="67721"/>
                  </a:cubicBezTo>
                  <a:cubicBezTo>
                    <a:pt x="14816" y="67619"/>
                    <a:pt x="11330" y="67721"/>
                    <a:pt x="7742" y="67568"/>
                  </a:cubicBezTo>
                  <a:cubicBezTo>
                    <a:pt x="5742" y="67465"/>
                    <a:pt x="3692" y="67568"/>
                    <a:pt x="1692" y="67465"/>
                  </a:cubicBezTo>
                  <a:cubicBezTo>
                    <a:pt x="770" y="67414"/>
                    <a:pt x="462" y="67157"/>
                    <a:pt x="462" y="66235"/>
                  </a:cubicBezTo>
                  <a:lnTo>
                    <a:pt x="462" y="60390"/>
                  </a:lnTo>
                  <a:cubicBezTo>
                    <a:pt x="462" y="58032"/>
                    <a:pt x="513" y="55674"/>
                    <a:pt x="462" y="53316"/>
                  </a:cubicBezTo>
                  <a:cubicBezTo>
                    <a:pt x="206" y="46703"/>
                    <a:pt x="462" y="40090"/>
                    <a:pt x="359" y="33476"/>
                  </a:cubicBezTo>
                  <a:cubicBezTo>
                    <a:pt x="154" y="26658"/>
                    <a:pt x="206" y="19840"/>
                    <a:pt x="154" y="13022"/>
                  </a:cubicBezTo>
                  <a:cubicBezTo>
                    <a:pt x="154" y="10715"/>
                    <a:pt x="1" y="8408"/>
                    <a:pt x="52" y="6101"/>
                  </a:cubicBezTo>
                  <a:cubicBezTo>
                    <a:pt x="52" y="4563"/>
                    <a:pt x="52" y="3076"/>
                    <a:pt x="103" y="1539"/>
                  </a:cubicBezTo>
                  <a:cubicBezTo>
                    <a:pt x="103" y="1026"/>
                    <a:pt x="52" y="513"/>
                    <a:pt x="1" y="1"/>
                  </a:cubicBezTo>
                </a:path>
              </a:pathLst>
            </a:custGeom>
            <a:noFill/>
            <a:ln w="16650"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 name="Google Shape;16;p2"/>
            <p:cNvSpPr/>
            <p:nvPr/>
          </p:nvSpPr>
          <p:spPr>
            <a:xfrm>
              <a:off x="3942000" y="3579675"/>
              <a:ext cx="3389900" cy="66650"/>
            </a:xfrm>
            <a:custGeom>
              <a:avLst/>
              <a:gdLst/>
              <a:ahLst/>
              <a:cxnLst/>
              <a:rect l="l" t="t" r="r" b="b"/>
              <a:pathLst>
                <a:path w="135596" h="2666" fill="none" extrusionOk="0">
                  <a:moveTo>
                    <a:pt x="135596" y="0"/>
                  </a:moveTo>
                  <a:cubicBezTo>
                    <a:pt x="134212" y="410"/>
                    <a:pt x="132725" y="205"/>
                    <a:pt x="131289" y="257"/>
                  </a:cubicBezTo>
                  <a:cubicBezTo>
                    <a:pt x="128265" y="410"/>
                    <a:pt x="125240" y="359"/>
                    <a:pt x="122216" y="462"/>
                  </a:cubicBezTo>
                  <a:cubicBezTo>
                    <a:pt x="120319" y="564"/>
                    <a:pt x="118319" y="462"/>
                    <a:pt x="116371" y="513"/>
                  </a:cubicBezTo>
                  <a:cubicBezTo>
                    <a:pt x="113193" y="667"/>
                    <a:pt x="109963" y="667"/>
                    <a:pt x="106785" y="718"/>
                  </a:cubicBezTo>
                  <a:cubicBezTo>
                    <a:pt x="103863" y="769"/>
                    <a:pt x="100992" y="769"/>
                    <a:pt x="98070" y="872"/>
                  </a:cubicBezTo>
                  <a:cubicBezTo>
                    <a:pt x="95148" y="923"/>
                    <a:pt x="92174" y="923"/>
                    <a:pt x="89252" y="1025"/>
                  </a:cubicBezTo>
                  <a:cubicBezTo>
                    <a:pt x="86279" y="1077"/>
                    <a:pt x="83306" y="1025"/>
                    <a:pt x="80332" y="1179"/>
                  </a:cubicBezTo>
                  <a:cubicBezTo>
                    <a:pt x="76692" y="1384"/>
                    <a:pt x="73053" y="1179"/>
                    <a:pt x="69413" y="1333"/>
                  </a:cubicBezTo>
                  <a:cubicBezTo>
                    <a:pt x="66593" y="1487"/>
                    <a:pt x="63722" y="1333"/>
                    <a:pt x="60903" y="1487"/>
                  </a:cubicBezTo>
                  <a:cubicBezTo>
                    <a:pt x="58032" y="1641"/>
                    <a:pt x="55110" y="1538"/>
                    <a:pt x="52188" y="1641"/>
                  </a:cubicBezTo>
                  <a:cubicBezTo>
                    <a:pt x="49266" y="1692"/>
                    <a:pt x="46497" y="1641"/>
                    <a:pt x="43678" y="1794"/>
                  </a:cubicBezTo>
                  <a:cubicBezTo>
                    <a:pt x="40705" y="1897"/>
                    <a:pt x="37782" y="1794"/>
                    <a:pt x="34809" y="1948"/>
                  </a:cubicBezTo>
                  <a:cubicBezTo>
                    <a:pt x="31887" y="2102"/>
                    <a:pt x="28914" y="1948"/>
                    <a:pt x="25992" y="2102"/>
                  </a:cubicBezTo>
                  <a:cubicBezTo>
                    <a:pt x="23018" y="2205"/>
                    <a:pt x="20096" y="2153"/>
                    <a:pt x="17123" y="2256"/>
                  </a:cubicBezTo>
                  <a:cubicBezTo>
                    <a:pt x="14354" y="2307"/>
                    <a:pt x="11535" y="2358"/>
                    <a:pt x="8767" y="2410"/>
                  </a:cubicBezTo>
                  <a:cubicBezTo>
                    <a:pt x="6050" y="2461"/>
                    <a:pt x="3384" y="2512"/>
                    <a:pt x="667" y="2512"/>
                  </a:cubicBezTo>
                  <a:cubicBezTo>
                    <a:pt x="462" y="2563"/>
                    <a:pt x="205" y="2563"/>
                    <a:pt x="0" y="2666"/>
                  </a:cubicBezTo>
                </a:path>
              </a:pathLst>
            </a:custGeom>
            <a:noFill/>
            <a:ln w="16650"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 name="Google Shape;17;p2"/>
            <p:cNvSpPr/>
            <p:nvPr/>
          </p:nvSpPr>
          <p:spPr>
            <a:xfrm>
              <a:off x="3166604" y="3630178"/>
              <a:ext cx="40524" cy="27438"/>
            </a:xfrm>
            <a:custGeom>
              <a:avLst/>
              <a:gdLst/>
              <a:ahLst/>
              <a:cxnLst/>
              <a:rect l="l" t="t" r="r" b="b"/>
              <a:pathLst>
                <a:path w="3077" h="2083" extrusionOk="0">
                  <a:moveTo>
                    <a:pt x="1436" y="0"/>
                  </a:moveTo>
                  <a:cubicBezTo>
                    <a:pt x="924" y="51"/>
                    <a:pt x="514" y="359"/>
                    <a:pt x="309" y="769"/>
                  </a:cubicBezTo>
                  <a:cubicBezTo>
                    <a:pt x="52" y="1025"/>
                    <a:pt x="1" y="1436"/>
                    <a:pt x="206" y="1743"/>
                  </a:cubicBezTo>
                  <a:cubicBezTo>
                    <a:pt x="367" y="1945"/>
                    <a:pt x="624" y="2083"/>
                    <a:pt x="900" y="2083"/>
                  </a:cubicBezTo>
                  <a:cubicBezTo>
                    <a:pt x="975" y="2083"/>
                    <a:pt x="1052" y="2073"/>
                    <a:pt x="1129" y="2051"/>
                  </a:cubicBezTo>
                  <a:cubicBezTo>
                    <a:pt x="1795" y="1897"/>
                    <a:pt x="2359" y="1487"/>
                    <a:pt x="2769" y="974"/>
                  </a:cubicBezTo>
                  <a:cubicBezTo>
                    <a:pt x="3077" y="513"/>
                    <a:pt x="2923" y="205"/>
                    <a:pt x="2359" y="103"/>
                  </a:cubicBezTo>
                  <a:cubicBezTo>
                    <a:pt x="2103" y="51"/>
                    <a:pt x="1795" y="51"/>
                    <a:pt x="1436"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 name="Google Shape;18;p2"/>
            <p:cNvSpPr/>
            <p:nvPr/>
          </p:nvSpPr>
          <p:spPr>
            <a:xfrm>
              <a:off x="3375229" y="3627096"/>
              <a:ext cx="35124" cy="29427"/>
            </a:xfrm>
            <a:custGeom>
              <a:avLst/>
              <a:gdLst/>
              <a:ahLst/>
              <a:cxnLst/>
              <a:rect l="l" t="t" r="r" b="b"/>
              <a:pathLst>
                <a:path w="2667" h="2234" extrusionOk="0">
                  <a:moveTo>
                    <a:pt x="1539" y="1"/>
                  </a:moveTo>
                  <a:cubicBezTo>
                    <a:pt x="1157" y="1"/>
                    <a:pt x="791" y="202"/>
                    <a:pt x="565" y="542"/>
                  </a:cubicBezTo>
                  <a:cubicBezTo>
                    <a:pt x="308" y="849"/>
                    <a:pt x="1" y="1157"/>
                    <a:pt x="206" y="1567"/>
                  </a:cubicBezTo>
                  <a:cubicBezTo>
                    <a:pt x="411" y="1977"/>
                    <a:pt x="821" y="2233"/>
                    <a:pt x="1231" y="2233"/>
                  </a:cubicBezTo>
                  <a:cubicBezTo>
                    <a:pt x="1898" y="2182"/>
                    <a:pt x="2513" y="1721"/>
                    <a:pt x="2667" y="1054"/>
                  </a:cubicBezTo>
                  <a:cubicBezTo>
                    <a:pt x="2667" y="593"/>
                    <a:pt x="2410" y="183"/>
                    <a:pt x="1949" y="80"/>
                  </a:cubicBezTo>
                  <a:cubicBezTo>
                    <a:pt x="1814" y="26"/>
                    <a:pt x="1676" y="1"/>
                    <a:pt x="153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 name="Google Shape;19;p2"/>
            <p:cNvSpPr/>
            <p:nvPr/>
          </p:nvSpPr>
          <p:spPr>
            <a:xfrm>
              <a:off x="3268552" y="3632879"/>
              <a:ext cx="35124" cy="24488"/>
            </a:xfrm>
            <a:custGeom>
              <a:avLst/>
              <a:gdLst/>
              <a:ahLst/>
              <a:cxnLst/>
              <a:rect l="l" t="t" r="r" b="b"/>
              <a:pathLst>
                <a:path w="2667" h="1859" extrusionOk="0">
                  <a:moveTo>
                    <a:pt x="1724" y="0"/>
                  </a:moveTo>
                  <a:cubicBezTo>
                    <a:pt x="1626" y="0"/>
                    <a:pt x="1529" y="17"/>
                    <a:pt x="1436" y="51"/>
                  </a:cubicBezTo>
                  <a:cubicBezTo>
                    <a:pt x="1026" y="154"/>
                    <a:pt x="667" y="359"/>
                    <a:pt x="411" y="667"/>
                  </a:cubicBezTo>
                  <a:cubicBezTo>
                    <a:pt x="206" y="923"/>
                    <a:pt x="1" y="1179"/>
                    <a:pt x="155" y="1538"/>
                  </a:cubicBezTo>
                  <a:cubicBezTo>
                    <a:pt x="240" y="1752"/>
                    <a:pt x="468" y="1859"/>
                    <a:pt x="690" y="1859"/>
                  </a:cubicBezTo>
                  <a:cubicBezTo>
                    <a:pt x="734" y="1859"/>
                    <a:pt x="778" y="1854"/>
                    <a:pt x="821" y="1846"/>
                  </a:cubicBezTo>
                  <a:lnTo>
                    <a:pt x="1539" y="1846"/>
                  </a:lnTo>
                  <a:cubicBezTo>
                    <a:pt x="1693" y="1794"/>
                    <a:pt x="1846" y="1743"/>
                    <a:pt x="2000" y="1692"/>
                  </a:cubicBezTo>
                  <a:cubicBezTo>
                    <a:pt x="2410" y="1487"/>
                    <a:pt x="2667" y="974"/>
                    <a:pt x="2513" y="513"/>
                  </a:cubicBezTo>
                  <a:cubicBezTo>
                    <a:pt x="2394" y="195"/>
                    <a:pt x="2059" y="0"/>
                    <a:pt x="1724"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 name="Google Shape;20;p2"/>
            <p:cNvSpPr/>
            <p:nvPr/>
          </p:nvSpPr>
          <p:spPr>
            <a:xfrm>
              <a:off x="3486633" y="3632536"/>
              <a:ext cx="30976" cy="27570"/>
            </a:xfrm>
            <a:custGeom>
              <a:avLst/>
              <a:gdLst/>
              <a:ahLst/>
              <a:cxnLst/>
              <a:rect l="l" t="t" r="r" b="b"/>
              <a:pathLst>
                <a:path w="2352" h="2093" extrusionOk="0">
                  <a:moveTo>
                    <a:pt x="1385" y="1"/>
                  </a:moveTo>
                  <a:cubicBezTo>
                    <a:pt x="1167" y="1"/>
                    <a:pt x="949" y="77"/>
                    <a:pt x="769" y="231"/>
                  </a:cubicBezTo>
                  <a:cubicBezTo>
                    <a:pt x="308" y="488"/>
                    <a:pt x="0" y="1000"/>
                    <a:pt x="52" y="1564"/>
                  </a:cubicBezTo>
                  <a:cubicBezTo>
                    <a:pt x="103" y="1820"/>
                    <a:pt x="308" y="2026"/>
                    <a:pt x="564" y="2077"/>
                  </a:cubicBezTo>
                  <a:cubicBezTo>
                    <a:pt x="606" y="2087"/>
                    <a:pt x="651" y="2092"/>
                    <a:pt x="698" y="2092"/>
                  </a:cubicBezTo>
                  <a:cubicBezTo>
                    <a:pt x="1335" y="2092"/>
                    <a:pt x="2352" y="1163"/>
                    <a:pt x="2256" y="590"/>
                  </a:cubicBezTo>
                  <a:cubicBezTo>
                    <a:pt x="2256" y="436"/>
                    <a:pt x="2154" y="283"/>
                    <a:pt x="2000" y="231"/>
                  </a:cubicBezTo>
                  <a:cubicBezTo>
                    <a:pt x="1820" y="77"/>
                    <a:pt x="1603" y="1"/>
                    <a:pt x="1385"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 name="Google Shape;21;p2"/>
            <p:cNvSpPr/>
            <p:nvPr/>
          </p:nvSpPr>
          <p:spPr>
            <a:xfrm>
              <a:off x="3589253" y="3632879"/>
              <a:ext cx="31068" cy="24988"/>
            </a:xfrm>
            <a:custGeom>
              <a:avLst/>
              <a:gdLst/>
              <a:ahLst/>
              <a:cxnLst/>
              <a:rect l="l" t="t" r="r" b="b"/>
              <a:pathLst>
                <a:path w="2359" h="1897" extrusionOk="0">
                  <a:moveTo>
                    <a:pt x="1282" y="0"/>
                  </a:moveTo>
                  <a:cubicBezTo>
                    <a:pt x="667" y="0"/>
                    <a:pt x="103" y="410"/>
                    <a:pt x="1" y="1077"/>
                  </a:cubicBezTo>
                  <a:cubicBezTo>
                    <a:pt x="1" y="1436"/>
                    <a:pt x="565" y="1897"/>
                    <a:pt x="1026" y="1897"/>
                  </a:cubicBezTo>
                  <a:cubicBezTo>
                    <a:pt x="1539" y="1897"/>
                    <a:pt x="2308" y="1333"/>
                    <a:pt x="2308" y="923"/>
                  </a:cubicBezTo>
                  <a:cubicBezTo>
                    <a:pt x="2359" y="615"/>
                    <a:pt x="1692" y="51"/>
                    <a:pt x="1282"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2" name="Google Shape;22;p2"/>
          <p:cNvGrpSpPr/>
          <p:nvPr/>
        </p:nvGrpSpPr>
        <p:grpSpPr>
          <a:xfrm>
            <a:off x="324243" y="2743143"/>
            <a:ext cx="8495525" cy="2247967"/>
            <a:chOff x="245800" y="1896900"/>
            <a:chExt cx="7086100" cy="1875025"/>
          </a:xfrm>
        </p:grpSpPr>
        <p:sp>
          <p:nvSpPr>
            <p:cNvPr id="23" name="Google Shape;23;p2"/>
            <p:cNvSpPr/>
            <p:nvPr/>
          </p:nvSpPr>
          <p:spPr>
            <a:xfrm>
              <a:off x="335525" y="2058375"/>
              <a:ext cx="6911800" cy="1713550"/>
            </a:xfrm>
            <a:custGeom>
              <a:avLst/>
              <a:gdLst/>
              <a:ahLst/>
              <a:cxnLst/>
              <a:rect l="l" t="t" r="r" b="b"/>
              <a:pathLst>
                <a:path w="276472" h="68542" fill="none" extrusionOk="0">
                  <a:moveTo>
                    <a:pt x="513" y="1"/>
                  </a:moveTo>
                  <a:cubicBezTo>
                    <a:pt x="0" y="1026"/>
                    <a:pt x="205" y="2052"/>
                    <a:pt x="205" y="3077"/>
                  </a:cubicBezTo>
                  <a:cubicBezTo>
                    <a:pt x="205" y="3384"/>
                    <a:pt x="256" y="3743"/>
                    <a:pt x="256" y="4000"/>
                  </a:cubicBezTo>
                  <a:cubicBezTo>
                    <a:pt x="256" y="10254"/>
                    <a:pt x="256" y="16457"/>
                    <a:pt x="359" y="22711"/>
                  </a:cubicBezTo>
                  <a:cubicBezTo>
                    <a:pt x="462" y="28453"/>
                    <a:pt x="256" y="34297"/>
                    <a:pt x="462" y="40090"/>
                  </a:cubicBezTo>
                  <a:cubicBezTo>
                    <a:pt x="667" y="46652"/>
                    <a:pt x="462" y="53265"/>
                    <a:pt x="615" y="59827"/>
                  </a:cubicBezTo>
                  <a:cubicBezTo>
                    <a:pt x="667" y="61519"/>
                    <a:pt x="410" y="63159"/>
                    <a:pt x="667" y="64851"/>
                  </a:cubicBezTo>
                  <a:cubicBezTo>
                    <a:pt x="769" y="65722"/>
                    <a:pt x="923" y="65927"/>
                    <a:pt x="1794" y="65927"/>
                  </a:cubicBezTo>
                  <a:lnTo>
                    <a:pt x="12099" y="66081"/>
                  </a:lnTo>
                  <a:cubicBezTo>
                    <a:pt x="15892" y="66184"/>
                    <a:pt x="19686" y="66235"/>
                    <a:pt x="23479" y="66338"/>
                  </a:cubicBezTo>
                  <a:cubicBezTo>
                    <a:pt x="26401" y="66389"/>
                    <a:pt x="29272" y="66389"/>
                    <a:pt x="32194" y="66491"/>
                  </a:cubicBezTo>
                  <a:cubicBezTo>
                    <a:pt x="35117" y="66594"/>
                    <a:pt x="37936" y="66543"/>
                    <a:pt x="40858" y="66645"/>
                  </a:cubicBezTo>
                  <a:cubicBezTo>
                    <a:pt x="43780" y="66748"/>
                    <a:pt x="46805" y="66696"/>
                    <a:pt x="49778" y="66799"/>
                  </a:cubicBezTo>
                  <a:cubicBezTo>
                    <a:pt x="53008" y="66850"/>
                    <a:pt x="56135" y="66850"/>
                    <a:pt x="59314" y="66953"/>
                  </a:cubicBezTo>
                  <a:cubicBezTo>
                    <a:pt x="62338" y="67004"/>
                    <a:pt x="65363" y="66953"/>
                    <a:pt x="68387" y="67106"/>
                  </a:cubicBezTo>
                  <a:cubicBezTo>
                    <a:pt x="71668" y="67209"/>
                    <a:pt x="74949" y="67106"/>
                    <a:pt x="78230" y="67260"/>
                  </a:cubicBezTo>
                  <a:cubicBezTo>
                    <a:pt x="80999" y="67414"/>
                    <a:pt x="83716" y="67260"/>
                    <a:pt x="86484" y="67414"/>
                  </a:cubicBezTo>
                  <a:cubicBezTo>
                    <a:pt x="90483" y="67568"/>
                    <a:pt x="94481" y="67517"/>
                    <a:pt x="98480" y="67670"/>
                  </a:cubicBezTo>
                  <a:cubicBezTo>
                    <a:pt x="101402" y="67773"/>
                    <a:pt x="104324" y="67670"/>
                    <a:pt x="107246" y="67773"/>
                  </a:cubicBezTo>
                  <a:cubicBezTo>
                    <a:pt x="113039" y="67978"/>
                    <a:pt x="118883" y="67978"/>
                    <a:pt x="124676" y="68132"/>
                  </a:cubicBezTo>
                  <a:cubicBezTo>
                    <a:pt x="127649" y="68183"/>
                    <a:pt x="130623" y="68132"/>
                    <a:pt x="133596" y="68234"/>
                  </a:cubicBezTo>
                  <a:cubicBezTo>
                    <a:pt x="139082" y="68542"/>
                    <a:pt x="144516" y="68439"/>
                    <a:pt x="150001" y="68337"/>
                  </a:cubicBezTo>
                  <a:cubicBezTo>
                    <a:pt x="153743" y="68286"/>
                    <a:pt x="157537" y="68388"/>
                    <a:pt x="161279" y="68132"/>
                  </a:cubicBezTo>
                  <a:cubicBezTo>
                    <a:pt x="162407" y="68081"/>
                    <a:pt x="163535" y="68081"/>
                    <a:pt x="164663" y="68081"/>
                  </a:cubicBezTo>
                  <a:cubicBezTo>
                    <a:pt x="168456" y="68081"/>
                    <a:pt x="172199" y="67927"/>
                    <a:pt x="175992" y="67875"/>
                  </a:cubicBezTo>
                  <a:cubicBezTo>
                    <a:pt x="179222" y="67824"/>
                    <a:pt x="182503" y="67875"/>
                    <a:pt x="185733" y="67722"/>
                  </a:cubicBezTo>
                  <a:cubicBezTo>
                    <a:pt x="189987" y="67568"/>
                    <a:pt x="194242" y="67517"/>
                    <a:pt x="198497" y="67465"/>
                  </a:cubicBezTo>
                  <a:cubicBezTo>
                    <a:pt x="200856" y="67414"/>
                    <a:pt x="203163" y="67363"/>
                    <a:pt x="205521" y="67312"/>
                  </a:cubicBezTo>
                  <a:cubicBezTo>
                    <a:pt x="209058" y="67260"/>
                    <a:pt x="212544" y="67209"/>
                    <a:pt x="216133" y="67158"/>
                  </a:cubicBezTo>
                  <a:cubicBezTo>
                    <a:pt x="218952" y="67055"/>
                    <a:pt x="221772" y="67004"/>
                    <a:pt x="224591" y="67004"/>
                  </a:cubicBezTo>
                  <a:cubicBezTo>
                    <a:pt x="227770" y="67004"/>
                    <a:pt x="230948" y="66953"/>
                    <a:pt x="234126" y="66850"/>
                  </a:cubicBezTo>
                  <a:cubicBezTo>
                    <a:pt x="237561" y="66696"/>
                    <a:pt x="240996" y="66748"/>
                    <a:pt x="244431" y="66645"/>
                  </a:cubicBezTo>
                  <a:cubicBezTo>
                    <a:pt x="247455" y="66594"/>
                    <a:pt x="250480" y="66594"/>
                    <a:pt x="253505" y="66491"/>
                  </a:cubicBezTo>
                  <a:cubicBezTo>
                    <a:pt x="256324" y="66440"/>
                    <a:pt x="259195" y="66491"/>
                    <a:pt x="262015" y="66338"/>
                  </a:cubicBezTo>
                  <a:cubicBezTo>
                    <a:pt x="264885" y="66235"/>
                    <a:pt x="267654" y="66338"/>
                    <a:pt x="270473" y="66184"/>
                  </a:cubicBezTo>
                  <a:cubicBezTo>
                    <a:pt x="272473" y="66030"/>
                    <a:pt x="274472" y="66184"/>
                    <a:pt x="276471" y="65979"/>
                  </a:cubicBezTo>
                </a:path>
              </a:pathLst>
            </a:custGeom>
            <a:noFill/>
            <a:ln w="16650"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 name="Google Shape;24;p2"/>
            <p:cNvSpPr/>
            <p:nvPr/>
          </p:nvSpPr>
          <p:spPr>
            <a:xfrm>
              <a:off x="245800" y="1896900"/>
              <a:ext cx="2556850" cy="1730200"/>
            </a:xfrm>
            <a:custGeom>
              <a:avLst/>
              <a:gdLst/>
              <a:ahLst/>
              <a:cxnLst/>
              <a:rect l="l" t="t" r="r" b="b"/>
              <a:pathLst>
                <a:path w="102274" h="69208" fill="none" extrusionOk="0">
                  <a:moveTo>
                    <a:pt x="102274" y="69208"/>
                  </a:moveTo>
                  <a:cubicBezTo>
                    <a:pt x="102223" y="69157"/>
                    <a:pt x="102171" y="69157"/>
                    <a:pt x="102120" y="69157"/>
                  </a:cubicBezTo>
                  <a:cubicBezTo>
                    <a:pt x="98070" y="69105"/>
                    <a:pt x="94020" y="69054"/>
                    <a:pt x="89970" y="69003"/>
                  </a:cubicBezTo>
                  <a:cubicBezTo>
                    <a:pt x="86587" y="68952"/>
                    <a:pt x="83255" y="68849"/>
                    <a:pt x="79871" y="68798"/>
                  </a:cubicBezTo>
                  <a:cubicBezTo>
                    <a:pt x="77205" y="68798"/>
                    <a:pt x="74488" y="68747"/>
                    <a:pt x="71823" y="68644"/>
                  </a:cubicBezTo>
                  <a:cubicBezTo>
                    <a:pt x="68747" y="68542"/>
                    <a:pt x="65722" y="68593"/>
                    <a:pt x="62646" y="68490"/>
                  </a:cubicBezTo>
                  <a:cubicBezTo>
                    <a:pt x="59622" y="68439"/>
                    <a:pt x="56392" y="68439"/>
                    <a:pt x="53265" y="68336"/>
                  </a:cubicBezTo>
                  <a:cubicBezTo>
                    <a:pt x="50138" y="68285"/>
                    <a:pt x="47113" y="68285"/>
                    <a:pt x="44037" y="68183"/>
                  </a:cubicBezTo>
                  <a:cubicBezTo>
                    <a:pt x="41217" y="68080"/>
                    <a:pt x="38347" y="68131"/>
                    <a:pt x="35527" y="68029"/>
                  </a:cubicBezTo>
                  <a:cubicBezTo>
                    <a:pt x="32656" y="67926"/>
                    <a:pt x="29734" y="67978"/>
                    <a:pt x="26812" y="67875"/>
                  </a:cubicBezTo>
                  <a:cubicBezTo>
                    <a:pt x="23890" y="67824"/>
                    <a:pt x="21173" y="67875"/>
                    <a:pt x="18353" y="67721"/>
                  </a:cubicBezTo>
                  <a:cubicBezTo>
                    <a:pt x="14816" y="67619"/>
                    <a:pt x="11330" y="67721"/>
                    <a:pt x="7742" y="67568"/>
                  </a:cubicBezTo>
                  <a:cubicBezTo>
                    <a:pt x="5742" y="67465"/>
                    <a:pt x="3692" y="67568"/>
                    <a:pt x="1692" y="67465"/>
                  </a:cubicBezTo>
                  <a:cubicBezTo>
                    <a:pt x="770" y="67414"/>
                    <a:pt x="462" y="67157"/>
                    <a:pt x="462" y="66235"/>
                  </a:cubicBezTo>
                  <a:lnTo>
                    <a:pt x="462" y="60390"/>
                  </a:lnTo>
                  <a:cubicBezTo>
                    <a:pt x="462" y="58032"/>
                    <a:pt x="513" y="55674"/>
                    <a:pt x="462" y="53316"/>
                  </a:cubicBezTo>
                  <a:cubicBezTo>
                    <a:pt x="206" y="46703"/>
                    <a:pt x="462" y="40090"/>
                    <a:pt x="359" y="33476"/>
                  </a:cubicBezTo>
                  <a:cubicBezTo>
                    <a:pt x="154" y="26658"/>
                    <a:pt x="206" y="19840"/>
                    <a:pt x="154" y="13022"/>
                  </a:cubicBezTo>
                  <a:cubicBezTo>
                    <a:pt x="154" y="10715"/>
                    <a:pt x="1" y="8408"/>
                    <a:pt x="52" y="6101"/>
                  </a:cubicBezTo>
                  <a:cubicBezTo>
                    <a:pt x="52" y="4563"/>
                    <a:pt x="52" y="3076"/>
                    <a:pt x="103" y="1539"/>
                  </a:cubicBezTo>
                  <a:cubicBezTo>
                    <a:pt x="103" y="1026"/>
                    <a:pt x="52" y="513"/>
                    <a:pt x="1" y="1"/>
                  </a:cubicBezTo>
                </a:path>
              </a:pathLst>
            </a:custGeom>
            <a:noFill/>
            <a:ln w="16650"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 name="Google Shape;25;p2"/>
            <p:cNvSpPr/>
            <p:nvPr/>
          </p:nvSpPr>
          <p:spPr>
            <a:xfrm>
              <a:off x="3942000" y="3579675"/>
              <a:ext cx="3389900" cy="66650"/>
            </a:xfrm>
            <a:custGeom>
              <a:avLst/>
              <a:gdLst/>
              <a:ahLst/>
              <a:cxnLst/>
              <a:rect l="l" t="t" r="r" b="b"/>
              <a:pathLst>
                <a:path w="135596" h="2666" fill="none" extrusionOk="0">
                  <a:moveTo>
                    <a:pt x="135596" y="0"/>
                  </a:moveTo>
                  <a:cubicBezTo>
                    <a:pt x="134212" y="410"/>
                    <a:pt x="132725" y="205"/>
                    <a:pt x="131289" y="257"/>
                  </a:cubicBezTo>
                  <a:cubicBezTo>
                    <a:pt x="128265" y="410"/>
                    <a:pt x="125240" y="359"/>
                    <a:pt x="122216" y="462"/>
                  </a:cubicBezTo>
                  <a:cubicBezTo>
                    <a:pt x="120319" y="564"/>
                    <a:pt x="118319" y="462"/>
                    <a:pt x="116371" y="513"/>
                  </a:cubicBezTo>
                  <a:cubicBezTo>
                    <a:pt x="113193" y="667"/>
                    <a:pt x="109963" y="667"/>
                    <a:pt x="106785" y="718"/>
                  </a:cubicBezTo>
                  <a:cubicBezTo>
                    <a:pt x="103863" y="769"/>
                    <a:pt x="100992" y="769"/>
                    <a:pt x="98070" y="872"/>
                  </a:cubicBezTo>
                  <a:cubicBezTo>
                    <a:pt x="95148" y="923"/>
                    <a:pt x="92174" y="923"/>
                    <a:pt x="89252" y="1025"/>
                  </a:cubicBezTo>
                  <a:cubicBezTo>
                    <a:pt x="86279" y="1077"/>
                    <a:pt x="83306" y="1025"/>
                    <a:pt x="80332" y="1179"/>
                  </a:cubicBezTo>
                  <a:cubicBezTo>
                    <a:pt x="76692" y="1384"/>
                    <a:pt x="73053" y="1179"/>
                    <a:pt x="69413" y="1333"/>
                  </a:cubicBezTo>
                  <a:cubicBezTo>
                    <a:pt x="66593" y="1487"/>
                    <a:pt x="63722" y="1333"/>
                    <a:pt x="60903" y="1487"/>
                  </a:cubicBezTo>
                  <a:cubicBezTo>
                    <a:pt x="58032" y="1641"/>
                    <a:pt x="55110" y="1538"/>
                    <a:pt x="52188" y="1641"/>
                  </a:cubicBezTo>
                  <a:cubicBezTo>
                    <a:pt x="49266" y="1692"/>
                    <a:pt x="46497" y="1641"/>
                    <a:pt x="43678" y="1794"/>
                  </a:cubicBezTo>
                  <a:cubicBezTo>
                    <a:pt x="40705" y="1897"/>
                    <a:pt x="37782" y="1794"/>
                    <a:pt x="34809" y="1948"/>
                  </a:cubicBezTo>
                  <a:cubicBezTo>
                    <a:pt x="31887" y="2102"/>
                    <a:pt x="28914" y="1948"/>
                    <a:pt x="25992" y="2102"/>
                  </a:cubicBezTo>
                  <a:cubicBezTo>
                    <a:pt x="23018" y="2205"/>
                    <a:pt x="20096" y="2153"/>
                    <a:pt x="17123" y="2256"/>
                  </a:cubicBezTo>
                  <a:cubicBezTo>
                    <a:pt x="14354" y="2307"/>
                    <a:pt x="11535" y="2358"/>
                    <a:pt x="8767" y="2410"/>
                  </a:cubicBezTo>
                  <a:cubicBezTo>
                    <a:pt x="6050" y="2461"/>
                    <a:pt x="3384" y="2512"/>
                    <a:pt x="667" y="2512"/>
                  </a:cubicBezTo>
                  <a:cubicBezTo>
                    <a:pt x="462" y="2563"/>
                    <a:pt x="205" y="2563"/>
                    <a:pt x="0" y="2666"/>
                  </a:cubicBezTo>
                </a:path>
              </a:pathLst>
            </a:custGeom>
            <a:noFill/>
            <a:ln w="16650"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 name="Google Shape;26;p2"/>
            <p:cNvSpPr/>
            <p:nvPr/>
          </p:nvSpPr>
          <p:spPr>
            <a:xfrm>
              <a:off x="3166604" y="3630178"/>
              <a:ext cx="40524" cy="27438"/>
            </a:xfrm>
            <a:custGeom>
              <a:avLst/>
              <a:gdLst/>
              <a:ahLst/>
              <a:cxnLst/>
              <a:rect l="l" t="t" r="r" b="b"/>
              <a:pathLst>
                <a:path w="3077" h="2083" extrusionOk="0">
                  <a:moveTo>
                    <a:pt x="1436" y="0"/>
                  </a:moveTo>
                  <a:cubicBezTo>
                    <a:pt x="924" y="51"/>
                    <a:pt x="514" y="359"/>
                    <a:pt x="309" y="769"/>
                  </a:cubicBezTo>
                  <a:cubicBezTo>
                    <a:pt x="52" y="1025"/>
                    <a:pt x="1" y="1436"/>
                    <a:pt x="206" y="1743"/>
                  </a:cubicBezTo>
                  <a:cubicBezTo>
                    <a:pt x="367" y="1945"/>
                    <a:pt x="624" y="2083"/>
                    <a:pt x="900" y="2083"/>
                  </a:cubicBezTo>
                  <a:cubicBezTo>
                    <a:pt x="975" y="2083"/>
                    <a:pt x="1052" y="2073"/>
                    <a:pt x="1129" y="2051"/>
                  </a:cubicBezTo>
                  <a:cubicBezTo>
                    <a:pt x="1795" y="1897"/>
                    <a:pt x="2359" y="1487"/>
                    <a:pt x="2769" y="974"/>
                  </a:cubicBezTo>
                  <a:cubicBezTo>
                    <a:pt x="3077" y="513"/>
                    <a:pt x="2923" y="205"/>
                    <a:pt x="2359" y="103"/>
                  </a:cubicBezTo>
                  <a:cubicBezTo>
                    <a:pt x="2103" y="51"/>
                    <a:pt x="1795" y="51"/>
                    <a:pt x="1436"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 name="Google Shape;27;p2"/>
            <p:cNvSpPr/>
            <p:nvPr/>
          </p:nvSpPr>
          <p:spPr>
            <a:xfrm>
              <a:off x="3375229" y="3627096"/>
              <a:ext cx="35124" cy="29427"/>
            </a:xfrm>
            <a:custGeom>
              <a:avLst/>
              <a:gdLst/>
              <a:ahLst/>
              <a:cxnLst/>
              <a:rect l="l" t="t" r="r" b="b"/>
              <a:pathLst>
                <a:path w="2667" h="2234" extrusionOk="0">
                  <a:moveTo>
                    <a:pt x="1539" y="1"/>
                  </a:moveTo>
                  <a:cubicBezTo>
                    <a:pt x="1157" y="1"/>
                    <a:pt x="791" y="202"/>
                    <a:pt x="565" y="542"/>
                  </a:cubicBezTo>
                  <a:cubicBezTo>
                    <a:pt x="308" y="849"/>
                    <a:pt x="1" y="1157"/>
                    <a:pt x="206" y="1567"/>
                  </a:cubicBezTo>
                  <a:cubicBezTo>
                    <a:pt x="411" y="1977"/>
                    <a:pt x="821" y="2233"/>
                    <a:pt x="1231" y="2233"/>
                  </a:cubicBezTo>
                  <a:cubicBezTo>
                    <a:pt x="1898" y="2182"/>
                    <a:pt x="2513" y="1721"/>
                    <a:pt x="2667" y="1054"/>
                  </a:cubicBezTo>
                  <a:cubicBezTo>
                    <a:pt x="2667" y="593"/>
                    <a:pt x="2410" y="183"/>
                    <a:pt x="1949" y="80"/>
                  </a:cubicBezTo>
                  <a:cubicBezTo>
                    <a:pt x="1814" y="26"/>
                    <a:pt x="1676" y="1"/>
                    <a:pt x="153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 name="Google Shape;28;p2"/>
            <p:cNvSpPr/>
            <p:nvPr/>
          </p:nvSpPr>
          <p:spPr>
            <a:xfrm>
              <a:off x="3268552" y="3632879"/>
              <a:ext cx="35124" cy="24488"/>
            </a:xfrm>
            <a:custGeom>
              <a:avLst/>
              <a:gdLst/>
              <a:ahLst/>
              <a:cxnLst/>
              <a:rect l="l" t="t" r="r" b="b"/>
              <a:pathLst>
                <a:path w="2667" h="1859" extrusionOk="0">
                  <a:moveTo>
                    <a:pt x="1724" y="0"/>
                  </a:moveTo>
                  <a:cubicBezTo>
                    <a:pt x="1626" y="0"/>
                    <a:pt x="1529" y="17"/>
                    <a:pt x="1436" y="51"/>
                  </a:cubicBezTo>
                  <a:cubicBezTo>
                    <a:pt x="1026" y="154"/>
                    <a:pt x="667" y="359"/>
                    <a:pt x="411" y="667"/>
                  </a:cubicBezTo>
                  <a:cubicBezTo>
                    <a:pt x="206" y="923"/>
                    <a:pt x="1" y="1179"/>
                    <a:pt x="155" y="1538"/>
                  </a:cubicBezTo>
                  <a:cubicBezTo>
                    <a:pt x="240" y="1752"/>
                    <a:pt x="468" y="1859"/>
                    <a:pt x="690" y="1859"/>
                  </a:cubicBezTo>
                  <a:cubicBezTo>
                    <a:pt x="734" y="1859"/>
                    <a:pt x="778" y="1854"/>
                    <a:pt x="821" y="1846"/>
                  </a:cubicBezTo>
                  <a:lnTo>
                    <a:pt x="1539" y="1846"/>
                  </a:lnTo>
                  <a:cubicBezTo>
                    <a:pt x="1693" y="1794"/>
                    <a:pt x="1846" y="1743"/>
                    <a:pt x="2000" y="1692"/>
                  </a:cubicBezTo>
                  <a:cubicBezTo>
                    <a:pt x="2410" y="1487"/>
                    <a:pt x="2667" y="974"/>
                    <a:pt x="2513" y="513"/>
                  </a:cubicBezTo>
                  <a:cubicBezTo>
                    <a:pt x="2394" y="195"/>
                    <a:pt x="2059" y="0"/>
                    <a:pt x="1724"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 name="Google Shape;29;p2"/>
            <p:cNvSpPr/>
            <p:nvPr/>
          </p:nvSpPr>
          <p:spPr>
            <a:xfrm>
              <a:off x="3486633" y="3632536"/>
              <a:ext cx="30976" cy="27570"/>
            </a:xfrm>
            <a:custGeom>
              <a:avLst/>
              <a:gdLst/>
              <a:ahLst/>
              <a:cxnLst/>
              <a:rect l="l" t="t" r="r" b="b"/>
              <a:pathLst>
                <a:path w="2352" h="2093" extrusionOk="0">
                  <a:moveTo>
                    <a:pt x="1385" y="1"/>
                  </a:moveTo>
                  <a:cubicBezTo>
                    <a:pt x="1167" y="1"/>
                    <a:pt x="949" y="77"/>
                    <a:pt x="769" y="231"/>
                  </a:cubicBezTo>
                  <a:cubicBezTo>
                    <a:pt x="308" y="488"/>
                    <a:pt x="0" y="1000"/>
                    <a:pt x="52" y="1564"/>
                  </a:cubicBezTo>
                  <a:cubicBezTo>
                    <a:pt x="103" y="1820"/>
                    <a:pt x="308" y="2026"/>
                    <a:pt x="564" y="2077"/>
                  </a:cubicBezTo>
                  <a:cubicBezTo>
                    <a:pt x="606" y="2087"/>
                    <a:pt x="651" y="2092"/>
                    <a:pt x="698" y="2092"/>
                  </a:cubicBezTo>
                  <a:cubicBezTo>
                    <a:pt x="1335" y="2092"/>
                    <a:pt x="2352" y="1163"/>
                    <a:pt x="2256" y="590"/>
                  </a:cubicBezTo>
                  <a:cubicBezTo>
                    <a:pt x="2256" y="436"/>
                    <a:pt x="2154" y="283"/>
                    <a:pt x="2000" y="231"/>
                  </a:cubicBezTo>
                  <a:cubicBezTo>
                    <a:pt x="1820" y="77"/>
                    <a:pt x="1603" y="1"/>
                    <a:pt x="1385"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 name="Google Shape;30;p2"/>
            <p:cNvSpPr/>
            <p:nvPr/>
          </p:nvSpPr>
          <p:spPr>
            <a:xfrm>
              <a:off x="3589253" y="3632879"/>
              <a:ext cx="31068" cy="24988"/>
            </a:xfrm>
            <a:custGeom>
              <a:avLst/>
              <a:gdLst/>
              <a:ahLst/>
              <a:cxnLst/>
              <a:rect l="l" t="t" r="r" b="b"/>
              <a:pathLst>
                <a:path w="2359" h="1897" extrusionOk="0">
                  <a:moveTo>
                    <a:pt x="1282" y="0"/>
                  </a:moveTo>
                  <a:cubicBezTo>
                    <a:pt x="667" y="0"/>
                    <a:pt x="103" y="410"/>
                    <a:pt x="1" y="1077"/>
                  </a:cubicBezTo>
                  <a:cubicBezTo>
                    <a:pt x="1" y="1436"/>
                    <a:pt x="565" y="1897"/>
                    <a:pt x="1026" y="1897"/>
                  </a:cubicBezTo>
                  <a:cubicBezTo>
                    <a:pt x="1539" y="1897"/>
                    <a:pt x="2308" y="1333"/>
                    <a:pt x="2308" y="923"/>
                  </a:cubicBezTo>
                  <a:cubicBezTo>
                    <a:pt x="2359" y="615"/>
                    <a:pt x="1692" y="51"/>
                    <a:pt x="1282"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31"/>
        <p:cNvGrpSpPr/>
        <p:nvPr/>
      </p:nvGrpSpPr>
      <p:grpSpPr>
        <a:xfrm>
          <a:off x="0" y="0"/>
          <a:ext cx="0" cy="0"/>
          <a:chOff x="0" y="0"/>
          <a:chExt cx="0" cy="0"/>
        </a:xfrm>
      </p:grpSpPr>
      <p:pic>
        <p:nvPicPr>
          <p:cNvPr id="32" name="Google Shape;32;p3"/>
          <p:cNvPicPr preferRelativeResize="0"/>
          <p:nvPr/>
        </p:nvPicPr>
        <p:blipFill rotWithShape="1">
          <a:blip r:embed="rId2">
            <a:alphaModFix/>
          </a:blip>
          <a:srcRect/>
          <a:stretch/>
        </p:blipFill>
        <p:spPr>
          <a:xfrm>
            <a:off x="0" y="-6294"/>
            <a:ext cx="9144000" cy="5156088"/>
          </a:xfrm>
          <a:prstGeom prst="rect">
            <a:avLst/>
          </a:prstGeom>
          <a:noFill/>
          <a:ln>
            <a:noFill/>
          </a:ln>
        </p:spPr>
      </p:pic>
      <p:sp>
        <p:nvSpPr>
          <p:cNvPr id="33" name="Google Shape;33;p3"/>
          <p:cNvSpPr txBox="1">
            <a:spLocks noGrp="1"/>
          </p:cNvSpPr>
          <p:nvPr>
            <p:ph type="title"/>
          </p:nvPr>
        </p:nvSpPr>
        <p:spPr>
          <a:xfrm>
            <a:off x="1954350" y="2329138"/>
            <a:ext cx="5235300" cy="1417200"/>
          </a:xfrm>
          <a:prstGeom prst="rect">
            <a:avLst/>
          </a:prstGeom>
        </p:spPr>
        <p:txBody>
          <a:bodyPr spcFirstLastPara="1" wrap="square" lIns="91425" tIns="91425" rIns="91425" bIns="91425" anchor="t" anchorCtr="0">
            <a:noAutofit/>
          </a:bodyPr>
          <a:lstStyle>
            <a:lvl1pPr lvl="0" algn="ctr">
              <a:spcBef>
                <a:spcPts val="0"/>
              </a:spcBef>
              <a:spcAft>
                <a:spcPts val="0"/>
              </a:spcAft>
              <a:buSzPts val="3600"/>
              <a:buNone/>
              <a:defRPr sz="72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34" name="Google Shape;34;p3"/>
          <p:cNvSpPr txBox="1">
            <a:spLocks noGrp="1"/>
          </p:cNvSpPr>
          <p:nvPr>
            <p:ph type="subTitle" idx="1"/>
          </p:nvPr>
        </p:nvSpPr>
        <p:spPr>
          <a:xfrm>
            <a:off x="2982300" y="3631350"/>
            <a:ext cx="3179400" cy="6537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2800"/>
              <a:buNone/>
              <a:defRPr>
                <a:latin typeface="Raleway"/>
                <a:ea typeface="Raleway"/>
                <a:cs typeface="Raleway"/>
                <a:sym typeface="Raleway"/>
              </a:defRPr>
            </a:lvl1pPr>
            <a:lvl2pPr lvl="1" algn="ctr" rtl="0">
              <a:lnSpc>
                <a:spcPct val="100000"/>
              </a:lnSpc>
              <a:spcBef>
                <a:spcPts val="0"/>
              </a:spcBef>
              <a:spcAft>
                <a:spcPts val="0"/>
              </a:spcAft>
              <a:buSzPts val="2800"/>
              <a:buNone/>
              <a:defRPr sz="2800"/>
            </a:lvl2pPr>
            <a:lvl3pPr lvl="2" algn="ctr" rtl="0">
              <a:lnSpc>
                <a:spcPct val="100000"/>
              </a:lnSpc>
              <a:spcBef>
                <a:spcPts val="0"/>
              </a:spcBef>
              <a:spcAft>
                <a:spcPts val="0"/>
              </a:spcAft>
              <a:buSzPts val="2800"/>
              <a:buNone/>
              <a:defRPr sz="2800"/>
            </a:lvl3pPr>
            <a:lvl4pPr lvl="3" algn="ctr" rtl="0">
              <a:lnSpc>
                <a:spcPct val="100000"/>
              </a:lnSpc>
              <a:spcBef>
                <a:spcPts val="0"/>
              </a:spcBef>
              <a:spcAft>
                <a:spcPts val="0"/>
              </a:spcAft>
              <a:buSzPts val="2800"/>
              <a:buNone/>
              <a:defRPr sz="2800"/>
            </a:lvl4pPr>
            <a:lvl5pPr lvl="4" algn="ctr" rtl="0">
              <a:lnSpc>
                <a:spcPct val="100000"/>
              </a:lnSpc>
              <a:spcBef>
                <a:spcPts val="0"/>
              </a:spcBef>
              <a:spcAft>
                <a:spcPts val="0"/>
              </a:spcAft>
              <a:buSzPts val="2800"/>
              <a:buNone/>
              <a:defRPr sz="2800"/>
            </a:lvl5pPr>
            <a:lvl6pPr lvl="5" algn="ctr" rtl="0">
              <a:lnSpc>
                <a:spcPct val="100000"/>
              </a:lnSpc>
              <a:spcBef>
                <a:spcPts val="0"/>
              </a:spcBef>
              <a:spcAft>
                <a:spcPts val="0"/>
              </a:spcAft>
              <a:buSzPts val="2800"/>
              <a:buNone/>
              <a:defRPr sz="2800"/>
            </a:lvl6pPr>
            <a:lvl7pPr lvl="6" algn="ctr" rtl="0">
              <a:lnSpc>
                <a:spcPct val="100000"/>
              </a:lnSpc>
              <a:spcBef>
                <a:spcPts val="0"/>
              </a:spcBef>
              <a:spcAft>
                <a:spcPts val="0"/>
              </a:spcAft>
              <a:buSzPts val="2800"/>
              <a:buNone/>
              <a:defRPr sz="2800"/>
            </a:lvl7pPr>
            <a:lvl8pPr lvl="7" algn="ctr" rtl="0">
              <a:lnSpc>
                <a:spcPct val="100000"/>
              </a:lnSpc>
              <a:spcBef>
                <a:spcPts val="0"/>
              </a:spcBef>
              <a:spcAft>
                <a:spcPts val="0"/>
              </a:spcAft>
              <a:buSzPts val="2800"/>
              <a:buNone/>
              <a:defRPr sz="2800"/>
            </a:lvl8pPr>
            <a:lvl9pPr lvl="8" algn="ctr" rtl="0">
              <a:lnSpc>
                <a:spcPct val="100000"/>
              </a:lnSpc>
              <a:spcBef>
                <a:spcPts val="0"/>
              </a:spcBef>
              <a:spcAft>
                <a:spcPts val="0"/>
              </a:spcAft>
              <a:buSzPts val="2800"/>
              <a:buNone/>
              <a:defRPr sz="2800"/>
            </a:lvl9pPr>
          </a:lstStyle>
          <a:p>
            <a:endParaRPr/>
          </a:p>
        </p:txBody>
      </p:sp>
      <p:sp>
        <p:nvSpPr>
          <p:cNvPr id="35" name="Google Shape;35;p3"/>
          <p:cNvSpPr txBox="1">
            <a:spLocks noGrp="1"/>
          </p:cNvSpPr>
          <p:nvPr>
            <p:ph type="title" idx="2" hasCustomPrompt="1"/>
          </p:nvPr>
        </p:nvSpPr>
        <p:spPr>
          <a:xfrm>
            <a:off x="3489975" y="1236038"/>
            <a:ext cx="2163900" cy="12348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12000"/>
              <a:buNone/>
              <a:defRPr sz="7200"/>
            </a:lvl1pPr>
            <a:lvl2pPr lvl="1" algn="ctr" rtl="0">
              <a:spcBef>
                <a:spcPts val="0"/>
              </a:spcBef>
              <a:spcAft>
                <a:spcPts val="0"/>
              </a:spcAft>
              <a:buSzPts val="12000"/>
              <a:buNone/>
              <a:defRPr sz="12000"/>
            </a:lvl2pPr>
            <a:lvl3pPr lvl="2" algn="ctr" rtl="0">
              <a:spcBef>
                <a:spcPts val="0"/>
              </a:spcBef>
              <a:spcAft>
                <a:spcPts val="0"/>
              </a:spcAft>
              <a:buSzPts val="12000"/>
              <a:buNone/>
              <a:defRPr sz="12000"/>
            </a:lvl3pPr>
            <a:lvl4pPr lvl="3" algn="ctr" rtl="0">
              <a:spcBef>
                <a:spcPts val="0"/>
              </a:spcBef>
              <a:spcAft>
                <a:spcPts val="0"/>
              </a:spcAft>
              <a:buSzPts val="12000"/>
              <a:buNone/>
              <a:defRPr sz="12000"/>
            </a:lvl4pPr>
            <a:lvl5pPr lvl="4" algn="ctr" rtl="0">
              <a:spcBef>
                <a:spcPts val="0"/>
              </a:spcBef>
              <a:spcAft>
                <a:spcPts val="0"/>
              </a:spcAft>
              <a:buSzPts val="12000"/>
              <a:buNone/>
              <a:defRPr sz="12000"/>
            </a:lvl5pPr>
            <a:lvl6pPr lvl="5" algn="ctr" rtl="0">
              <a:spcBef>
                <a:spcPts val="0"/>
              </a:spcBef>
              <a:spcAft>
                <a:spcPts val="0"/>
              </a:spcAft>
              <a:buSzPts val="12000"/>
              <a:buNone/>
              <a:defRPr sz="12000"/>
            </a:lvl6pPr>
            <a:lvl7pPr lvl="6" algn="ctr" rtl="0">
              <a:spcBef>
                <a:spcPts val="0"/>
              </a:spcBef>
              <a:spcAft>
                <a:spcPts val="0"/>
              </a:spcAft>
              <a:buSzPts val="12000"/>
              <a:buNone/>
              <a:defRPr sz="12000"/>
            </a:lvl7pPr>
            <a:lvl8pPr lvl="7" algn="ctr" rtl="0">
              <a:spcBef>
                <a:spcPts val="0"/>
              </a:spcBef>
              <a:spcAft>
                <a:spcPts val="0"/>
              </a:spcAft>
              <a:buSzPts val="12000"/>
              <a:buNone/>
              <a:defRPr sz="12000"/>
            </a:lvl8pPr>
            <a:lvl9pPr lvl="8" algn="ctr" rtl="0">
              <a:spcBef>
                <a:spcPts val="0"/>
              </a:spcBef>
              <a:spcAft>
                <a:spcPts val="0"/>
              </a:spcAft>
              <a:buSzPts val="12000"/>
              <a:buNone/>
              <a:defRPr sz="12000"/>
            </a:lvl9pPr>
          </a:lstStyle>
          <a:p>
            <a:r>
              <a:t>xx%</a:t>
            </a:r>
          </a:p>
        </p:txBody>
      </p:sp>
      <p:grpSp>
        <p:nvGrpSpPr>
          <p:cNvPr id="36" name="Google Shape;36;p3"/>
          <p:cNvGrpSpPr/>
          <p:nvPr/>
        </p:nvGrpSpPr>
        <p:grpSpPr>
          <a:xfrm rot="10800000" flipH="1">
            <a:off x="324243" y="146093"/>
            <a:ext cx="8495525" cy="2247967"/>
            <a:chOff x="245800" y="1896900"/>
            <a:chExt cx="7086100" cy="1875025"/>
          </a:xfrm>
        </p:grpSpPr>
        <p:sp>
          <p:nvSpPr>
            <p:cNvPr id="37" name="Google Shape;37;p3"/>
            <p:cNvSpPr/>
            <p:nvPr/>
          </p:nvSpPr>
          <p:spPr>
            <a:xfrm>
              <a:off x="335525" y="2058375"/>
              <a:ext cx="6911800" cy="1713550"/>
            </a:xfrm>
            <a:custGeom>
              <a:avLst/>
              <a:gdLst/>
              <a:ahLst/>
              <a:cxnLst/>
              <a:rect l="l" t="t" r="r" b="b"/>
              <a:pathLst>
                <a:path w="276472" h="68542" fill="none" extrusionOk="0">
                  <a:moveTo>
                    <a:pt x="513" y="1"/>
                  </a:moveTo>
                  <a:cubicBezTo>
                    <a:pt x="0" y="1026"/>
                    <a:pt x="205" y="2052"/>
                    <a:pt x="205" y="3077"/>
                  </a:cubicBezTo>
                  <a:cubicBezTo>
                    <a:pt x="205" y="3384"/>
                    <a:pt x="256" y="3743"/>
                    <a:pt x="256" y="4000"/>
                  </a:cubicBezTo>
                  <a:cubicBezTo>
                    <a:pt x="256" y="10254"/>
                    <a:pt x="256" y="16457"/>
                    <a:pt x="359" y="22711"/>
                  </a:cubicBezTo>
                  <a:cubicBezTo>
                    <a:pt x="462" y="28453"/>
                    <a:pt x="256" y="34297"/>
                    <a:pt x="462" y="40090"/>
                  </a:cubicBezTo>
                  <a:cubicBezTo>
                    <a:pt x="667" y="46652"/>
                    <a:pt x="462" y="53265"/>
                    <a:pt x="615" y="59827"/>
                  </a:cubicBezTo>
                  <a:cubicBezTo>
                    <a:pt x="667" y="61519"/>
                    <a:pt x="410" y="63159"/>
                    <a:pt x="667" y="64851"/>
                  </a:cubicBezTo>
                  <a:cubicBezTo>
                    <a:pt x="769" y="65722"/>
                    <a:pt x="923" y="65927"/>
                    <a:pt x="1794" y="65927"/>
                  </a:cubicBezTo>
                  <a:lnTo>
                    <a:pt x="12099" y="66081"/>
                  </a:lnTo>
                  <a:cubicBezTo>
                    <a:pt x="15892" y="66184"/>
                    <a:pt x="19686" y="66235"/>
                    <a:pt x="23479" y="66338"/>
                  </a:cubicBezTo>
                  <a:cubicBezTo>
                    <a:pt x="26401" y="66389"/>
                    <a:pt x="29272" y="66389"/>
                    <a:pt x="32194" y="66491"/>
                  </a:cubicBezTo>
                  <a:cubicBezTo>
                    <a:pt x="35117" y="66594"/>
                    <a:pt x="37936" y="66543"/>
                    <a:pt x="40858" y="66645"/>
                  </a:cubicBezTo>
                  <a:cubicBezTo>
                    <a:pt x="43780" y="66748"/>
                    <a:pt x="46805" y="66696"/>
                    <a:pt x="49778" y="66799"/>
                  </a:cubicBezTo>
                  <a:cubicBezTo>
                    <a:pt x="53008" y="66850"/>
                    <a:pt x="56135" y="66850"/>
                    <a:pt x="59314" y="66953"/>
                  </a:cubicBezTo>
                  <a:cubicBezTo>
                    <a:pt x="62338" y="67004"/>
                    <a:pt x="65363" y="66953"/>
                    <a:pt x="68387" y="67106"/>
                  </a:cubicBezTo>
                  <a:cubicBezTo>
                    <a:pt x="71668" y="67209"/>
                    <a:pt x="74949" y="67106"/>
                    <a:pt x="78230" y="67260"/>
                  </a:cubicBezTo>
                  <a:cubicBezTo>
                    <a:pt x="80999" y="67414"/>
                    <a:pt x="83716" y="67260"/>
                    <a:pt x="86484" y="67414"/>
                  </a:cubicBezTo>
                  <a:cubicBezTo>
                    <a:pt x="90483" y="67568"/>
                    <a:pt x="94481" y="67517"/>
                    <a:pt x="98480" y="67670"/>
                  </a:cubicBezTo>
                  <a:cubicBezTo>
                    <a:pt x="101402" y="67773"/>
                    <a:pt x="104324" y="67670"/>
                    <a:pt x="107246" y="67773"/>
                  </a:cubicBezTo>
                  <a:cubicBezTo>
                    <a:pt x="113039" y="67978"/>
                    <a:pt x="118883" y="67978"/>
                    <a:pt x="124676" y="68132"/>
                  </a:cubicBezTo>
                  <a:cubicBezTo>
                    <a:pt x="127649" y="68183"/>
                    <a:pt x="130623" y="68132"/>
                    <a:pt x="133596" y="68234"/>
                  </a:cubicBezTo>
                  <a:cubicBezTo>
                    <a:pt x="139082" y="68542"/>
                    <a:pt x="144516" y="68439"/>
                    <a:pt x="150001" y="68337"/>
                  </a:cubicBezTo>
                  <a:cubicBezTo>
                    <a:pt x="153743" y="68286"/>
                    <a:pt x="157537" y="68388"/>
                    <a:pt x="161279" y="68132"/>
                  </a:cubicBezTo>
                  <a:cubicBezTo>
                    <a:pt x="162407" y="68081"/>
                    <a:pt x="163535" y="68081"/>
                    <a:pt x="164663" y="68081"/>
                  </a:cubicBezTo>
                  <a:cubicBezTo>
                    <a:pt x="168456" y="68081"/>
                    <a:pt x="172199" y="67927"/>
                    <a:pt x="175992" y="67875"/>
                  </a:cubicBezTo>
                  <a:cubicBezTo>
                    <a:pt x="179222" y="67824"/>
                    <a:pt x="182503" y="67875"/>
                    <a:pt x="185733" y="67722"/>
                  </a:cubicBezTo>
                  <a:cubicBezTo>
                    <a:pt x="189987" y="67568"/>
                    <a:pt x="194242" y="67517"/>
                    <a:pt x="198497" y="67465"/>
                  </a:cubicBezTo>
                  <a:cubicBezTo>
                    <a:pt x="200856" y="67414"/>
                    <a:pt x="203163" y="67363"/>
                    <a:pt x="205521" y="67312"/>
                  </a:cubicBezTo>
                  <a:cubicBezTo>
                    <a:pt x="209058" y="67260"/>
                    <a:pt x="212544" y="67209"/>
                    <a:pt x="216133" y="67158"/>
                  </a:cubicBezTo>
                  <a:cubicBezTo>
                    <a:pt x="218952" y="67055"/>
                    <a:pt x="221772" y="67004"/>
                    <a:pt x="224591" y="67004"/>
                  </a:cubicBezTo>
                  <a:cubicBezTo>
                    <a:pt x="227770" y="67004"/>
                    <a:pt x="230948" y="66953"/>
                    <a:pt x="234126" y="66850"/>
                  </a:cubicBezTo>
                  <a:cubicBezTo>
                    <a:pt x="237561" y="66696"/>
                    <a:pt x="240996" y="66748"/>
                    <a:pt x="244431" y="66645"/>
                  </a:cubicBezTo>
                  <a:cubicBezTo>
                    <a:pt x="247455" y="66594"/>
                    <a:pt x="250480" y="66594"/>
                    <a:pt x="253505" y="66491"/>
                  </a:cubicBezTo>
                  <a:cubicBezTo>
                    <a:pt x="256324" y="66440"/>
                    <a:pt x="259195" y="66491"/>
                    <a:pt x="262015" y="66338"/>
                  </a:cubicBezTo>
                  <a:cubicBezTo>
                    <a:pt x="264885" y="66235"/>
                    <a:pt x="267654" y="66338"/>
                    <a:pt x="270473" y="66184"/>
                  </a:cubicBezTo>
                  <a:cubicBezTo>
                    <a:pt x="272473" y="66030"/>
                    <a:pt x="274472" y="66184"/>
                    <a:pt x="276471" y="65979"/>
                  </a:cubicBezTo>
                </a:path>
              </a:pathLst>
            </a:custGeom>
            <a:noFill/>
            <a:ln w="16650"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 name="Google Shape;38;p3"/>
            <p:cNvSpPr/>
            <p:nvPr/>
          </p:nvSpPr>
          <p:spPr>
            <a:xfrm>
              <a:off x="245800" y="1896900"/>
              <a:ext cx="2556850" cy="1730200"/>
            </a:xfrm>
            <a:custGeom>
              <a:avLst/>
              <a:gdLst/>
              <a:ahLst/>
              <a:cxnLst/>
              <a:rect l="l" t="t" r="r" b="b"/>
              <a:pathLst>
                <a:path w="102274" h="69208" fill="none" extrusionOk="0">
                  <a:moveTo>
                    <a:pt x="102274" y="69208"/>
                  </a:moveTo>
                  <a:cubicBezTo>
                    <a:pt x="102223" y="69157"/>
                    <a:pt x="102171" y="69157"/>
                    <a:pt x="102120" y="69157"/>
                  </a:cubicBezTo>
                  <a:cubicBezTo>
                    <a:pt x="98070" y="69105"/>
                    <a:pt x="94020" y="69054"/>
                    <a:pt x="89970" y="69003"/>
                  </a:cubicBezTo>
                  <a:cubicBezTo>
                    <a:pt x="86587" y="68952"/>
                    <a:pt x="83255" y="68849"/>
                    <a:pt x="79871" y="68798"/>
                  </a:cubicBezTo>
                  <a:cubicBezTo>
                    <a:pt x="77205" y="68798"/>
                    <a:pt x="74488" y="68747"/>
                    <a:pt x="71823" y="68644"/>
                  </a:cubicBezTo>
                  <a:cubicBezTo>
                    <a:pt x="68747" y="68542"/>
                    <a:pt x="65722" y="68593"/>
                    <a:pt x="62646" y="68490"/>
                  </a:cubicBezTo>
                  <a:cubicBezTo>
                    <a:pt x="59622" y="68439"/>
                    <a:pt x="56392" y="68439"/>
                    <a:pt x="53265" y="68336"/>
                  </a:cubicBezTo>
                  <a:cubicBezTo>
                    <a:pt x="50138" y="68285"/>
                    <a:pt x="47113" y="68285"/>
                    <a:pt x="44037" y="68183"/>
                  </a:cubicBezTo>
                  <a:cubicBezTo>
                    <a:pt x="41217" y="68080"/>
                    <a:pt x="38347" y="68131"/>
                    <a:pt x="35527" y="68029"/>
                  </a:cubicBezTo>
                  <a:cubicBezTo>
                    <a:pt x="32656" y="67926"/>
                    <a:pt x="29734" y="67978"/>
                    <a:pt x="26812" y="67875"/>
                  </a:cubicBezTo>
                  <a:cubicBezTo>
                    <a:pt x="23890" y="67824"/>
                    <a:pt x="21173" y="67875"/>
                    <a:pt x="18353" y="67721"/>
                  </a:cubicBezTo>
                  <a:cubicBezTo>
                    <a:pt x="14816" y="67619"/>
                    <a:pt x="11330" y="67721"/>
                    <a:pt x="7742" y="67568"/>
                  </a:cubicBezTo>
                  <a:cubicBezTo>
                    <a:pt x="5742" y="67465"/>
                    <a:pt x="3692" y="67568"/>
                    <a:pt x="1692" y="67465"/>
                  </a:cubicBezTo>
                  <a:cubicBezTo>
                    <a:pt x="770" y="67414"/>
                    <a:pt x="462" y="67157"/>
                    <a:pt x="462" y="66235"/>
                  </a:cubicBezTo>
                  <a:lnTo>
                    <a:pt x="462" y="60390"/>
                  </a:lnTo>
                  <a:cubicBezTo>
                    <a:pt x="462" y="58032"/>
                    <a:pt x="513" y="55674"/>
                    <a:pt x="462" y="53316"/>
                  </a:cubicBezTo>
                  <a:cubicBezTo>
                    <a:pt x="206" y="46703"/>
                    <a:pt x="462" y="40090"/>
                    <a:pt x="359" y="33476"/>
                  </a:cubicBezTo>
                  <a:cubicBezTo>
                    <a:pt x="154" y="26658"/>
                    <a:pt x="206" y="19840"/>
                    <a:pt x="154" y="13022"/>
                  </a:cubicBezTo>
                  <a:cubicBezTo>
                    <a:pt x="154" y="10715"/>
                    <a:pt x="1" y="8408"/>
                    <a:pt x="52" y="6101"/>
                  </a:cubicBezTo>
                  <a:cubicBezTo>
                    <a:pt x="52" y="4563"/>
                    <a:pt x="52" y="3076"/>
                    <a:pt x="103" y="1539"/>
                  </a:cubicBezTo>
                  <a:cubicBezTo>
                    <a:pt x="103" y="1026"/>
                    <a:pt x="52" y="513"/>
                    <a:pt x="1" y="1"/>
                  </a:cubicBezTo>
                </a:path>
              </a:pathLst>
            </a:custGeom>
            <a:noFill/>
            <a:ln w="16650"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 name="Google Shape;39;p3"/>
            <p:cNvSpPr/>
            <p:nvPr/>
          </p:nvSpPr>
          <p:spPr>
            <a:xfrm>
              <a:off x="3942000" y="3579675"/>
              <a:ext cx="3389900" cy="66650"/>
            </a:xfrm>
            <a:custGeom>
              <a:avLst/>
              <a:gdLst/>
              <a:ahLst/>
              <a:cxnLst/>
              <a:rect l="l" t="t" r="r" b="b"/>
              <a:pathLst>
                <a:path w="135596" h="2666" fill="none" extrusionOk="0">
                  <a:moveTo>
                    <a:pt x="135596" y="0"/>
                  </a:moveTo>
                  <a:cubicBezTo>
                    <a:pt x="134212" y="410"/>
                    <a:pt x="132725" y="205"/>
                    <a:pt x="131289" y="257"/>
                  </a:cubicBezTo>
                  <a:cubicBezTo>
                    <a:pt x="128265" y="410"/>
                    <a:pt x="125240" y="359"/>
                    <a:pt x="122216" y="462"/>
                  </a:cubicBezTo>
                  <a:cubicBezTo>
                    <a:pt x="120319" y="564"/>
                    <a:pt x="118319" y="462"/>
                    <a:pt x="116371" y="513"/>
                  </a:cubicBezTo>
                  <a:cubicBezTo>
                    <a:pt x="113193" y="667"/>
                    <a:pt x="109963" y="667"/>
                    <a:pt x="106785" y="718"/>
                  </a:cubicBezTo>
                  <a:cubicBezTo>
                    <a:pt x="103863" y="769"/>
                    <a:pt x="100992" y="769"/>
                    <a:pt x="98070" y="872"/>
                  </a:cubicBezTo>
                  <a:cubicBezTo>
                    <a:pt x="95148" y="923"/>
                    <a:pt x="92174" y="923"/>
                    <a:pt x="89252" y="1025"/>
                  </a:cubicBezTo>
                  <a:cubicBezTo>
                    <a:pt x="86279" y="1077"/>
                    <a:pt x="83306" y="1025"/>
                    <a:pt x="80332" y="1179"/>
                  </a:cubicBezTo>
                  <a:cubicBezTo>
                    <a:pt x="76692" y="1384"/>
                    <a:pt x="73053" y="1179"/>
                    <a:pt x="69413" y="1333"/>
                  </a:cubicBezTo>
                  <a:cubicBezTo>
                    <a:pt x="66593" y="1487"/>
                    <a:pt x="63722" y="1333"/>
                    <a:pt x="60903" y="1487"/>
                  </a:cubicBezTo>
                  <a:cubicBezTo>
                    <a:pt x="58032" y="1641"/>
                    <a:pt x="55110" y="1538"/>
                    <a:pt x="52188" y="1641"/>
                  </a:cubicBezTo>
                  <a:cubicBezTo>
                    <a:pt x="49266" y="1692"/>
                    <a:pt x="46497" y="1641"/>
                    <a:pt x="43678" y="1794"/>
                  </a:cubicBezTo>
                  <a:cubicBezTo>
                    <a:pt x="40705" y="1897"/>
                    <a:pt x="37782" y="1794"/>
                    <a:pt x="34809" y="1948"/>
                  </a:cubicBezTo>
                  <a:cubicBezTo>
                    <a:pt x="31887" y="2102"/>
                    <a:pt x="28914" y="1948"/>
                    <a:pt x="25992" y="2102"/>
                  </a:cubicBezTo>
                  <a:cubicBezTo>
                    <a:pt x="23018" y="2205"/>
                    <a:pt x="20096" y="2153"/>
                    <a:pt x="17123" y="2256"/>
                  </a:cubicBezTo>
                  <a:cubicBezTo>
                    <a:pt x="14354" y="2307"/>
                    <a:pt x="11535" y="2358"/>
                    <a:pt x="8767" y="2410"/>
                  </a:cubicBezTo>
                  <a:cubicBezTo>
                    <a:pt x="6050" y="2461"/>
                    <a:pt x="3384" y="2512"/>
                    <a:pt x="667" y="2512"/>
                  </a:cubicBezTo>
                  <a:cubicBezTo>
                    <a:pt x="462" y="2563"/>
                    <a:pt x="205" y="2563"/>
                    <a:pt x="0" y="2666"/>
                  </a:cubicBezTo>
                </a:path>
              </a:pathLst>
            </a:custGeom>
            <a:noFill/>
            <a:ln w="16650"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 name="Google Shape;40;p3"/>
            <p:cNvSpPr/>
            <p:nvPr/>
          </p:nvSpPr>
          <p:spPr>
            <a:xfrm>
              <a:off x="3166604" y="3630178"/>
              <a:ext cx="40524" cy="27438"/>
            </a:xfrm>
            <a:custGeom>
              <a:avLst/>
              <a:gdLst/>
              <a:ahLst/>
              <a:cxnLst/>
              <a:rect l="l" t="t" r="r" b="b"/>
              <a:pathLst>
                <a:path w="3077" h="2083" extrusionOk="0">
                  <a:moveTo>
                    <a:pt x="1436" y="0"/>
                  </a:moveTo>
                  <a:cubicBezTo>
                    <a:pt x="924" y="51"/>
                    <a:pt x="514" y="359"/>
                    <a:pt x="309" y="769"/>
                  </a:cubicBezTo>
                  <a:cubicBezTo>
                    <a:pt x="52" y="1025"/>
                    <a:pt x="1" y="1436"/>
                    <a:pt x="206" y="1743"/>
                  </a:cubicBezTo>
                  <a:cubicBezTo>
                    <a:pt x="367" y="1945"/>
                    <a:pt x="624" y="2083"/>
                    <a:pt x="900" y="2083"/>
                  </a:cubicBezTo>
                  <a:cubicBezTo>
                    <a:pt x="975" y="2083"/>
                    <a:pt x="1052" y="2073"/>
                    <a:pt x="1129" y="2051"/>
                  </a:cubicBezTo>
                  <a:cubicBezTo>
                    <a:pt x="1795" y="1897"/>
                    <a:pt x="2359" y="1487"/>
                    <a:pt x="2769" y="974"/>
                  </a:cubicBezTo>
                  <a:cubicBezTo>
                    <a:pt x="3077" y="513"/>
                    <a:pt x="2923" y="205"/>
                    <a:pt x="2359" y="103"/>
                  </a:cubicBezTo>
                  <a:cubicBezTo>
                    <a:pt x="2103" y="51"/>
                    <a:pt x="1795" y="51"/>
                    <a:pt x="1436"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 name="Google Shape;41;p3"/>
            <p:cNvSpPr/>
            <p:nvPr/>
          </p:nvSpPr>
          <p:spPr>
            <a:xfrm>
              <a:off x="3375229" y="3627096"/>
              <a:ext cx="35124" cy="29427"/>
            </a:xfrm>
            <a:custGeom>
              <a:avLst/>
              <a:gdLst/>
              <a:ahLst/>
              <a:cxnLst/>
              <a:rect l="l" t="t" r="r" b="b"/>
              <a:pathLst>
                <a:path w="2667" h="2234" extrusionOk="0">
                  <a:moveTo>
                    <a:pt x="1539" y="1"/>
                  </a:moveTo>
                  <a:cubicBezTo>
                    <a:pt x="1157" y="1"/>
                    <a:pt x="791" y="202"/>
                    <a:pt x="565" y="542"/>
                  </a:cubicBezTo>
                  <a:cubicBezTo>
                    <a:pt x="308" y="849"/>
                    <a:pt x="1" y="1157"/>
                    <a:pt x="206" y="1567"/>
                  </a:cubicBezTo>
                  <a:cubicBezTo>
                    <a:pt x="411" y="1977"/>
                    <a:pt x="821" y="2233"/>
                    <a:pt x="1231" y="2233"/>
                  </a:cubicBezTo>
                  <a:cubicBezTo>
                    <a:pt x="1898" y="2182"/>
                    <a:pt x="2513" y="1721"/>
                    <a:pt x="2667" y="1054"/>
                  </a:cubicBezTo>
                  <a:cubicBezTo>
                    <a:pt x="2667" y="593"/>
                    <a:pt x="2410" y="183"/>
                    <a:pt x="1949" y="80"/>
                  </a:cubicBezTo>
                  <a:cubicBezTo>
                    <a:pt x="1814" y="26"/>
                    <a:pt x="1676" y="1"/>
                    <a:pt x="153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 name="Google Shape;42;p3"/>
            <p:cNvSpPr/>
            <p:nvPr/>
          </p:nvSpPr>
          <p:spPr>
            <a:xfrm>
              <a:off x="3268552" y="3632879"/>
              <a:ext cx="35124" cy="24488"/>
            </a:xfrm>
            <a:custGeom>
              <a:avLst/>
              <a:gdLst/>
              <a:ahLst/>
              <a:cxnLst/>
              <a:rect l="l" t="t" r="r" b="b"/>
              <a:pathLst>
                <a:path w="2667" h="1859" extrusionOk="0">
                  <a:moveTo>
                    <a:pt x="1724" y="0"/>
                  </a:moveTo>
                  <a:cubicBezTo>
                    <a:pt x="1626" y="0"/>
                    <a:pt x="1529" y="17"/>
                    <a:pt x="1436" y="51"/>
                  </a:cubicBezTo>
                  <a:cubicBezTo>
                    <a:pt x="1026" y="154"/>
                    <a:pt x="667" y="359"/>
                    <a:pt x="411" y="667"/>
                  </a:cubicBezTo>
                  <a:cubicBezTo>
                    <a:pt x="206" y="923"/>
                    <a:pt x="1" y="1179"/>
                    <a:pt x="155" y="1538"/>
                  </a:cubicBezTo>
                  <a:cubicBezTo>
                    <a:pt x="240" y="1752"/>
                    <a:pt x="468" y="1859"/>
                    <a:pt x="690" y="1859"/>
                  </a:cubicBezTo>
                  <a:cubicBezTo>
                    <a:pt x="734" y="1859"/>
                    <a:pt x="778" y="1854"/>
                    <a:pt x="821" y="1846"/>
                  </a:cubicBezTo>
                  <a:lnTo>
                    <a:pt x="1539" y="1846"/>
                  </a:lnTo>
                  <a:cubicBezTo>
                    <a:pt x="1693" y="1794"/>
                    <a:pt x="1846" y="1743"/>
                    <a:pt x="2000" y="1692"/>
                  </a:cubicBezTo>
                  <a:cubicBezTo>
                    <a:pt x="2410" y="1487"/>
                    <a:pt x="2667" y="974"/>
                    <a:pt x="2513" y="513"/>
                  </a:cubicBezTo>
                  <a:cubicBezTo>
                    <a:pt x="2394" y="195"/>
                    <a:pt x="2059" y="0"/>
                    <a:pt x="1724"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 name="Google Shape;43;p3"/>
            <p:cNvSpPr/>
            <p:nvPr/>
          </p:nvSpPr>
          <p:spPr>
            <a:xfrm>
              <a:off x="3486633" y="3632536"/>
              <a:ext cx="30976" cy="27570"/>
            </a:xfrm>
            <a:custGeom>
              <a:avLst/>
              <a:gdLst/>
              <a:ahLst/>
              <a:cxnLst/>
              <a:rect l="l" t="t" r="r" b="b"/>
              <a:pathLst>
                <a:path w="2352" h="2093" extrusionOk="0">
                  <a:moveTo>
                    <a:pt x="1385" y="1"/>
                  </a:moveTo>
                  <a:cubicBezTo>
                    <a:pt x="1167" y="1"/>
                    <a:pt x="949" y="77"/>
                    <a:pt x="769" y="231"/>
                  </a:cubicBezTo>
                  <a:cubicBezTo>
                    <a:pt x="308" y="488"/>
                    <a:pt x="0" y="1000"/>
                    <a:pt x="52" y="1564"/>
                  </a:cubicBezTo>
                  <a:cubicBezTo>
                    <a:pt x="103" y="1820"/>
                    <a:pt x="308" y="2026"/>
                    <a:pt x="564" y="2077"/>
                  </a:cubicBezTo>
                  <a:cubicBezTo>
                    <a:pt x="606" y="2087"/>
                    <a:pt x="651" y="2092"/>
                    <a:pt x="698" y="2092"/>
                  </a:cubicBezTo>
                  <a:cubicBezTo>
                    <a:pt x="1335" y="2092"/>
                    <a:pt x="2352" y="1163"/>
                    <a:pt x="2256" y="590"/>
                  </a:cubicBezTo>
                  <a:cubicBezTo>
                    <a:pt x="2256" y="436"/>
                    <a:pt x="2154" y="283"/>
                    <a:pt x="2000" y="231"/>
                  </a:cubicBezTo>
                  <a:cubicBezTo>
                    <a:pt x="1820" y="77"/>
                    <a:pt x="1603" y="1"/>
                    <a:pt x="1385"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 name="Google Shape;44;p3"/>
            <p:cNvSpPr/>
            <p:nvPr/>
          </p:nvSpPr>
          <p:spPr>
            <a:xfrm>
              <a:off x="3589253" y="3632879"/>
              <a:ext cx="31068" cy="24988"/>
            </a:xfrm>
            <a:custGeom>
              <a:avLst/>
              <a:gdLst/>
              <a:ahLst/>
              <a:cxnLst/>
              <a:rect l="l" t="t" r="r" b="b"/>
              <a:pathLst>
                <a:path w="2359" h="1897" extrusionOk="0">
                  <a:moveTo>
                    <a:pt x="1282" y="0"/>
                  </a:moveTo>
                  <a:cubicBezTo>
                    <a:pt x="667" y="0"/>
                    <a:pt x="103" y="410"/>
                    <a:pt x="1" y="1077"/>
                  </a:cubicBezTo>
                  <a:cubicBezTo>
                    <a:pt x="1" y="1436"/>
                    <a:pt x="565" y="1897"/>
                    <a:pt x="1026" y="1897"/>
                  </a:cubicBezTo>
                  <a:cubicBezTo>
                    <a:pt x="1539" y="1897"/>
                    <a:pt x="2308" y="1333"/>
                    <a:pt x="2308" y="923"/>
                  </a:cubicBezTo>
                  <a:cubicBezTo>
                    <a:pt x="2359" y="615"/>
                    <a:pt x="1692" y="51"/>
                    <a:pt x="1282"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5" name="Google Shape;45;p3"/>
          <p:cNvGrpSpPr/>
          <p:nvPr/>
        </p:nvGrpSpPr>
        <p:grpSpPr>
          <a:xfrm flipH="1">
            <a:off x="324243" y="2743143"/>
            <a:ext cx="8495525" cy="2247967"/>
            <a:chOff x="245800" y="1896900"/>
            <a:chExt cx="7086100" cy="1875025"/>
          </a:xfrm>
        </p:grpSpPr>
        <p:sp>
          <p:nvSpPr>
            <p:cNvPr id="46" name="Google Shape;46;p3"/>
            <p:cNvSpPr/>
            <p:nvPr/>
          </p:nvSpPr>
          <p:spPr>
            <a:xfrm>
              <a:off x="335525" y="2058375"/>
              <a:ext cx="6911800" cy="1713550"/>
            </a:xfrm>
            <a:custGeom>
              <a:avLst/>
              <a:gdLst/>
              <a:ahLst/>
              <a:cxnLst/>
              <a:rect l="l" t="t" r="r" b="b"/>
              <a:pathLst>
                <a:path w="276472" h="68542" fill="none" extrusionOk="0">
                  <a:moveTo>
                    <a:pt x="513" y="1"/>
                  </a:moveTo>
                  <a:cubicBezTo>
                    <a:pt x="0" y="1026"/>
                    <a:pt x="205" y="2052"/>
                    <a:pt x="205" y="3077"/>
                  </a:cubicBezTo>
                  <a:cubicBezTo>
                    <a:pt x="205" y="3384"/>
                    <a:pt x="256" y="3743"/>
                    <a:pt x="256" y="4000"/>
                  </a:cubicBezTo>
                  <a:cubicBezTo>
                    <a:pt x="256" y="10254"/>
                    <a:pt x="256" y="16457"/>
                    <a:pt x="359" y="22711"/>
                  </a:cubicBezTo>
                  <a:cubicBezTo>
                    <a:pt x="462" y="28453"/>
                    <a:pt x="256" y="34297"/>
                    <a:pt x="462" y="40090"/>
                  </a:cubicBezTo>
                  <a:cubicBezTo>
                    <a:pt x="667" y="46652"/>
                    <a:pt x="462" y="53265"/>
                    <a:pt x="615" y="59827"/>
                  </a:cubicBezTo>
                  <a:cubicBezTo>
                    <a:pt x="667" y="61519"/>
                    <a:pt x="410" y="63159"/>
                    <a:pt x="667" y="64851"/>
                  </a:cubicBezTo>
                  <a:cubicBezTo>
                    <a:pt x="769" y="65722"/>
                    <a:pt x="923" y="65927"/>
                    <a:pt x="1794" y="65927"/>
                  </a:cubicBezTo>
                  <a:lnTo>
                    <a:pt x="12099" y="66081"/>
                  </a:lnTo>
                  <a:cubicBezTo>
                    <a:pt x="15892" y="66184"/>
                    <a:pt x="19686" y="66235"/>
                    <a:pt x="23479" y="66338"/>
                  </a:cubicBezTo>
                  <a:cubicBezTo>
                    <a:pt x="26401" y="66389"/>
                    <a:pt x="29272" y="66389"/>
                    <a:pt x="32194" y="66491"/>
                  </a:cubicBezTo>
                  <a:cubicBezTo>
                    <a:pt x="35117" y="66594"/>
                    <a:pt x="37936" y="66543"/>
                    <a:pt x="40858" y="66645"/>
                  </a:cubicBezTo>
                  <a:cubicBezTo>
                    <a:pt x="43780" y="66748"/>
                    <a:pt x="46805" y="66696"/>
                    <a:pt x="49778" y="66799"/>
                  </a:cubicBezTo>
                  <a:cubicBezTo>
                    <a:pt x="53008" y="66850"/>
                    <a:pt x="56135" y="66850"/>
                    <a:pt x="59314" y="66953"/>
                  </a:cubicBezTo>
                  <a:cubicBezTo>
                    <a:pt x="62338" y="67004"/>
                    <a:pt x="65363" y="66953"/>
                    <a:pt x="68387" y="67106"/>
                  </a:cubicBezTo>
                  <a:cubicBezTo>
                    <a:pt x="71668" y="67209"/>
                    <a:pt x="74949" y="67106"/>
                    <a:pt x="78230" y="67260"/>
                  </a:cubicBezTo>
                  <a:cubicBezTo>
                    <a:pt x="80999" y="67414"/>
                    <a:pt x="83716" y="67260"/>
                    <a:pt x="86484" y="67414"/>
                  </a:cubicBezTo>
                  <a:cubicBezTo>
                    <a:pt x="90483" y="67568"/>
                    <a:pt x="94481" y="67517"/>
                    <a:pt x="98480" y="67670"/>
                  </a:cubicBezTo>
                  <a:cubicBezTo>
                    <a:pt x="101402" y="67773"/>
                    <a:pt x="104324" y="67670"/>
                    <a:pt x="107246" y="67773"/>
                  </a:cubicBezTo>
                  <a:cubicBezTo>
                    <a:pt x="113039" y="67978"/>
                    <a:pt x="118883" y="67978"/>
                    <a:pt x="124676" y="68132"/>
                  </a:cubicBezTo>
                  <a:cubicBezTo>
                    <a:pt x="127649" y="68183"/>
                    <a:pt x="130623" y="68132"/>
                    <a:pt x="133596" y="68234"/>
                  </a:cubicBezTo>
                  <a:cubicBezTo>
                    <a:pt x="139082" y="68542"/>
                    <a:pt x="144516" y="68439"/>
                    <a:pt x="150001" y="68337"/>
                  </a:cubicBezTo>
                  <a:cubicBezTo>
                    <a:pt x="153743" y="68286"/>
                    <a:pt x="157537" y="68388"/>
                    <a:pt x="161279" y="68132"/>
                  </a:cubicBezTo>
                  <a:cubicBezTo>
                    <a:pt x="162407" y="68081"/>
                    <a:pt x="163535" y="68081"/>
                    <a:pt x="164663" y="68081"/>
                  </a:cubicBezTo>
                  <a:cubicBezTo>
                    <a:pt x="168456" y="68081"/>
                    <a:pt x="172199" y="67927"/>
                    <a:pt x="175992" y="67875"/>
                  </a:cubicBezTo>
                  <a:cubicBezTo>
                    <a:pt x="179222" y="67824"/>
                    <a:pt x="182503" y="67875"/>
                    <a:pt x="185733" y="67722"/>
                  </a:cubicBezTo>
                  <a:cubicBezTo>
                    <a:pt x="189987" y="67568"/>
                    <a:pt x="194242" y="67517"/>
                    <a:pt x="198497" y="67465"/>
                  </a:cubicBezTo>
                  <a:cubicBezTo>
                    <a:pt x="200856" y="67414"/>
                    <a:pt x="203163" y="67363"/>
                    <a:pt x="205521" y="67312"/>
                  </a:cubicBezTo>
                  <a:cubicBezTo>
                    <a:pt x="209058" y="67260"/>
                    <a:pt x="212544" y="67209"/>
                    <a:pt x="216133" y="67158"/>
                  </a:cubicBezTo>
                  <a:cubicBezTo>
                    <a:pt x="218952" y="67055"/>
                    <a:pt x="221772" y="67004"/>
                    <a:pt x="224591" y="67004"/>
                  </a:cubicBezTo>
                  <a:cubicBezTo>
                    <a:pt x="227770" y="67004"/>
                    <a:pt x="230948" y="66953"/>
                    <a:pt x="234126" y="66850"/>
                  </a:cubicBezTo>
                  <a:cubicBezTo>
                    <a:pt x="237561" y="66696"/>
                    <a:pt x="240996" y="66748"/>
                    <a:pt x="244431" y="66645"/>
                  </a:cubicBezTo>
                  <a:cubicBezTo>
                    <a:pt x="247455" y="66594"/>
                    <a:pt x="250480" y="66594"/>
                    <a:pt x="253505" y="66491"/>
                  </a:cubicBezTo>
                  <a:cubicBezTo>
                    <a:pt x="256324" y="66440"/>
                    <a:pt x="259195" y="66491"/>
                    <a:pt x="262015" y="66338"/>
                  </a:cubicBezTo>
                  <a:cubicBezTo>
                    <a:pt x="264885" y="66235"/>
                    <a:pt x="267654" y="66338"/>
                    <a:pt x="270473" y="66184"/>
                  </a:cubicBezTo>
                  <a:cubicBezTo>
                    <a:pt x="272473" y="66030"/>
                    <a:pt x="274472" y="66184"/>
                    <a:pt x="276471" y="65979"/>
                  </a:cubicBezTo>
                </a:path>
              </a:pathLst>
            </a:custGeom>
            <a:noFill/>
            <a:ln w="16650"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 name="Google Shape;47;p3"/>
            <p:cNvSpPr/>
            <p:nvPr/>
          </p:nvSpPr>
          <p:spPr>
            <a:xfrm>
              <a:off x="245800" y="1896900"/>
              <a:ext cx="2556850" cy="1730200"/>
            </a:xfrm>
            <a:custGeom>
              <a:avLst/>
              <a:gdLst/>
              <a:ahLst/>
              <a:cxnLst/>
              <a:rect l="l" t="t" r="r" b="b"/>
              <a:pathLst>
                <a:path w="102274" h="69208" fill="none" extrusionOk="0">
                  <a:moveTo>
                    <a:pt x="102274" y="69208"/>
                  </a:moveTo>
                  <a:cubicBezTo>
                    <a:pt x="102223" y="69157"/>
                    <a:pt x="102171" y="69157"/>
                    <a:pt x="102120" y="69157"/>
                  </a:cubicBezTo>
                  <a:cubicBezTo>
                    <a:pt x="98070" y="69105"/>
                    <a:pt x="94020" y="69054"/>
                    <a:pt x="89970" y="69003"/>
                  </a:cubicBezTo>
                  <a:cubicBezTo>
                    <a:pt x="86587" y="68952"/>
                    <a:pt x="83255" y="68849"/>
                    <a:pt x="79871" y="68798"/>
                  </a:cubicBezTo>
                  <a:cubicBezTo>
                    <a:pt x="77205" y="68798"/>
                    <a:pt x="74488" y="68747"/>
                    <a:pt x="71823" y="68644"/>
                  </a:cubicBezTo>
                  <a:cubicBezTo>
                    <a:pt x="68747" y="68542"/>
                    <a:pt x="65722" y="68593"/>
                    <a:pt x="62646" y="68490"/>
                  </a:cubicBezTo>
                  <a:cubicBezTo>
                    <a:pt x="59622" y="68439"/>
                    <a:pt x="56392" y="68439"/>
                    <a:pt x="53265" y="68336"/>
                  </a:cubicBezTo>
                  <a:cubicBezTo>
                    <a:pt x="50138" y="68285"/>
                    <a:pt x="47113" y="68285"/>
                    <a:pt x="44037" y="68183"/>
                  </a:cubicBezTo>
                  <a:cubicBezTo>
                    <a:pt x="41217" y="68080"/>
                    <a:pt x="38347" y="68131"/>
                    <a:pt x="35527" y="68029"/>
                  </a:cubicBezTo>
                  <a:cubicBezTo>
                    <a:pt x="32656" y="67926"/>
                    <a:pt x="29734" y="67978"/>
                    <a:pt x="26812" y="67875"/>
                  </a:cubicBezTo>
                  <a:cubicBezTo>
                    <a:pt x="23890" y="67824"/>
                    <a:pt x="21173" y="67875"/>
                    <a:pt x="18353" y="67721"/>
                  </a:cubicBezTo>
                  <a:cubicBezTo>
                    <a:pt x="14816" y="67619"/>
                    <a:pt x="11330" y="67721"/>
                    <a:pt x="7742" y="67568"/>
                  </a:cubicBezTo>
                  <a:cubicBezTo>
                    <a:pt x="5742" y="67465"/>
                    <a:pt x="3692" y="67568"/>
                    <a:pt x="1692" y="67465"/>
                  </a:cubicBezTo>
                  <a:cubicBezTo>
                    <a:pt x="770" y="67414"/>
                    <a:pt x="462" y="67157"/>
                    <a:pt x="462" y="66235"/>
                  </a:cubicBezTo>
                  <a:lnTo>
                    <a:pt x="462" y="60390"/>
                  </a:lnTo>
                  <a:cubicBezTo>
                    <a:pt x="462" y="58032"/>
                    <a:pt x="513" y="55674"/>
                    <a:pt x="462" y="53316"/>
                  </a:cubicBezTo>
                  <a:cubicBezTo>
                    <a:pt x="206" y="46703"/>
                    <a:pt x="462" y="40090"/>
                    <a:pt x="359" y="33476"/>
                  </a:cubicBezTo>
                  <a:cubicBezTo>
                    <a:pt x="154" y="26658"/>
                    <a:pt x="206" y="19840"/>
                    <a:pt x="154" y="13022"/>
                  </a:cubicBezTo>
                  <a:cubicBezTo>
                    <a:pt x="154" y="10715"/>
                    <a:pt x="1" y="8408"/>
                    <a:pt x="52" y="6101"/>
                  </a:cubicBezTo>
                  <a:cubicBezTo>
                    <a:pt x="52" y="4563"/>
                    <a:pt x="52" y="3076"/>
                    <a:pt x="103" y="1539"/>
                  </a:cubicBezTo>
                  <a:cubicBezTo>
                    <a:pt x="103" y="1026"/>
                    <a:pt x="52" y="513"/>
                    <a:pt x="1" y="1"/>
                  </a:cubicBezTo>
                </a:path>
              </a:pathLst>
            </a:custGeom>
            <a:noFill/>
            <a:ln w="16650"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 name="Google Shape;48;p3"/>
            <p:cNvSpPr/>
            <p:nvPr/>
          </p:nvSpPr>
          <p:spPr>
            <a:xfrm>
              <a:off x="3942000" y="3579675"/>
              <a:ext cx="3389900" cy="66650"/>
            </a:xfrm>
            <a:custGeom>
              <a:avLst/>
              <a:gdLst/>
              <a:ahLst/>
              <a:cxnLst/>
              <a:rect l="l" t="t" r="r" b="b"/>
              <a:pathLst>
                <a:path w="135596" h="2666" fill="none" extrusionOk="0">
                  <a:moveTo>
                    <a:pt x="135596" y="0"/>
                  </a:moveTo>
                  <a:cubicBezTo>
                    <a:pt x="134212" y="410"/>
                    <a:pt x="132725" y="205"/>
                    <a:pt x="131289" y="257"/>
                  </a:cubicBezTo>
                  <a:cubicBezTo>
                    <a:pt x="128265" y="410"/>
                    <a:pt x="125240" y="359"/>
                    <a:pt x="122216" y="462"/>
                  </a:cubicBezTo>
                  <a:cubicBezTo>
                    <a:pt x="120319" y="564"/>
                    <a:pt x="118319" y="462"/>
                    <a:pt x="116371" y="513"/>
                  </a:cubicBezTo>
                  <a:cubicBezTo>
                    <a:pt x="113193" y="667"/>
                    <a:pt x="109963" y="667"/>
                    <a:pt x="106785" y="718"/>
                  </a:cubicBezTo>
                  <a:cubicBezTo>
                    <a:pt x="103863" y="769"/>
                    <a:pt x="100992" y="769"/>
                    <a:pt x="98070" y="872"/>
                  </a:cubicBezTo>
                  <a:cubicBezTo>
                    <a:pt x="95148" y="923"/>
                    <a:pt x="92174" y="923"/>
                    <a:pt x="89252" y="1025"/>
                  </a:cubicBezTo>
                  <a:cubicBezTo>
                    <a:pt x="86279" y="1077"/>
                    <a:pt x="83306" y="1025"/>
                    <a:pt x="80332" y="1179"/>
                  </a:cubicBezTo>
                  <a:cubicBezTo>
                    <a:pt x="76692" y="1384"/>
                    <a:pt x="73053" y="1179"/>
                    <a:pt x="69413" y="1333"/>
                  </a:cubicBezTo>
                  <a:cubicBezTo>
                    <a:pt x="66593" y="1487"/>
                    <a:pt x="63722" y="1333"/>
                    <a:pt x="60903" y="1487"/>
                  </a:cubicBezTo>
                  <a:cubicBezTo>
                    <a:pt x="58032" y="1641"/>
                    <a:pt x="55110" y="1538"/>
                    <a:pt x="52188" y="1641"/>
                  </a:cubicBezTo>
                  <a:cubicBezTo>
                    <a:pt x="49266" y="1692"/>
                    <a:pt x="46497" y="1641"/>
                    <a:pt x="43678" y="1794"/>
                  </a:cubicBezTo>
                  <a:cubicBezTo>
                    <a:pt x="40705" y="1897"/>
                    <a:pt x="37782" y="1794"/>
                    <a:pt x="34809" y="1948"/>
                  </a:cubicBezTo>
                  <a:cubicBezTo>
                    <a:pt x="31887" y="2102"/>
                    <a:pt x="28914" y="1948"/>
                    <a:pt x="25992" y="2102"/>
                  </a:cubicBezTo>
                  <a:cubicBezTo>
                    <a:pt x="23018" y="2205"/>
                    <a:pt x="20096" y="2153"/>
                    <a:pt x="17123" y="2256"/>
                  </a:cubicBezTo>
                  <a:cubicBezTo>
                    <a:pt x="14354" y="2307"/>
                    <a:pt x="11535" y="2358"/>
                    <a:pt x="8767" y="2410"/>
                  </a:cubicBezTo>
                  <a:cubicBezTo>
                    <a:pt x="6050" y="2461"/>
                    <a:pt x="3384" y="2512"/>
                    <a:pt x="667" y="2512"/>
                  </a:cubicBezTo>
                  <a:cubicBezTo>
                    <a:pt x="462" y="2563"/>
                    <a:pt x="205" y="2563"/>
                    <a:pt x="0" y="2666"/>
                  </a:cubicBezTo>
                </a:path>
              </a:pathLst>
            </a:custGeom>
            <a:noFill/>
            <a:ln w="16650"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 name="Google Shape;49;p3"/>
            <p:cNvSpPr/>
            <p:nvPr/>
          </p:nvSpPr>
          <p:spPr>
            <a:xfrm>
              <a:off x="3166604" y="3630178"/>
              <a:ext cx="40524" cy="27438"/>
            </a:xfrm>
            <a:custGeom>
              <a:avLst/>
              <a:gdLst/>
              <a:ahLst/>
              <a:cxnLst/>
              <a:rect l="l" t="t" r="r" b="b"/>
              <a:pathLst>
                <a:path w="3077" h="2083" extrusionOk="0">
                  <a:moveTo>
                    <a:pt x="1436" y="0"/>
                  </a:moveTo>
                  <a:cubicBezTo>
                    <a:pt x="924" y="51"/>
                    <a:pt x="514" y="359"/>
                    <a:pt x="309" y="769"/>
                  </a:cubicBezTo>
                  <a:cubicBezTo>
                    <a:pt x="52" y="1025"/>
                    <a:pt x="1" y="1436"/>
                    <a:pt x="206" y="1743"/>
                  </a:cubicBezTo>
                  <a:cubicBezTo>
                    <a:pt x="367" y="1945"/>
                    <a:pt x="624" y="2083"/>
                    <a:pt x="900" y="2083"/>
                  </a:cubicBezTo>
                  <a:cubicBezTo>
                    <a:pt x="975" y="2083"/>
                    <a:pt x="1052" y="2073"/>
                    <a:pt x="1129" y="2051"/>
                  </a:cubicBezTo>
                  <a:cubicBezTo>
                    <a:pt x="1795" y="1897"/>
                    <a:pt x="2359" y="1487"/>
                    <a:pt x="2769" y="974"/>
                  </a:cubicBezTo>
                  <a:cubicBezTo>
                    <a:pt x="3077" y="513"/>
                    <a:pt x="2923" y="205"/>
                    <a:pt x="2359" y="103"/>
                  </a:cubicBezTo>
                  <a:cubicBezTo>
                    <a:pt x="2103" y="51"/>
                    <a:pt x="1795" y="51"/>
                    <a:pt x="1436"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 name="Google Shape;50;p3"/>
            <p:cNvSpPr/>
            <p:nvPr/>
          </p:nvSpPr>
          <p:spPr>
            <a:xfrm>
              <a:off x="3375229" y="3627096"/>
              <a:ext cx="35124" cy="29427"/>
            </a:xfrm>
            <a:custGeom>
              <a:avLst/>
              <a:gdLst/>
              <a:ahLst/>
              <a:cxnLst/>
              <a:rect l="l" t="t" r="r" b="b"/>
              <a:pathLst>
                <a:path w="2667" h="2234" extrusionOk="0">
                  <a:moveTo>
                    <a:pt x="1539" y="1"/>
                  </a:moveTo>
                  <a:cubicBezTo>
                    <a:pt x="1157" y="1"/>
                    <a:pt x="791" y="202"/>
                    <a:pt x="565" y="542"/>
                  </a:cubicBezTo>
                  <a:cubicBezTo>
                    <a:pt x="308" y="849"/>
                    <a:pt x="1" y="1157"/>
                    <a:pt x="206" y="1567"/>
                  </a:cubicBezTo>
                  <a:cubicBezTo>
                    <a:pt x="411" y="1977"/>
                    <a:pt x="821" y="2233"/>
                    <a:pt x="1231" y="2233"/>
                  </a:cubicBezTo>
                  <a:cubicBezTo>
                    <a:pt x="1898" y="2182"/>
                    <a:pt x="2513" y="1721"/>
                    <a:pt x="2667" y="1054"/>
                  </a:cubicBezTo>
                  <a:cubicBezTo>
                    <a:pt x="2667" y="593"/>
                    <a:pt x="2410" y="183"/>
                    <a:pt x="1949" y="80"/>
                  </a:cubicBezTo>
                  <a:cubicBezTo>
                    <a:pt x="1814" y="26"/>
                    <a:pt x="1676" y="1"/>
                    <a:pt x="153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 name="Google Shape;51;p3"/>
            <p:cNvSpPr/>
            <p:nvPr/>
          </p:nvSpPr>
          <p:spPr>
            <a:xfrm>
              <a:off x="3268552" y="3632879"/>
              <a:ext cx="35124" cy="24488"/>
            </a:xfrm>
            <a:custGeom>
              <a:avLst/>
              <a:gdLst/>
              <a:ahLst/>
              <a:cxnLst/>
              <a:rect l="l" t="t" r="r" b="b"/>
              <a:pathLst>
                <a:path w="2667" h="1859" extrusionOk="0">
                  <a:moveTo>
                    <a:pt x="1724" y="0"/>
                  </a:moveTo>
                  <a:cubicBezTo>
                    <a:pt x="1626" y="0"/>
                    <a:pt x="1529" y="17"/>
                    <a:pt x="1436" y="51"/>
                  </a:cubicBezTo>
                  <a:cubicBezTo>
                    <a:pt x="1026" y="154"/>
                    <a:pt x="667" y="359"/>
                    <a:pt x="411" y="667"/>
                  </a:cubicBezTo>
                  <a:cubicBezTo>
                    <a:pt x="206" y="923"/>
                    <a:pt x="1" y="1179"/>
                    <a:pt x="155" y="1538"/>
                  </a:cubicBezTo>
                  <a:cubicBezTo>
                    <a:pt x="240" y="1752"/>
                    <a:pt x="468" y="1859"/>
                    <a:pt x="690" y="1859"/>
                  </a:cubicBezTo>
                  <a:cubicBezTo>
                    <a:pt x="734" y="1859"/>
                    <a:pt x="778" y="1854"/>
                    <a:pt x="821" y="1846"/>
                  </a:cubicBezTo>
                  <a:lnTo>
                    <a:pt x="1539" y="1846"/>
                  </a:lnTo>
                  <a:cubicBezTo>
                    <a:pt x="1693" y="1794"/>
                    <a:pt x="1846" y="1743"/>
                    <a:pt x="2000" y="1692"/>
                  </a:cubicBezTo>
                  <a:cubicBezTo>
                    <a:pt x="2410" y="1487"/>
                    <a:pt x="2667" y="974"/>
                    <a:pt x="2513" y="513"/>
                  </a:cubicBezTo>
                  <a:cubicBezTo>
                    <a:pt x="2394" y="195"/>
                    <a:pt x="2059" y="0"/>
                    <a:pt x="1724"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 name="Google Shape;52;p3"/>
            <p:cNvSpPr/>
            <p:nvPr/>
          </p:nvSpPr>
          <p:spPr>
            <a:xfrm>
              <a:off x="3486633" y="3632536"/>
              <a:ext cx="30976" cy="27570"/>
            </a:xfrm>
            <a:custGeom>
              <a:avLst/>
              <a:gdLst/>
              <a:ahLst/>
              <a:cxnLst/>
              <a:rect l="l" t="t" r="r" b="b"/>
              <a:pathLst>
                <a:path w="2352" h="2093" extrusionOk="0">
                  <a:moveTo>
                    <a:pt x="1385" y="1"/>
                  </a:moveTo>
                  <a:cubicBezTo>
                    <a:pt x="1167" y="1"/>
                    <a:pt x="949" y="77"/>
                    <a:pt x="769" y="231"/>
                  </a:cubicBezTo>
                  <a:cubicBezTo>
                    <a:pt x="308" y="488"/>
                    <a:pt x="0" y="1000"/>
                    <a:pt x="52" y="1564"/>
                  </a:cubicBezTo>
                  <a:cubicBezTo>
                    <a:pt x="103" y="1820"/>
                    <a:pt x="308" y="2026"/>
                    <a:pt x="564" y="2077"/>
                  </a:cubicBezTo>
                  <a:cubicBezTo>
                    <a:pt x="606" y="2087"/>
                    <a:pt x="651" y="2092"/>
                    <a:pt x="698" y="2092"/>
                  </a:cubicBezTo>
                  <a:cubicBezTo>
                    <a:pt x="1335" y="2092"/>
                    <a:pt x="2352" y="1163"/>
                    <a:pt x="2256" y="590"/>
                  </a:cubicBezTo>
                  <a:cubicBezTo>
                    <a:pt x="2256" y="436"/>
                    <a:pt x="2154" y="283"/>
                    <a:pt x="2000" y="231"/>
                  </a:cubicBezTo>
                  <a:cubicBezTo>
                    <a:pt x="1820" y="77"/>
                    <a:pt x="1603" y="1"/>
                    <a:pt x="1385"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 name="Google Shape;53;p3"/>
            <p:cNvSpPr/>
            <p:nvPr/>
          </p:nvSpPr>
          <p:spPr>
            <a:xfrm>
              <a:off x="3589253" y="3632879"/>
              <a:ext cx="31068" cy="24988"/>
            </a:xfrm>
            <a:custGeom>
              <a:avLst/>
              <a:gdLst/>
              <a:ahLst/>
              <a:cxnLst/>
              <a:rect l="l" t="t" r="r" b="b"/>
              <a:pathLst>
                <a:path w="2359" h="1897" extrusionOk="0">
                  <a:moveTo>
                    <a:pt x="1282" y="0"/>
                  </a:moveTo>
                  <a:cubicBezTo>
                    <a:pt x="667" y="0"/>
                    <a:pt x="103" y="410"/>
                    <a:pt x="1" y="1077"/>
                  </a:cubicBezTo>
                  <a:cubicBezTo>
                    <a:pt x="1" y="1436"/>
                    <a:pt x="565" y="1897"/>
                    <a:pt x="1026" y="1897"/>
                  </a:cubicBezTo>
                  <a:cubicBezTo>
                    <a:pt x="1539" y="1897"/>
                    <a:pt x="2308" y="1333"/>
                    <a:pt x="2308" y="923"/>
                  </a:cubicBezTo>
                  <a:cubicBezTo>
                    <a:pt x="2359" y="615"/>
                    <a:pt x="1692" y="51"/>
                    <a:pt x="1282"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pic>
        <p:nvPicPr>
          <p:cNvPr id="54" name="Google Shape;54;p3"/>
          <p:cNvPicPr preferRelativeResize="0"/>
          <p:nvPr/>
        </p:nvPicPr>
        <p:blipFill>
          <a:blip r:embed="rId3">
            <a:alphaModFix/>
          </a:blip>
          <a:stretch>
            <a:fillRect/>
          </a:stretch>
        </p:blipFill>
        <p:spPr>
          <a:xfrm rot="10800000">
            <a:off x="-94800" y="2482110"/>
            <a:ext cx="1076779" cy="2013265"/>
          </a:xfrm>
          <a:prstGeom prst="rect">
            <a:avLst/>
          </a:prstGeom>
          <a:noFill/>
          <a:ln>
            <a:noFill/>
          </a:ln>
        </p:spPr>
      </p:pic>
      <p:pic>
        <p:nvPicPr>
          <p:cNvPr id="55" name="Google Shape;55;p3"/>
          <p:cNvPicPr preferRelativeResize="0"/>
          <p:nvPr/>
        </p:nvPicPr>
        <p:blipFill rotWithShape="1">
          <a:blip r:embed="rId4">
            <a:alphaModFix/>
          </a:blip>
          <a:srcRect/>
          <a:stretch/>
        </p:blipFill>
        <p:spPr>
          <a:xfrm rot="-5400000">
            <a:off x="6787088" y="368662"/>
            <a:ext cx="1345450" cy="1594475"/>
          </a:xfrm>
          <a:prstGeom prst="rect">
            <a:avLst/>
          </a:prstGeom>
          <a:noFill/>
          <a:ln>
            <a:noFill/>
          </a:ln>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56"/>
        <p:cNvGrpSpPr/>
        <p:nvPr/>
      </p:nvGrpSpPr>
      <p:grpSpPr>
        <a:xfrm>
          <a:off x="0" y="0"/>
          <a:ext cx="0" cy="0"/>
          <a:chOff x="0" y="0"/>
          <a:chExt cx="0" cy="0"/>
        </a:xfrm>
      </p:grpSpPr>
      <p:sp>
        <p:nvSpPr>
          <p:cNvPr id="57" name="Google Shape;57;p4"/>
          <p:cNvSpPr txBox="1">
            <a:spLocks noGrp="1"/>
          </p:cNvSpPr>
          <p:nvPr>
            <p:ph type="title"/>
          </p:nvPr>
        </p:nvSpPr>
        <p:spPr>
          <a:xfrm>
            <a:off x="713225" y="539500"/>
            <a:ext cx="7717500" cy="707400"/>
          </a:xfrm>
          <a:prstGeom prst="rect">
            <a:avLst/>
          </a:prstGeom>
        </p:spPr>
        <p:txBody>
          <a:bodyPr spcFirstLastPara="1" wrap="square" lIns="91425" tIns="91425" rIns="91425" bIns="91425" anchor="t" anchorCtr="0">
            <a:noAutofit/>
          </a:bodyPr>
          <a:lstStyle>
            <a:lvl1pPr lvl="0">
              <a:spcBef>
                <a:spcPts val="0"/>
              </a:spcBef>
              <a:spcAft>
                <a:spcPts val="0"/>
              </a:spcAft>
              <a:buSzPts val="3200"/>
              <a:buNone/>
              <a:defRPr/>
            </a:lvl1pPr>
            <a:lvl2pPr lvl="1">
              <a:spcBef>
                <a:spcPts val="0"/>
              </a:spcBef>
              <a:spcAft>
                <a:spcPts val="0"/>
              </a:spcAft>
              <a:buSzPts val="3200"/>
              <a:buNone/>
              <a:defRPr/>
            </a:lvl2pPr>
            <a:lvl3pPr lvl="2">
              <a:spcBef>
                <a:spcPts val="0"/>
              </a:spcBef>
              <a:spcAft>
                <a:spcPts val="0"/>
              </a:spcAft>
              <a:buSzPts val="3200"/>
              <a:buNone/>
              <a:defRPr/>
            </a:lvl3pPr>
            <a:lvl4pPr lvl="3">
              <a:spcBef>
                <a:spcPts val="0"/>
              </a:spcBef>
              <a:spcAft>
                <a:spcPts val="0"/>
              </a:spcAft>
              <a:buSzPts val="3200"/>
              <a:buNone/>
              <a:defRPr/>
            </a:lvl4pPr>
            <a:lvl5pPr lvl="4">
              <a:spcBef>
                <a:spcPts val="0"/>
              </a:spcBef>
              <a:spcAft>
                <a:spcPts val="0"/>
              </a:spcAft>
              <a:buSzPts val="3200"/>
              <a:buNone/>
              <a:defRPr/>
            </a:lvl5pPr>
            <a:lvl6pPr lvl="5">
              <a:spcBef>
                <a:spcPts val="0"/>
              </a:spcBef>
              <a:spcAft>
                <a:spcPts val="0"/>
              </a:spcAft>
              <a:buSzPts val="3200"/>
              <a:buNone/>
              <a:defRPr/>
            </a:lvl6pPr>
            <a:lvl7pPr lvl="6">
              <a:spcBef>
                <a:spcPts val="0"/>
              </a:spcBef>
              <a:spcAft>
                <a:spcPts val="0"/>
              </a:spcAft>
              <a:buSzPts val="3200"/>
              <a:buNone/>
              <a:defRPr/>
            </a:lvl7pPr>
            <a:lvl8pPr lvl="7">
              <a:spcBef>
                <a:spcPts val="0"/>
              </a:spcBef>
              <a:spcAft>
                <a:spcPts val="0"/>
              </a:spcAft>
              <a:buSzPts val="3200"/>
              <a:buNone/>
              <a:defRPr/>
            </a:lvl8pPr>
            <a:lvl9pPr lvl="8">
              <a:spcBef>
                <a:spcPts val="0"/>
              </a:spcBef>
              <a:spcAft>
                <a:spcPts val="0"/>
              </a:spcAft>
              <a:buSzPts val="3200"/>
              <a:buNone/>
              <a:defRPr/>
            </a:lvl9pPr>
          </a:lstStyle>
          <a:p>
            <a:endParaRPr/>
          </a:p>
        </p:txBody>
      </p:sp>
      <p:sp>
        <p:nvSpPr>
          <p:cNvPr id="58" name="Google Shape;58;p4"/>
          <p:cNvSpPr txBox="1">
            <a:spLocks noGrp="1"/>
          </p:cNvSpPr>
          <p:nvPr>
            <p:ph type="body" idx="1"/>
          </p:nvPr>
        </p:nvSpPr>
        <p:spPr>
          <a:xfrm>
            <a:off x="713225" y="1246950"/>
            <a:ext cx="7717500" cy="3357000"/>
          </a:xfrm>
          <a:prstGeom prst="rect">
            <a:avLst/>
          </a:prstGeom>
        </p:spPr>
        <p:txBody>
          <a:bodyPr spcFirstLastPara="1" wrap="square" lIns="91425" tIns="91425" rIns="91425" bIns="91425" anchor="t" anchorCtr="0">
            <a:noAutofit/>
          </a:bodyPr>
          <a:lstStyle>
            <a:lvl1pPr marL="457200" lvl="0" indent="-330200">
              <a:spcBef>
                <a:spcPts val="0"/>
              </a:spcBef>
              <a:spcAft>
                <a:spcPts val="0"/>
              </a:spcAft>
              <a:buSzPts val="1600"/>
              <a:buChar char="●"/>
              <a:defRPr/>
            </a:lvl1pPr>
            <a:lvl2pPr marL="914400" lvl="1" indent="-330200">
              <a:spcBef>
                <a:spcPts val="0"/>
              </a:spcBef>
              <a:spcAft>
                <a:spcPts val="0"/>
              </a:spcAft>
              <a:buSzPts val="1600"/>
              <a:buChar char="○"/>
              <a:defRPr/>
            </a:lvl2pPr>
            <a:lvl3pPr marL="1371600" lvl="2" indent="-330200">
              <a:spcBef>
                <a:spcPts val="0"/>
              </a:spcBef>
              <a:spcAft>
                <a:spcPts val="0"/>
              </a:spcAft>
              <a:buSzPts val="1600"/>
              <a:buChar char="■"/>
              <a:defRPr/>
            </a:lvl3pPr>
            <a:lvl4pPr marL="1828800" lvl="3" indent="-330200">
              <a:spcBef>
                <a:spcPts val="0"/>
              </a:spcBef>
              <a:spcAft>
                <a:spcPts val="0"/>
              </a:spcAft>
              <a:buSzPts val="1600"/>
              <a:buChar char="●"/>
              <a:defRPr/>
            </a:lvl4pPr>
            <a:lvl5pPr marL="2286000" lvl="4" indent="-330200">
              <a:spcBef>
                <a:spcPts val="0"/>
              </a:spcBef>
              <a:spcAft>
                <a:spcPts val="0"/>
              </a:spcAft>
              <a:buSzPts val="1600"/>
              <a:buChar char="○"/>
              <a:defRPr/>
            </a:lvl5pPr>
            <a:lvl6pPr marL="2743200" lvl="5" indent="-330200">
              <a:spcBef>
                <a:spcPts val="0"/>
              </a:spcBef>
              <a:spcAft>
                <a:spcPts val="0"/>
              </a:spcAft>
              <a:buSzPts val="1600"/>
              <a:buChar char="■"/>
              <a:defRPr/>
            </a:lvl6pPr>
            <a:lvl7pPr marL="3200400" lvl="6" indent="-330200">
              <a:spcBef>
                <a:spcPts val="0"/>
              </a:spcBef>
              <a:spcAft>
                <a:spcPts val="0"/>
              </a:spcAft>
              <a:buSzPts val="1600"/>
              <a:buChar char="●"/>
              <a:defRPr/>
            </a:lvl7pPr>
            <a:lvl8pPr marL="3657600" lvl="7" indent="-330200">
              <a:spcBef>
                <a:spcPts val="0"/>
              </a:spcBef>
              <a:spcAft>
                <a:spcPts val="0"/>
              </a:spcAft>
              <a:buSzPts val="1600"/>
              <a:buChar char="○"/>
              <a:defRPr/>
            </a:lvl8pPr>
            <a:lvl9pPr marL="4114800" lvl="8" indent="-330200">
              <a:spcBef>
                <a:spcPts val="0"/>
              </a:spcBef>
              <a:spcAft>
                <a:spcPts val="0"/>
              </a:spcAft>
              <a:buSzPts val="1600"/>
              <a:buChar char="■"/>
              <a:defRPr/>
            </a:lvl9pPr>
          </a:lstStyle>
          <a:p>
            <a:endParaRPr/>
          </a:p>
        </p:txBody>
      </p:sp>
      <p:pic>
        <p:nvPicPr>
          <p:cNvPr id="59" name="Google Shape;59;p4"/>
          <p:cNvPicPr preferRelativeResize="0"/>
          <p:nvPr/>
        </p:nvPicPr>
        <p:blipFill rotWithShape="1">
          <a:blip r:embed="rId2">
            <a:alphaModFix/>
          </a:blip>
          <a:srcRect/>
          <a:stretch/>
        </p:blipFill>
        <p:spPr>
          <a:xfrm rot="10800000" flipH="1">
            <a:off x="0" y="-6294"/>
            <a:ext cx="9144000" cy="5156088"/>
          </a:xfrm>
          <a:prstGeom prst="rect">
            <a:avLst/>
          </a:prstGeom>
          <a:noFill/>
          <a:ln>
            <a:noFill/>
          </a:ln>
        </p:spPr>
      </p:pic>
      <p:grpSp>
        <p:nvGrpSpPr>
          <p:cNvPr id="60" name="Google Shape;60;p4"/>
          <p:cNvGrpSpPr/>
          <p:nvPr/>
        </p:nvGrpSpPr>
        <p:grpSpPr>
          <a:xfrm rot="10800000" flipH="1">
            <a:off x="324243" y="146093"/>
            <a:ext cx="8495525" cy="2247967"/>
            <a:chOff x="245800" y="1896900"/>
            <a:chExt cx="7086100" cy="1875025"/>
          </a:xfrm>
        </p:grpSpPr>
        <p:sp>
          <p:nvSpPr>
            <p:cNvPr id="61" name="Google Shape;61;p4"/>
            <p:cNvSpPr/>
            <p:nvPr/>
          </p:nvSpPr>
          <p:spPr>
            <a:xfrm>
              <a:off x="335525" y="2058375"/>
              <a:ext cx="6911800" cy="1713550"/>
            </a:xfrm>
            <a:custGeom>
              <a:avLst/>
              <a:gdLst/>
              <a:ahLst/>
              <a:cxnLst/>
              <a:rect l="l" t="t" r="r" b="b"/>
              <a:pathLst>
                <a:path w="276472" h="68542" fill="none" extrusionOk="0">
                  <a:moveTo>
                    <a:pt x="513" y="1"/>
                  </a:moveTo>
                  <a:cubicBezTo>
                    <a:pt x="0" y="1026"/>
                    <a:pt x="205" y="2052"/>
                    <a:pt x="205" y="3077"/>
                  </a:cubicBezTo>
                  <a:cubicBezTo>
                    <a:pt x="205" y="3384"/>
                    <a:pt x="256" y="3743"/>
                    <a:pt x="256" y="4000"/>
                  </a:cubicBezTo>
                  <a:cubicBezTo>
                    <a:pt x="256" y="10254"/>
                    <a:pt x="256" y="16457"/>
                    <a:pt x="359" y="22711"/>
                  </a:cubicBezTo>
                  <a:cubicBezTo>
                    <a:pt x="462" y="28453"/>
                    <a:pt x="256" y="34297"/>
                    <a:pt x="462" y="40090"/>
                  </a:cubicBezTo>
                  <a:cubicBezTo>
                    <a:pt x="667" y="46652"/>
                    <a:pt x="462" y="53265"/>
                    <a:pt x="615" y="59827"/>
                  </a:cubicBezTo>
                  <a:cubicBezTo>
                    <a:pt x="667" y="61519"/>
                    <a:pt x="410" y="63159"/>
                    <a:pt x="667" y="64851"/>
                  </a:cubicBezTo>
                  <a:cubicBezTo>
                    <a:pt x="769" y="65722"/>
                    <a:pt x="923" y="65927"/>
                    <a:pt x="1794" y="65927"/>
                  </a:cubicBezTo>
                  <a:lnTo>
                    <a:pt x="12099" y="66081"/>
                  </a:lnTo>
                  <a:cubicBezTo>
                    <a:pt x="15892" y="66184"/>
                    <a:pt x="19686" y="66235"/>
                    <a:pt x="23479" y="66338"/>
                  </a:cubicBezTo>
                  <a:cubicBezTo>
                    <a:pt x="26401" y="66389"/>
                    <a:pt x="29272" y="66389"/>
                    <a:pt x="32194" y="66491"/>
                  </a:cubicBezTo>
                  <a:cubicBezTo>
                    <a:pt x="35117" y="66594"/>
                    <a:pt x="37936" y="66543"/>
                    <a:pt x="40858" y="66645"/>
                  </a:cubicBezTo>
                  <a:cubicBezTo>
                    <a:pt x="43780" y="66748"/>
                    <a:pt x="46805" y="66696"/>
                    <a:pt x="49778" y="66799"/>
                  </a:cubicBezTo>
                  <a:cubicBezTo>
                    <a:pt x="53008" y="66850"/>
                    <a:pt x="56135" y="66850"/>
                    <a:pt x="59314" y="66953"/>
                  </a:cubicBezTo>
                  <a:cubicBezTo>
                    <a:pt x="62338" y="67004"/>
                    <a:pt x="65363" y="66953"/>
                    <a:pt x="68387" y="67106"/>
                  </a:cubicBezTo>
                  <a:cubicBezTo>
                    <a:pt x="71668" y="67209"/>
                    <a:pt x="74949" y="67106"/>
                    <a:pt x="78230" y="67260"/>
                  </a:cubicBezTo>
                  <a:cubicBezTo>
                    <a:pt x="80999" y="67414"/>
                    <a:pt x="83716" y="67260"/>
                    <a:pt x="86484" y="67414"/>
                  </a:cubicBezTo>
                  <a:cubicBezTo>
                    <a:pt x="90483" y="67568"/>
                    <a:pt x="94481" y="67517"/>
                    <a:pt x="98480" y="67670"/>
                  </a:cubicBezTo>
                  <a:cubicBezTo>
                    <a:pt x="101402" y="67773"/>
                    <a:pt x="104324" y="67670"/>
                    <a:pt x="107246" y="67773"/>
                  </a:cubicBezTo>
                  <a:cubicBezTo>
                    <a:pt x="113039" y="67978"/>
                    <a:pt x="118883" y="67978"/>
                    <a:pt x="124676" y="68132"/>
                  </a:cubicBezTo>
                  <a:cubicBezTo>
                    <a:pt x="127649" y="68183"/>
                    <a:pt x="130623" y="68132"/>
                    <a:pt x="133596" y="68234"/>
                  </a:cubicBezTo>
                  <a:cubicBezTo>
                    <a:pt x="139082" y="68542"/>
                    <a:pt x="144516" y="68439"/>
                    <a:pt x="150001" y="68337"/>
                  </a:cubicBezTo>
                  <a:cubicBezTo>
                    <a:pt x="153743" y="68286"/>
                    <a:pt x="157537" y="68388"/>
                    <a:pt x="161279" y="68132"/>
                  </a:cubicBezTo>
                  <a:cubicBezTo>
                    <a:pt x="162407" y="68081"/>
                    <a:pt x="163535" y="68081"/>
                    <a:pt x="164663" y="68081"/>
                  </a:cubicBezTo>
                  <a:cubicBezTo>
                    <a:pt x="168456" y="68081"/>
                    <a:pt x="172199" y="67927"/>
                    <a:pt x="175992" y="67875"/>
                  </a:cubicBezTo>
                  <a:cubicBezTo>
                    <a:pt x="179222" y="67824"/>
                    <a:pt x="182503" y="67875"/>
                    <a:pt x="185733" y="67722"/>
                  </a:cubicBezTo>
                  <a:cubicBezTo>
                    <a:pt x="189987" y="67568"/>
                    <a:pt x="194242" y="67517"/>
                    <a:pt x="198497" y="67465"/>
                  </a:cubicBezTo>
                  <a:cubicBezTo>
                    <a:pt x="200856" y="67414"/>
                    <a:pt x="203163" y="67363"/>
                    <a:pt x="205521" y="67312"/>
                  </a:cubicBezTo>
                  <a:cubicBezTo>
                    <a:pt x="209058" y="67260"/>
                    <a:pt x="212544" y="67209"/>
                    <a:pt x="216133" y="67158"/>
                  </a:cubicBezTo>
                  <a:cubicBezTo>
                    <a:pt x="218952" y="67055"/>
                    <a:pt x="221772" y="67004"/>
                    <a:pt x="224591" y="67004"/>
                  </a:cubicBezTo>
                  <a:cubicBezTo>
                    <a:pt x="227770" y="67004"/>
                    <a:pt x="230948" y="66953"/>
                    <a:pt x="234126" y="66850"/>
                  </a:cubicBezTo>
                  <a:cubicBezTo>
                    <a:pt x="237561" y="66696"/>
                    <a:pt x="240996" y="66748"/>
                    <a:pt x="244431" y="66645"/>
                  </a:cubicBezTo>
                  <a:cubicBezTo>
                    <a:pt x="247455" y="66594"/>
                    <a:pt x="250480" y="66594"/>
                    <a:pt x="253505" y="66491"/>
                  </a:cubicBezTo>
                  <a:cubicBezTo>
                    <a:pt x="256324" y="66440"/>
                    <a:pt x="259195" y="66491"/>
                    <a:pt x="262015" y="66338"/>
                  </a:cubicBezTo>
                  <a:cubicBezTo>
                    <a:pt x="264885" y="66235"/>
                    <a:pt x="267654" y="66338"/>
                    <a:pt x="270473" y="66184"/>
                  </a:cubicBezTo>
                  <a:cubicBezTo>
                    <a:pt x="272473" y="66030"/>
                    <a:pt x="274472" y="66184"/>
                    <a:pt x="276471" y="65979"/>
                  </a:cubicBezTo>
                </a:path>
              </a:pathLst>
            </a:custGeom>
            <a:noFill/>
            <a:ln w="16650"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 name="Google Shape;62;p4"/>
            <p:cNvSpPr/>
            <p:nvPr/>
          </p:nvSpPr>
          <p:spPr>
            <a:xfrm>
              <a:off x="245800" y="1896900"/>
              <a:ext cx="2556850" cy="1730200"/>
            </a:xfrm>
            <a:custGeom>
              <a:avLst/>
              <a:gdLst/>
              <a:ahLst/>
              <a:cxnLst/>
              <a:rect l="l" t="t" r="r" b="b"/>
              <a:pathLst>
                <a:path w="102274" h="69208" fill="none" extrusionOk="0">
                  <a:moveTo>
                    <a:pt x="102274" y="69208"/>
                  </a:moveTo>
                  <a:cubicBezTo>
                    <a:pt x="102223" y="69157"/>
                    <a:pt x="102171" y="69157"/>
                    <a:pt x="102120" y="69157"/>
                  </a:cubicBezTo>
                  <a:cubicBezTo>
                    <a:pt x="98070" y="69105"/>
                    <a:pt x="94020" y="69054"/>
                    <a:pt x="89970" y="69003"/>
                  </a:cubicBezTo>
                  <a:cubicBezTo>
                    <a:pt x="86587" y="68952"/>
                    <a:pt x="83255" y="68849"/>
                    <a:pt x="79871" y="68798"/>
                  </a:cubicBezTo>
                  <a:cubicBezTo>
                    <a:pt x="77205" y="68798"/>
                    <a:pt x="74488" y="68747"/>
                    <a:pt x="71823" y="68644"/>
                  </a:cubicBezTo>
                  <a:cubicBezTo>
                    <a:pt x="68747" y="68542"/>
                    <a:pt x="65722" y="68593"/>
                    <a:pt x="62646" y="68490"/>
                  </a:cubicBezTo>
                  <a:cubicBezTo>
                    <a:pt x="59622" y="68439"/>
                    <a:pt x="56392" y="68439"/>
                    <a:pt x="53265" y="68336"/>
                  </a:cubicBezTo>
                  <a:cubicBezTo>
                    <a:pt x="50138" y="68285"/>
                    <a:pt x="47113" y="68285"/>
                    <a:pt x="44037" y="68183"/>
                  </a:cubicBezTo>
                  <a:cubicBezTo>
                    <a:pt x="41217" y="68080"/>
                    <a:pt x="38347" y="68131"/>
                    <a:pt x="35527" y="68029"/>
                  </a:cubicBezTo>
                  <a:cubicBezTo>
                    <a:pt x="32656" y="67926"/>
                    <a:pt x="29734" y="67978"/>
                    <a:pt x="26812" y="67875"/>
                  </a:cubicBezTo>
                  <a:cubicBezTo>
                    <a:pt x="23890" y="67824"/>
                    <a:pt x="21173" y="67875"/>
                    <a:pt x="18353" y="67721"/>
                  </a:cubicBezTo>
                  <a:cubicBezTo>
                    <a:pt x="14816" y="67619"/>
                    <a:pt x="11330" y="67721"/>
                    <a:pt x="7742" y="67568"/>
                  </a:cubicBezTo>
                  <a:cubicBezTo>
                    <a:pt x="5742" y="67465"/>
                    <a:pt x="3692" y="67568"/>
                    <a:pt x="1692" y="67465"/>
                  </a:cubicBezTo>
                  <a:cubicBezTo>
                    <a:pt x="770" y="67414"/>
                    <a:pt x="462" y="67157"/>
                    <a:pt x="462" y="66235"/>
                  </a:cubicBezTo>
                  <a:lnTo>
                    <a:pt x="462" y="60390"/>
                  </a:lnTo>
                  <a:cubicBezTo>
                    <a:pt x="462" y="58032"/>
                    <a:pt x="513" y="55674"/>
                    <a:pt x="462" y="53316"/>
                  </a:cubicBezTo>
                  <a:cubicBezTo>
                    <a:pt x="206" y="46703"/>
                    <a:pt x="462" y="40090"/>
                    <a:pt x="359" y="33476"/>
                  </a:cubicBezTo>
                  <a:cubicBezTo>
                    <a:pt x="154" y="26658"/>
                    <a:pt x="206" y="19840"/>
                    <a:pt x="154" y="13022"/>
                  </a:cubicBezTo>
                  <a:cubicBezTo>
                    <a:pt x="154" y="10715"/>
                    <a:pt x="1" y="8408"/>
                    <a:pt x="52" y="6101"/>
                  </a:cubicBezTo>
                  <a:cubicBezTo>
                    <a:pt x="52" y="4563"/>
                    <a:pt x="52" y="3076"/>
                    <a:pt x="103" y="1539"/>
                  </a:cubicBezTo>
                  <a:cubicBezTo>
                    <a:pt x="103" y="1026"/>
                    <a:pt x="52" y="513"/>
                    <a:pt x="1" y="1"/>
                  </a:cubicBezTo>
                </a:path>
              </a:pathLst>
            </a:custGeom>
            <a:noFill/>
            <a:ln w="16650"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 name="Google Shape;63;p4"/>
            <p:cNvSpPr/>
            <p:nvPr/>
          </p:nvSpPr>
          <p:spPr>
            <a:xfrm>
              <a:off x="3942000" y="3579675"/>
              <a:ext cx="3389900" cy="66650"/>
            </a:xfrm>
            <a:custGeom>
              <a:avLst/>
              <a:gdLst/>
              <a:ahLst/>
              <a:cxnLst/>
              <a:rect l="l" t="t" r="r" b="b"/>
              <a:pathLst>
                <a:path w="135596" h="2666" fill="none" extrusionOk="0">
                  <a:moveTo>
                    <a:pt x="135596" y="0"/>
                  </a:moveTo>
                  <a:cubicBezTo>
                    <a:pt x="134212" y="410"/>
                    <a:pt x="132725" y="205"/>
                    <a:pt x="131289" y="257"/>
                  </a:cubicBezTo>
                  <a:cubicBezTo>
                    <a:pt x="128265" y="410"/>
                    <a:pt x="125240" y="359"/>
                    <a:pt x="122216" y="462"/>
                  </a:cubicBezTo>
                  <a:cubicBezTo>
                    <a:pt x="120319" y="564"/>
                    <a:pt x="118319" y="462"/>
                    <a:pt x="116371" y="513"/>
                  </a:cubicBezTo>
                  <a:cubicBezTo>
                    <a:pt x="113193" y="667"/>
                    <a:pt x="109963" y="667"/>
                    <a:pt x="106785" y="718"/>
                  </a:cubicBezTo>
                  <a:cubicBezTo>
                    <a:pt x="103863" y="769"/>
                    <a:pt x="100992" y="769"/>
                    <a:pt x="98070" y="872"/>
                  </a:cubicBezTo>
                  <a:cubicBezTo>
                    <a:pt x="95148" y="923"/>
                    <a:pt x="92174" y="923"/>
                    <a:pt x="89252" y="1025"/>
                  </a:cubicBezTo>
                  <a:cubicBezTo>
                    <a:pt x="86279" y="1077"/>
                    <a:pt x="83306" y="1025"/>
                    <a:pt x="80332" y="1179"/>
                  </a:cubicBezTo>
                  <a:cubicBezTo>
                    <a:pt x="76692" y="1384"/>
                    <a:pt x="73053" y="1179"/>
                    <a:pt x="69413" y="1333"/>
                  </a:cubicBezTo>
                  <a:cubicBezTo>
                    <a:pt x="66593" y="1487"/>
                    <a:pt x="63722" y="1333"/>
                    <a:pt x="60903" y="1487"/>
                  </a:cubicBezTo>
                  <a:cubicBezTo>
                    <a:pt x="58032" y="1641"/>
                    <a:pt x="55110" y="1538"/>
                    <a:pt x="52188" y="1641"/>
                  </a:cubicBezTo>
                  <a:cubicBezTo>
                    <a:pt x="49266" y="1692"/>
                    <a:pt x="46497" y="1641"/>
                    <a:pt x="43678" y="1794"/>
                  </a:cubicBezTo>
                  <a:cubicBezTo>
                    <a:pt x="40705" y="1897"/>
                    <a:pt x="37782" y="1794"/>
                    <a:pt x="34809" y="1948"/>
                  </a:cubicBezTo>
                  <a:cubicBezTo>
                    <a:pt x="31887" y="2102"/>
                    <a:pt x="28914" y="1948"/>
                    <a:pt x="25992" y="2102"/>
                  </a:cubicBezTo>
                  <a:cubicBezTo>
                    <a:pt x="23018" y="2205"/>
                    <a:pt x="20096" y="2153"/>
                    <a:pt x="17123" y="2256"/>
                  </a:cubicBezTo>
                  <a:cubicBezTo>
                    <a:pt x="14354" y="2307"/>
                    <a:pt x="11535" y="2358"/>
                    <a:pt x="8767" y="2410"/>
                  </a:cubicBezTo>
                  <a:cubicBezTo>
                    <a:pt x="6050" y="2461"/>
                    <a:pt x="3384" y="2512"/>
                    <a:pt x="667" y="2512"/>
                  </a:cubicBezTo>
                  <a:cubicBezTo>
                    <a:pt x="462" y="2563"/>
                    <a:pt x="205" y="2563"/>
                    <a:pt x="0" y="2666"/>
                  </a:cubicBezTo>
                </a:path>
              </a:pathLst>
            </a:custGeom>
            <a:noFill/>
            <a:ln w="16650"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 name="Google Shape;64;p4"/>
            <p:cNvSpPr/>
            <p:nvPr/>
          </p:nvSpPr>
          <p:spPr>
            <a:xfrm>
              <a:off x="3166604" y="3630178"/>
              <a:ext cx="40524" cy="27438"/>
            </a:xfrm>
            <a:custGeom>
              <a:avLst/>
              <a:gdLst/>
              <a:ahLst/>
              <a:cxnLst/>
              <a:rect l="l" t="t" r="r" b="b"/>
              <a:pathLst>
                <a:path w="3077" h="2083" extrusionOk="0">
                  <a:moveTo>
                    <a:pt x="1436" y="0"/>
                  </a:moveTo>
                  <a:cubicBezTo>
                    <a:pt x="924" y="51"/>
                    <a:pt x="514" y="359"/>
                    <a:pt x="309" y="769"/>
                  </a:cubicBezTo>
                  <a:cubicBezTo>
                    <a:pt x="52" y="1025"/>
                    <a:pt x="1" y="1436"/>
                    <a:pt x="206" y="1743"/>
                  </a:cubicBezTo>
                  <a:cubicBezTo>
                    <a:pt x="367" y="1945"/>
                    <a:pt x="624" y="2083"/>
                    <a:pt x="900" y="2083"/>
                  </a:cubicBezTo>
                  <a:cubicBezTo>
                    <a:pt x="975" y="2083"/>
                    <a:pt x="1052" y="2073"/>
                    <a:pt x="1129" y="2051"/>
                  </a:cubicBezTo>
                  <a:cubicBezTo>
                    <a:pt x="1795" y="1897"/>
                    <a:pt x="2359" y="1487"/>
                    <a:pt x="2769" y="974"/>
                  </a:cubicBezTo>
                  <a:cubicBezTo>
                    <a:pt x="3077" y="513"/>
                    <a:pt x="2923" y="205"/>
                    <a:pt x="2359" y="103"/>
                  </a:cubicBezTo>
                  <a:cubicBezTo>
                    <a:pt x="2103" y="51"/>
                    <a:pt x="1795" y="51"/>
                    <a:pt x="1436"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 name="Google Shape;65;p4"/>
            <p:cNvSpPr/>
            <p:nvPr/>
          </p:nvSpPr>
          <p:spPr>
            <a:xfrm>
              <a:off x="3375229" y="3627096"/>
              <a:ext cx="35124" cy="29427"/>
            </a:xfrm>
            <a:custGeom>
              <a:avLst/>
              <a:gdLst/>
              <a:ahLst/>
              <a:cxnLst/>
              <a:rect l="l" t="t" r="r" b="b"/>
              <a:pathLst>
                <a:path w="2667" h="2234" extrusionOk="0">
                  <a:moveTo>
                    <a:pt x="1539" y="1"/>
                  </a:moveTo>
                  <a:cubicBezTo>
                    <a:pt x="1157" y="1"/>
                    <a:pt x="791" y="202"/>
                    <a:pt x="565" y="542"/>
                  </a:cubicBezTo>
                  <a:cubicBezTo>
                    <a:pt x="308" y="849"/>
                    <a:pt x="1" y="1157"/>
                    <a:pt x="206" y="1567"/>
                  </a:cubicBezTo>
                  <a:cubicBezTo>
                    <a:pt x="411" y="1977"/>
                    <a:pt x="821" y="2233"/>
                    <a:pt x="1231" y="2233"/>
                  </a:cubicBezTo>
                  <a:cubicBezTo>
                    <a:pt x="1898" y="2182"/>
                    <a:pt x="2513" y="1721"/>
                    <a:pt x="2667" y="1054"/>
                  </a:cubicBezTo>
                  <a:cubicBezTo>
                    <a:pt x="2667" y="593"/>
                    <a:pt x="2410" y="183"/>
                    <a:pt x="1949" y="80"/>
                  </a:cubicBezTo>
                  <a:cubicBezTo>
                    <a:pt x="1814" y="26"/>
                    <a:pt x="1676" y="1"/>
                    <a:pt x="153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 name="Google Shape;66;p4"/>
            <p:cNvSpPr/>
            <p:nvPr/>
          </p:nvSpPr>
          <p:spPr>
            <a:xfrm>
              <a:off x="3268552" y="3632879"/>
              <a:ext cx="35124" cy="24488"/>
            </a:xfrm>
            <a:custGeom>
              <a:avLst/>
              <a:gdLst/>
              <a:ahLst/>
              <a:cxnLst/>
              <a:rect l="l" t="t" r="r" b="b"/>
              <a:pathLst>
                <a:path w="2667" h="1859" extrusionOk="0">
                  <a:moveTo>
                    <a:pt x="1724" y="0"/>
                  </a:moveTo>
                  <a:cubicBezTo>
                    <a:pt x="1626" y="0"/>
                    <a:pt x="1529" y="17"/>
                    <a:pt x="1436" y="51"/>
                  </a:cubicBezTo>
                  <a:cubicBezTo>
                    <a:pt x="1026" y="154"/>
                    <a:pt x="667" y="359"/>
                    <a:pt x="411" y="667"/>
                  </a:cubicBezTo>
                  <a:cubicBezTo>
                    <a:pt x="206" y="923"/>
                    <a:pt x="1" y="1179"/>
                    <a:pt x="155" y="1538"/>
                  </a:cubicBezTo>
                  <a:cubicBezTo>
                    <a:pt x="240" y="1752"/>
                    <a:pt x="468" y="1859"/>
                    <a:pt x="690" y="1859"/>
                  </a:cubicBezTo>
                  <a:cubicBezTo>
                    <a:pt x="734" y="1859"/>
                    <a:pt x="778" y="1854"/>
                    <a:pt x="821" y="1846"/>
                  </a:cubicBezTo>
                  <a:lnTo>
                    <a:pt x="1539" y="1846"/>
                  </a:lnTo>
                  <a:cubicBezTo>
                    <a:pt x="1693" y="1794"/>
                    <a:pt x="1846" y="1743"/>
                    <a:pt x="2000" y="1692"/>
                  </a:cubicBezTo>
                  <a:cubicBezTo>
                    <a:pt x="2410" y="1487"/>
                    <a:pt x="2667" y="974"/>
                    <a:pt x="2513" y="513"/>
                  </a:cubicBezTo>
                  <a:cubicBezTo>
                    <a:pt x="2394" y="195"/>
                    <a:pt x="2059" y="0"/>
                    <a:pt x="1724"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 name="Google Shape;67;p4"/>
            <p:cNvSpPr/>
            <p:nvPr/>
          </p:nvSpPr>
          <p:spPr>
            <a:xfrm>
              <a:off x="3486633" y="3632536"/>
              <a:ext cx="30976" cy="27570"/>
            </a:xfrm>
            <a:custGeom>
              <a:avLst/>
              <a:gdLst/>
              <a:ahLst/>
              <a:cxnLst/>
              <a:rect l="l" t="t" r="r" b="b"/>
              <a:pathLst>
                <a:path w="2352" h="2093" extrusionOk="0">
                  <a:moveTo>
                    <a:pt x="1385" y="1"/>
                  </a:moveTo>
                  <a:cubicBezTo>
                    <a:pt x="1167" y="1"/>
                    <a:pt x="949" y="77"/>
                    <a:pt x="769" y="231"/>
                  </a:cubicBezTo>
                  <a:cubicBezTo>
                    <a:pt x="308" y="488"/>
                    <a:pt x="0" y="1000"/>
                    <a:pt x="52" y="1564"/>
                  </a:cubicBezTo>
                  <a:cubicBezTo>
                    <a:pt x="103" y="1820"/>
                    <a:pt x="308" y="2026"/>
                    <a:pt x="564" y="2077"/>
                  </a:cubicBezTo>
                  <a:cubicBezTo>
                    <a:pt x="606" y="2087"/>
                    <a:pt x="651" y="2092"/>
                    <a:pt x="698" y="2092"/>
                  </a:cubicBezTo>
                  <a:cubicBezTo>
                    <a:pt x="1335" y="2092"/>
                    <a:pt x="2352" y="1163"/>
                    <a:pt x="2256" y="590"/>
                  </a:cubicBezTo>
                  <a:cubicBezTo>
                    <a:pt x="2256" y="436"/>
                    <a:pt x="2154" y="283"/>
                    <a:pt x="2000" y="231"/>
                  </a:cubicBezTo>
                  <a:cubicBezTo>
                    <a:pt x="1820" y="77"/>
                    <a:pt x="1603" y="1"/>
                    <a:pt x="1385"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 name="Google Shape;68;p4"/>
            <p:cNvSpPr/>
            <p:nvPr/>
          </p:nvSpPr>
          <p:spPr>
            <a:xfrm>
              <a:off x="3589253" y="3632879"/>
              <a:ext cx="31068" cy="24988"/>
            </a:xfrm>
            <a:custGeom>
              <a:avLst/>
              <a:gdLst/>
              <a:ahLst/>
              <a:cxnLst/>
              <a:rect l="l" t="t" r="r" b="b"/>
              <a:pathLst>
                <a:path w="2359" h="1897" extrusionOk="0">
                  <a:moveTo>
                    <a:pt x="1282" y="0"/>
                  </a:moveTo>
                  <a:cubicBezTo>
                    <a:pt x="667" y="0"/>
                    <a:pt x="103" y="410"/>
                    <a:pt x="1" y="1077"/>
                  </a:cubicBezTo>
                  <a:cubicBezTo>
                    <a:pt x="1" y="1436"/>
                    <a:pt x="565" y="1897"/>
                    <a:pt x="1026" y="1897"/>
                  </a:cubicBezTo>
                  <a:cubicBezTo>
                    <a:pt x="1539" y="1897"/>
                    <a:pt x="2308" y="1333"/>
                    <a:pt x="2308" y="923"/>
                  </a:cubicBezTo>
                  <a:cubicBezTo>
                    <a:pt x="2359" y="615"/>
                    <a:pt x="1692" y="51"/>
                    <a:pt x="1282"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69" name="Google Shape;69;p4"/>
          <p:cNvGrpSpPr/>
          <p:nvPr/>
        </p:nvGrpSpPr>
        <p:grpSpPr>
          <a:xfrm flipH="1">
            <a:off x="324243" y="2743143"/>
            <a:ext cx="8495525" cy="2247967"/>
            <a:chOff x="245800" y="1896900"/>
            <a:chExt cx="7086100" cy="1875025"/>
          </a:xfrm>
        </p:grpSpPr>
        <p:sp>
          <p:nvSpPr>
            <p:cNvPr id="70" name="Google Shape;70;p4"/>
            <p:cNvSpPr/>
            <p:nvPr/>
          </p:nvSpPr>
          <p:spPr>
            <a:xfrm>
              <a:off x="335525" y="2058375"/>
              <a:ext cx="6911800" cy="1713550"/>
            </a:xfrm>
            <a:custGeom>
              <a:avLst/>
              <a:gdLst/>
              <a:ahLst/>
              <a:cxnLst/>
              <a:rect l="l" t="t" r="r" b="b"/>
              <a:pathLst>
                <a:path w="276472" h="68542" fill="none" extrusionOk="0">
                  <a:moveTo>
                    <a:pt x="513" y="1"/>
                  </a:moveTo>
                  <a:cubicBezTo>
                    <a:pt x="0" y="1026"/>
                    <a:pt x="205" y="2052"/>
                    <a:pt x="205" y="3077"/>
                  </a:cubicBezTo>
                  <a:cubicBezTo>
                    <a:pt x="205" y="3384"/>
                    <a:pt x="256" y="3743"/>
                    <a:pt x="256" y="4000"/>
                  </a:cubicBezTo>
                  <a:cubicBezTo>
                    <a:pt x="256" y="10254"/>
                    <a:pt x="256" y="16457"/>
                    <a:pt x="359" y="22711"/>
                  </a:cubicBezTo>
                  <a:cubicBezTo>
                    <a:pt x="462" y="28453"/>
                    <a:pt x="256" y="34297"/>
                    <a:pt x="462" y="40090"/>
                  </a:cubicBezTo>
                  <a:cubicBezTo>
                    <a:pt x="667" y="46652"/>
                    <a:pt x="462" y="53265"/>
                    <a:pt x="615" y="59827"/>
                  </a:cubicBezTo>
                  <a:cubicBezTo>
                    <a:pt x="667" y="61519"/>
                    <a:pt x="410" y="63159"/>
                    <a:pt x="667" y="64851"/>
                  </a:cubicBezTo>
                  <a:cubicBezTo>
                    <a:pt x="769" y="65722"/>
                    <a:pt x="923" y="65927"/>
                    <a:pt x="1794" y="65927"/>
                  </a:cubicBezTo>
                  <a:lnTo>
                    <a:pt x="12099" y="66081"/>
                  </a:lnTo>
                  <a:cubicBezTo>
                    <a:pt x="15892" y="66184"/>
                    <a:pt x="19686" y="66235"/>
                    <a:pt x="23479" y="66338"/>
                  </a:cubicBezTo>
                  <a:cubicBezTo>
                    <a:pt x="26401" y="66389"/>
                    <a:pt x="29272" y="66389"/>
                    <a:pt x="32194" y="66491"/>
                  </a:cubicBezTo>
                  <a:cubicBezTo>
                    <a:pt x="35117" y="66594"/>
                    <a:pt x="37936" y="66543"/>
                    <a:pt x="40858" y="66645"/>
                  </a:cubicBezTo>
                  <a:cubicBezTo>
                    <a:pt x="43780" y="66748"/>
                    <a:pt x="46805" y="66696"/>
                    <a:pt x="49778" y="66799"/>
                  </a:cubicBezTo>
                  <a:cubicBezTo>
                    <a:pt x="53008" y="66850"/>
                    <a:pt x="56135" y="66850"/>
                    <a:pt x="59314" y="66953"/>
                  </a:cubicBezTo>
                  <a:cubicBezTo>
                    <a:pt x="62338" y="67004"/>
                    <a:pt x="65363" y="66953"/>
                    <a:pt x="68387" y="67106"/>
                  </a:cubicBezTo>
                  <a:cubicBezTo>
                    <a:pt x="71668" y="67209"/>
                    <a:pt x="74949" y="67106"/>
                    <a:pt x="78230" y="67260"/>
                  </a:cubicBezTo>
                  <a:cubicBezTo>
                    <a:pt x="80999" y="67414"/>
                    <a:pt x="83716" y="67260"/>
                    <a:pt x="86484" y="67414"/>
                  </a:cubicBezTo>
                  <a:cubicBezTo>
                    <a:pt x="90483" y="67568"/>
                    <a:pt x="94481" y="67517"/>
                    <a:pt x="98480" y="67670"/>
                  </a:cubicBezTo>
                  <a:cubicBezTo>
                    <a:pt x="101402" y="67773"/>
                    <a:pt x="104324" y="67670"/>
                    <a:pt x="107246" y="67773"/>
                  </a:cubicBezTo>
                  <a:cubicBezTo>
                    <a:pt x="113039" y="67978"/>
                    <a:pt x="118883" y="67978"/>
                    <a:pt x="124676" y="68132"/>
                  </a:cubicBezTo>
                  <a:cubicBezTo>
                    <a:pt x="127649" y="68183"/>
                    <a:pt x="130623" y="68132"/>
                    <a:pt x="133596" y="68234"/>
                  </a:cubicBezTo>
                  <a:cubicBezTo>
                    <a:pt x="139082" y="68542"/>
                    <a:pt x="144516" y="68439"/>
                    <a:pt x="150001" y="68337"/>
                  </a:cubicBezTo>
                  <a:cubicBezTo>
                    <a:pt x="153743" y="68286"/>
                    <a:pt x="157537" y="68388"/>
                    <a:pt x="161279" y="68132"/>
                  </a:cubicBezTo>
                  <a:cubicBezTo>
                    <a:pt x="162407" y="68081"/>
                    <a:pt x="163535" y="68081"/>
                    <a:pt x="164663" y="68081"/>
                  </a:cubicBezTo>
                  <a:cubicBezTo>
                    <a:pt x="168456" y="68081"/>
                    <a:pt x="172199" y="67927"/>
                    <a:pt x="175992" y="67875"/>
                  </a:cubicBezTo>
                  <a:cubicBezTo>
                    <a:pt x="179222" y="67824"/>
                    <a:pt x="182503" y="67875"/>
                    <a:pt x="185733" y="67722"/>
                  </a:cubicBezTo>
                  <a:cubicBezTo>
                    <a:pt x="189987" y="67568"/>
                    <a:pt x="194242" y="67517"/>
                    <a:pt x="198497" y="67465"/>
                  </a:cubicBezTo>
                  <a:cubicBezTo>
                    <a:pt x="200856" y="67414"/>
                    <a:pt x="203163" y="67363"/>
                    <a:pt x="205521" y="67312"/>
                  </a:cubicBezTo>
                  <a:cubicBezTo>
                    <a:pt x="209058" y="67260"/>
                    <a:pt x="212544" y="67209"/>
                    <a:pt x="216133" y="67158"/>
                  </a:cubicBezTo>
                  <a:cubicBezTo>
                    <a:pt x="218952" y="67055"/>
                    <a:pt x="221772" y="67004"/>
                    <a:pt x="224591" y="67004"/>
                  </a:cubicBezTo>
                  <a:cubicBezTo>
                    <a:pt x="227770" y="67004"/>
                    <a:pt x="230948" y="66953"/>
                    <a:pt x="234126" y="66850"/>
                  </a:cubicBezTo>
                  <a:cubicBezTo>
                    <a:pt x="237561" y="66696"/>
                    <a:pt x="240996" y="66748"/>
                    <a:pt x="244431" y="66645"/>
                  </a:cubicBezTo>
                  <a:cubicBezTo>
                    <a:pt x="247455" y="66594"/>
                    <a:pt x="250480" y="66594"/>
                    <a:pt x="253505" y="66491"/>
                  </a:cubicBezTo>
                  <a:cubicBezTo>
                    <a:pt x="256324" y="66440"/>
                    <a:pt x="259195" y="66491"/>
                    <a:pt x="262015" y="66338"/>
                  </a:cubicBezTo>
                  <a:cubicBezTo>
                    <a:pt x="264885" y="66235"/>
                    <a:pt x="267654" y="66338"/>
                    <a:pt x="270473" y="66184"/>
                  </a:cubicBezTo>
                  <a:cubicBezTo>
                    <a:pt x="272473" y="66030"/>
                    <a:pt x="274472" y="66184"/>
                    <a:pt x="276471" y="65979"/>
                  </a:cubicBezTo>
                </a:path>
              </a:pathLst>
            </a:custGeom>
            <a:noFill/>
            <a:ln w="16650"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 name="Google Shape;71;p4"/>
            <p:cNvSpPr/>
            <p:nvPr/>
          </p:nvSpPr>
          <p:spPr>
            <a:xfrm>
              <a:off x="245800" y="1896900"/>
              <a:ext cx="2556850" cy="1730200"/>
            </a:xfrm>
            <a:custGeom>
              <a:avLst/>
              <a:gdLst/>
              <a:ahLst/>
              <a:cxnLst/>
              <a:rect l="l" t="t" r="r" b="b"/>
              <a:pathLst>
                <a:path w="102274" h="69208" fill="none" extrusionOk="0">
                  <a:moveTo>
                    <a:pt x="102274" y="69208"/>
                  </a:moveTo>
                  <a:cubicBezTo>
                    <a:pt x="102223" y="69157"/>
                    <a:pt x="102171" y="69157"/>
                    <a:pt x="102120" y="69157"/>
                  </a:cubicBezTo>
                  <a:cubicBezTo>
                    <a:pt x="98070" y="69105"/>
                    <a:pt x="94020" y="69054"/>
                    <a:pt x="89970" y="69003"/>
                  </a:cubicBezTo>
                  <a:cubicBezTo>
                    <a:pt x="86587" y="68952"/>
                    <a:pt x="83255" y="68849"/>
                    <a:pt x="79871" y="68798"/>
                  </a:cubicBezTo>
                  <a:cubicBezTo>
                    <a:pt x="77205" y="68798"/>
                    <a:pt x="74488" y="68747"/>
                    <a:pt x="71823" y="68644"/>
                  </a:cubicBezTo>
                  <a:cubicBezTo>
                    <a:pt x="68747" y="68542"/>
                    <a:pt x="65722" y="68593"/>
                    <a:pt x="62646" y="68490"/>
                  </a:cubicBezTo>
                  <a:cubicBezTo>
                    <a:pt x="59622" y="68439"/>
                    <a:pt x="56392" y="68439"/>
                    <a:pt x="53265" y="68336"/>
                  </a:cubicBezTo>
                  <a:cubicBezTo>
                    <a:pt x="50138" y="68285"/>
                    <a:pt x="47113" y="68285"/>
                    <a:pt x="44037" y="68183"/>
                  </a:cubicBezTo>
                  <a:cubicBezTo>
                    <a:pt x="41217" y="68080"/>
                    <a:pt x="38347" y="68131"/>
                    <a:pt x="35527" y="68029"/>
                  </a:cubicBezTo>
                  <a:cubicBezTo>
                    <a:pt x="32656" y="67926"/>
                    <a:pt x="29734" y="67978"/>
                    <a:pt x="26812" y="67875"/>
                  </a:cubicBezTo>
                  <a:cubicBezTo>
                    <a:pt x="23890" y="67824"/>
                    <a:pt x="21173" y="67875"/>
                    <a:pt x="18353" y="67721"/>
                  </a:cubicBezTo>
                  <a:cubicBezTo>
                    <a:pt x="14816" y="67619"/>
                    <a:pt x="11330" y="67721"/>
                    <a:pt x="7742" y="67568"/>
                  </a:cubicBezTo>
                  <a:cubicBezTo>
                    <a:pt x="5742" y="67465"/>
                    <a:pt x="3692" y="67568"/>
                    <a:pt x="1692" y="67465"/>
                  </a:cubicBezTo>
                  <a:cubicBezTo>
                    <a:pt x="770" y="67414"/>
                    <a:pt x="462" y="67157"/>
                    <a:pt x="462" y="66235"/>
                  </a:cubicBezTo>
                  <a:lnTo>
                    <a:pt x="462" y="60390"/>
                  </a:lnTo>
                  <a:cubicBezTo>
                    <a:pt x="462" y="58032"/>
                    <a:pt x="513" y="55674"/>
                    <a:pt x="462" y="53316"/>
                  </a:cubicBezTo>
                  <a:cubicBezTo>
                    <a:pt x="206" y="46703"/>
                    <a:pt x="462" y="40090"/>
                    <a:pt x="359" y="33476"/>
                  </a:cubicBezTo>
                  <a:cubicBezTo>
                    <a:pt x="154" y="26658"/>
                    <a:pt x="206" y="19840"/>
                    <a:pt x="154" y="13022"/>
                  </a:cubicBezTo>
                  <a:cubicBezTo>
                    <a:pt x="154" y="10715"/>
                    <a:pt x="1" y="8408"/>
                    <a:pt x="52" y="6101"/>
                  </a:cubicBezTo>
                  <a:cubicBezTo>
                    <a:pt x="52" y="4563"/>
                    <a:pt x="52" y="3076"/>
                    <a:pt x="103" y="1539"/>
                  </a:cubicBezTo>
                  <a:cubicBezTo>
                    <a:pt x="103" y="1026"/>
                    <a:pt x="52" y="513"/>
                    <a:pt x="1" y="1"/>
                  </a:cubicBezTo>
                </a:path>
              </a:pathLst>
            </a:custGeom>
            <a:noFill/>
            <a:ln w="16650"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 name="Google Shape;72;p4"/>
            <p:cNvSpPr/>
            <p:nvPr/>
          </p:nvSpPr>
          <p:spPr>
            <a:xfrm>
              <a:off x="3942000" y="3579675"/>
              <a:ext cx="3389900" cy="66650"/>
            </a:xfrm>
            <a:custGeom>
              <a:avLst/>
              <a:gdLst/>
              <a:ahLst/>
              <a:cxnLst/>
              <a:rect l="l" t="t" r="r" b="b"/>
              <a:pathLst>
                <a:path w="135596" h="2666" fill="none" extrusionOk="0">
                  <a:moveTo>
                    <a:pt x="135596" y="0"/>
                  </a:moveTo>
                  <a:cubicBezTo>
                    <a:pt x="134212" y="410"/>
                    <a:pt x="132725" y="205"/>
                    <a:pt x="131289" y="257"/>
                  </a:cubicBezTo>
                  <a:cubicBezTo>
                    <a:pt x="128265" y="410"/>
                    <a:pt x="125240" y="359"/>
                    <a:pt x="122216" y="462"/>
                  </a:cubicBezTo>
                  <a:cubicBezTo>
                    <a:pt x="120319" y="564"/>
                    <a:pt x="118319" y="462"/>
                    <a:pt x="116371" y="513"/>
                  </a:cubicBezTo>
                  <a:cubicBezTo>
                    <a:pt x="113193" y="667"/>
                    <a:pt x="109963" y="667"/>
                    <a:pt x="106785" y="718"/>
                  </a:cubicBezTo>
                  <a:cubicBezTo>
                    <a:pt x="103863" y="769"/>
                    <a:pt x="100992" y="769"/>
                    <a:pt x="98070" y="872"/>
                  </a:cubicBezTo>
                  <a:cubicBezTo>
                    <a:pt x="95148" y="923"/>
                    <a:pt x="92174" y="923"/>
                    <a:pt x="89252" y="1025"/>
                  </a:cubicBezTo>
                  <a:cubicBezTo>
                    <a:pt x="86279" y="1077"/>
                    <a:pt x="83306" y="1025"/>
                    <a:pt x="80332" y="1179"/>
                  </a:cubicBezTo>
                  <a:cubicBezTo>
                    <a:pt x="76692" y="1384"/>
                    <a:pt x="73053" y="1179"/>
                    <a:pt x="69413" y="1333"/>
                  </a:cubicBezTo>
                  <a:cubicBezTo>
                    <a:pt x="66593" y="1487"/>
                    <a:pt x="63722" y="1333"/>
                    <a:pt x="60903" y="1487"/>
                  </a:cubicBezTo>
                  <a:cubicBezTo>
                    <a:pt x="58032" y="1641"/>
                    <a:pt x="55110" y="1538"/>
                    <a:pt x="52188" y="1641"/>
                  </a:cubicBezTo>
                  <a:cubicBezTo>
                    <a:pt x="49266" y="1692"/>
                    <a:pt x="46497" y="1641"/>
                    <a:pt x="43678" y="1794"/>
                  </a:cubicBezTo>
                  <a:cubicBezTo>
                    <a:pt x="40705" y="1897"/>
                    <a:pt x="37782" y="1794"/>
                    <a:pt x="34809" y="1948"/>
                  </a:cubicBezTo>
                  <a:cubicBezTo>
                    <a:pt x="31887" y="2102"/>
                    <a:pt x="28914" y="1948"/>
                    <a:pt x="25992" y="2102"/>
                  </a:cubicBezTo>
                  <a:cubicBezTo>
                    <a:pt x="23018" y="2205"/>
                    <a:pt x="20096" y="2153"/>
                    <a:pt x="17123" y="2256"/>
                  </a:cubicBezTo>
                  <a:cubicBezTo>
                    <a:pt x="14354" y="2307"/>
                    <a:pt x="11535" y="2358"/>
                    <a:pt x="8767" y="2410"/>
                  </a:cubicBezTo>
                  <a:cubicBezTo>
                    <a:pt x="6050" y="2461"/>
                    <a:pt x="3384" y="2512"/>
                    <a:pt x="667" y="2512"/>
                  </a:cubicBezTo>
                  <a:cubicBezTo>
                    <a:pt x="462" y="2563"/>
                    <a:pt x="205" y="2563"/>
                    <a:pt x="0" y="2666"/>
                  </a:cubicBezTo>
                </a:path>
              </a:pathLst>
            </a:custGeom>
            <a:noFill/>
            <a:ln w="16650"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 name="Google Shape;73;p4"/>
            <p:cNvSpPr/>
            <p:nvPr/>
          </p:nvSpPr>
          <p:spPr>
            <a:xfrm>
              <a:off x="3166604" y="3630178"/>
              <a:ext cx="40524" cy="27438"/>
            </a:xfrm>
            <a:custGeom>
              <a:avLst/>
              <a:gdLst/>
              <a:ahLst/>
              <a:cxnLst/>
              <a:rect l="l" t="t" r="r" b="b"/>
              <a:pathLst>
                <a:path w="3077" h="2083" extrusionOk="0">
                  <a:moveTo>
                    <a:pt x="1436" y="0"/>
                  </a:moveTo>
                  <a:cubicBezTo>
                    <a:pt x="924" y="51"/>
                    <a:pt x="514" y="359"/>
                    <a:pt x="309" y="769"/>
                  </a:cubicBezTo>
                  <a:cubicBezTo>
                    <a:pt x="52" y="1025"/>
                    <a:pt x="1" y="1436"/>
                    <a:pt x="206" y="1743"/>
                  </a:cubicBezTo>
                  <a:cubicBezTo>
                    <a:pt x="367" y="1945"/>
                    <a:pt x="624" y="2083"/>
                    <a:pt x="900" y="2083"/>
                  </a:cubicBezTo>
                  <a:cubicBezTo>
                    <a:pt x="975" y="2083"/>
                    <a:pt x="1052" y="2073"/>
                    <a:pt x="1129" y="2051"/>
                  </a:cubicBezTo>
                  <a:cubicBezTo>
                    <a:pt x="1795" y="1897"/>
                    <a:pt x="2359" y="1487"/>
                    <a:pt x="2769" y="974"/>
                  </a:cubicBezTo>
                  <a:cubicBezTo>
                    <a:pt x="3077" y="513"/>
                    <a:pt x="2923" y="205"/>
                    <a:pt x="2359" y="103"/>
                  </a:cubicBezTo>
                  <a:cubicBezTo>
                    <a:pt x="2103" y="51"/>
                    <a:pt x="1795" y="51"/>
                    <a:pt x="1436"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 name="Google Shape;74;p4"/>
            <p:cNvSpPr/>
            <p:nvPr/>
          </p:nvSpPr>
          <p:spPr>
            <a:xfrm>
              <a:off x="3375229" y="3627096"/>
              <a:ext cx="35124" cy="29427"/>
            </a:xfrm>
            <a:custGeom>
              <a:avLst/>
              <a:gdLst/>
              <a:ahLst/>
              <a:cxnLst/>
              <a:rect l="l" t="t" r="r" b="b"/>
              <a:pathLst>
                <a:path w="2667" h="2234" extrusionOk="0">
                  <a:moveTo>
                    <a:pt x="1539" y="1"/>
                  </a:moveTo>
                  <a:cubicBezTo>
                    <a:pt x="1157" y="1"/>
                    <a:pt x="791" y="202"/>
                    <a:pt x="565" y="542"/>
                  </a:cubicBezTo>
                  <a:cubicBezTo>
                    <a:pt x="308" y="849"/>
                    <a:pt x="1" y="1157"/>
                    <a:pt x="206" y="1567"/>
                  </a:cubicBezTo>
                  <a:cubicBezTo>
                    <a:pt x="411" y="1977"/>
                    <a:pt x="821" y="2233"/>
                    <a:pt x="1231" y="2233"/>
                  </a:cubicBezTo>
                  <a:cubicBezTo>
                    <a:pt x="1898" y="2182"/>
                    <a:pt x="2513" y="1721"/>
                    <a:pt x="2667" y="1054"/>
                  </a:cubicBezTo>
                  <a:cubicBezTo>
                    <a:pt x="2667" y="593"/>
                    <a:pt x="2410" y="183"/>
                    <a:pt x="1949" y="80"/>
                  </a:cubicBezTo>
                  <a:cubicBezTo>
                    <a:pt x="1814" y="26"/>
                    <a:pt x="1676" y="1"/>
                    <a:pt x="153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 name="Google Shape;75;p4"/>
            <p:cNvSpPr/>
            <p:nvPr/>
          </p:nvSpPr>
          <p:spPr>
            <a:xfrm>
              <a:off x="3268552" y="3632879"/>
              <a:ext cx="35124" cy="24488"/>
            </a:xfrm>
            <a:custGeom>
              <a:avLst/>
              <a:gdLst/>
              <a:ahLst/>
              <a:cxnLst/>
              <a:rect l="l" t="t" r="r" b="b"/>
              <a:pathLst>
                <a:path w="2667" h="1859" extrusionOk="0">
                  <a:moveTo>
                    <a:pt x="1724" y="0"/>
                  </a:moveTo>
                  <a:cubicBezTo>
                    <a:pt x="1626" y="0"/>
                    <a:pt x="1529" y="17"/>
                    <a:pt x="1436" y="51"/>
                  </a:cubicBezTo>
                  <a:cubicBezTo>
                    <a:pt x="1026" y="154"/>
                    <a:pt x="667" y="359"/>
                    <a:pt x="411" y="667"/>
                  </a:cubicBezTo>
                  <a:cubicBezTo>
                    <a:pt x="206" y="923"/>
                    <a:pt x="1" y="1179"/>
                    <a:pt x="155" y="1538"/>
                  </a:cubicBezTo>
                  <a:cubicBezTo>
                    <a:pt x="240" y="1752"/>
                    <a:pt x="468" y="1859"/>
                    <a:pt x="690" y="1859"/>
                  </a:cubicBezTo>
                  <a:cubicBezTo>
                    <a:pt x="734" y="1859"/>
                    <a:pt x="778" y="1854"/>
                    <a:pt x="821" y="1846"/>
                  </a:cubicBezTo>
                  <a:lnTo>
                    <a:pt x="1539" y="1846"/>
                  </a:lnTo>
                  <a:cubicBezTo>
                    <a:pt x="1693" y="1794"/>
                    <a:pt x="1846" y="1743"/>
                    <a:pt x="2000" y="1692"/>
                  </a:cubicBezTo>
                  <a:cubicBezTo>
                    <a:pt x="2410" y="1487"/>
                    <a:pt x="2667" y="974"/>
                    <a:pt x="2513" y="513"/>
                  </a:cubicBezTo>
                  <a:cubicBezTo>
                    <a:pt x="2394" y="195"/>
                    <a:pt x="2059" y="0"/>
                    <a:pt x="1724"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 name="Google Shape;76;p4"/>
            <p:cNvSpPr/>
            <p:nvPr/>
          </p:nvSpPr>
          <p:spPr>
            <a:xfrm>
              <a:off x="3486633" y="3632536"/>
              <a:ext cx="30976" cy="27570"/>
            </a:xfrm>
            <a:custGeom>
              <a:avLst/>
              <a:gdLst/>
              <a:ahLst/>
              <a:cxnLst/>
              <a:rect l="l" t="t" r="r" b="b"/>
              <a:pathLst>
                <a:path w="2352" h="2093" extrusionOk="0">
                  <a:moveTo>
                    <a:pt x="1385" y="1"/>
                  </a:moveTo>
                  <a:cubicBezTo>
                    <a:pt x="1167" y="1"/>
                    <a:pt x="949" y="77"/>
                    <a:pt x="769" y="231"/>
                  </a:cubicBezTo>
                  <a:cubicBezTo>
                    <a:pt x="308" y="488"/>
                    <a:pt x="0" y="1000"/>
                    <a:pt x="52" y="1564"/>
                  </a:cubicBezTo>
                  <a:cubicBezTo>
                    <a:pt x="103" y="1820"/>
                    <a:pt x="308" y="2026"/>
                    <a:pt x="564" y="2077"/>
                  </a:cubicBezTo>
                  <a:cubicBezTo>
                    <a:pt x="606" y="2087"/>
                    <a:pt x="651" y="2092"/>
                    <a:pt x="698" y="2092"/>
                  </a:cubicBezTo>
                  <a:cubicBezTo>
                    <a:pt x="1335" y="2092"/>
                    <a:pt x="2352" y="1163"/>
                    <a:pt x="2256" y="590"/>
                  </a:cubicBezTo>
                  <a:cubicBezTo>
                    <a:pt x="2256" y="436"/>
                    <a:pt x="2154" y="283"/>
                    <a:pt x="2000" y="231"/>
                  </a:cubicBezTo>
                  <a:cubicBezTo>
                    <a:pt x="1820" y="77"/>
                    <a:pt x="1603" y="1"/>
                    <a:pt x="1385"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 name="Google Shape;77;p4"/>
            <p:cNvSpPr/>
            <p:nvPr/>
          </p:nvSpPr>
          <p:spPr>
            <a:xfrm>
              <a:off x="3589253" y="3632879"/>
              <a:ext cx="31068" cy="24988"/>
            </a:xfrm>
            <a:custGeom>
              <a:avLst/>
              <a:gdLst/>
              <a:ahLst/>
              <a:cxnLst/>
              <a:rect l="l" t="t" r="r" b="b"/>
              <a:pathLst>
                <a:path w="2359" h="1897" extrusionOk="0">
                  <a:moveTo>
                    <a:pt x="1282" y="0"/>
                  </a:moveTo>
                  <a:cubicBezTo>
                    <a:pt x="667" y="0"/>
                    <a:pt x="103" y="410"/>
                    <a:pt x="1" y="1077"/>
                  </a:cubicBezTo>
                  <a:cubicBezTo>
                    <a:pt x="1" y="1436"/>
                    <a:pt x="565" y="1897"/>
                    <a:pt x="1026" y="1897"/>
                  </a:cubicBezTo>
                  <a:cubicBezTo>
                    <a:pt x="1539" y="1897"/>
                    <a:pt x="2308" y="1333"/>
                    <a:pt x="2308" y="923"/>
                  </a:cubicBezTo>
                  <a:cubicBezTo>
                    <a:pt x="2359" y="615"/>
                    <a:pt x="1692" y="51"/>
                    <a:pt x="1282"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pic>
        <p:nvPicPr>
          <p:cNvPr id="78" name="Google Shape;78;p4"/>
          <p:cNvPicPr preferRelativeResize="0"/>
          <p:nvPr/>
        </p:nvPicPr>
        <p:blipFill>
          <a:blip r:embed="rId3">
            <a:alphaModFix/>
          </a:blip>
          <a:stretch>
            <a:fillRect/>
          </a:stretch>
        </p:blipFill>
        <p:spPr>
          <a:xfrm>
            <a:off x="8358325" y="380426"/>
            <a:ext cx="1006650" cy="2073699"/>
          </a:xfrm>
          <a:prstGeom prst="rect">
            <a:avLst/>
          </a:prstGeom>
          <a:noFill/>
          <a:ln>
            <a:noFill/>
          </a:ln>
        </p:spPr>
      </p:pic>
      <p:pic>
        <p:nvPicPr>
          <p:cNvPr id="79" name="Google Shape;79;p4"/>
          <p:cNvPicPr preferRelativeResize="0"/>
          <p:nvPr/>
        </p:nvPicPr>
        <p:blipFill>
          <a:blip r:embed="rId4">
            <a:alphaModFix/>
          </a:blip>
          <a:stretch>
            <a:fillRect/>
          </a:stretch>
        </p:blipFill>
        <p:spPr>
          <a:xfrm rot="-3411980">
            <a:off x="8022300" y="541287"/>
            <a:ext cx="408475" cy="703834"/>
          </a:xfrm>
          <a:prstGeom prst="rect">
            <a:avLst/>
          </a:prstGeom>
          <a:noFill/>
          <a:ln>
            <a:noFill/>
          </a:ln>
        </p:spPr>
      </p:pic>
      <p:pic>
        <p:nvPicPr>
          <p:cNvPr id="80" name="Google Shape;80;p4"/>
          <p:cNvPicPr preferRelativeResize="0"/>
          <p:nvPr/>
        </p:nvPicPr>
        <p:blipFill>
          <a:blip r:embed="rId5">
            <a:alphaModFix/>
          </a:blip>
          <a:stretch>
            <a:fillRect/>
          </a:stretch>
        </p:blipFill>
        <p:spPr>
          <a:xfrm>
            <a:off x="106875" y="1978100"/>
            <a:ext cx="1074100" cy="2008249"/>
          </a:xfrm>
          <a:prstGeom prst="rect">
            <a:avLst/>
          </a:prstGeom>
          <a:noFill/>
          <a:ln>
            <a:noFill/>
          </a:ln>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81"/>
        <p:cNvGrpSpPr/>
        <p:nvPr/>
      </p:nvGrpSpPr>
      <p:grpSpPr>
        <a:xfrm>
          <a:off x="0" y="0"/>
          <a:ext cx="0" cy="0"/>
          <a:chOff x="0" y="0"/>
          <a:chExt cx="0" cy="0"/>
        </a:xfrm>
      </p:grpSpPr>
      <p:pic>
        <p:nvPicPr>
          <p:cNvPr id="82" name="Google Shape;82;p5"/>
          <p:cNvPicPr preferRelativeResize="0"/>
          <p:nvPr/>
        </p:nvPicPr>
        <p:blipFill rotWithShape="1">
          <a:blip r:embed="rId2">
            <a:alphaModFix/>
          </a:blip>
          <a:srcRect/>
          <a:stretch/>
        </p:blipFill>
        <p:spPr>
          <a:xfrm rot="10800000" flipH="1">
            <a:off x="0" y="-6294"/>
            <a:ext cx="9144000" cy="5156088"/>
          </a:xfrm>
          <a:prstGeom prst="rect">
            <a:avLst/>
          </a:prstGeom>
          <a:noFill/>
          <a:ln>
            <a:noFill/>
          </a:ln>
        </p:spPr>
      </p:pic>
      <p:sp>
        <p:nvSpPr>
          <p:cNvPr id="83" name="Google Shape;83;p5"/>
          <p:cNvSpPr txBox="1">
            <a:spLocks noGrp="1"/>
          </p:cNvSpPr>
          <p:nvPr>
            <p:ph type="title"/>
          </p:nvPr>
        </p:nvSpPr>
        <p:spPr>
          <a:xfrm>
            <a:off x="713225" y="539500"/>
            <a:ext cx="7717500" cy="707400"/>
          </a:xfrm>
          <a:prstGeom prst="rect">
            <a:avLst/>
          </a:prstGeom>
        </p:spPr>
        <p:txBody>
          <a:bodyPr spcFirstLastPara="1" wrap="square" lIns="91425" tIns="91425" rIns="91425" bIns="91425" anchor="t" anchorCtr="0">
            <a:noAutofit/>
          </a:bodyPr>
          <a:lstStyle>
            <a:lvl1pPr lvl="0">
              <a:spcBef>
                <a:spcPts val="0"/>
              </a:spcBef>
              <a:spcAft>
                <a:spcPts val="0"/>
              </a:spcAft>
              <a:buSzPts val="3200"/>
              <a:buNone/>
              <a:defRPr/>
            </a:lvl1pPr>
            <a:lvl2pPr lvl="1">
              <a:spcBef>
                <a:spcPts val="0"/>
              </a:spcBef>
              <a:spcAft>
                <a:spcPts val="0"/>
              </a:spcAft>
              <a:buSzPts val="3200"/>
              <a:buNone/>
              <a:defRPr/>
            </a:lvl2pPr>
            <a:lvl3pPr lvl="2">
              <a:spcBef>
                <a:spcPts val="0"/>
              </a:spcBef>
              <a:spcAft>
                <a:spcPts val="0"/>
              </a:spcAft>
              <a:buSzPts val="3200"/>
              <a:buNone/>
              <a:defRPr/>
            </a:lvl3pPr>
            <a:lvl4pPr lvl="3">
              <a:spcBef>
                <a:spcPts val="0"/>
              </a:spcBef>
              <a:spcAft>
                <a:spcPts val="0"/>
              </a:spcAft>
              <a:buSzPts val="3200"/>
              <a:buNone/>
              <a:defRPr/>
            </a:lvl4pPr>
            <a:lvl5pPr lvl="4">
              <a:spcBef>
                <a:spcPts val="0"/>
              </a:spcBef>
              <a:spcAft>
                <a:spcPts val="0"/>
              </a:spcAft>
              <a:buSzPts val="3200"/>
              <a:buNone/>
              <a:defRPr/>
            </a:lvl5pPr>
            <a:lvl6pPr lvl="5">
              <a:spcBef>
                <a:spcPts val="0"/>
              </a:spcBef>
              <a:spcAft>
                <a:spcPts val="0"/>
              </a:spcAft>
              <a:buSzPts val="3200"/>
              <a:buNone/>
              <a:defRPr/>
            </a:lvl6pPr>
            <a:lvl7pPr lvl="6">
              <a:spcBef>
                <a:spcPts val="0"/>
              </a:spcBef>
              <a:spcAft>
                <a:spcPts val="0"/>
              </a:spcAft>
              <a:buSzPts val="3200"/>
              <a:buNone/>
              <a:defRPr/>
            </a:lvl7pPr>
            <a:lvl8pPr lvl="7">
              <a:spcBef>
                <a:spcPts val="0"/>
              </a:spcBef>
              <a:spcAft>
                <a:spcPts val="0"/>
              </a:spcAft>
              <a:buSzPts val="3200"/>
              <a:buNone/>
              <a:defRPr/>
            </a:lvl8pPr>
            <a:lvl9pPr lvl="8">
              <a:spcBef>
                <a:spcPts val="0"/>
              </a:spcBef>
              <a:spcAft>
                <a:spcPts val="0"/>
              </a:spcAft>
              <a:buSzPts val="3200"/>
              <a:buNone/>
              <a:defRPr/>
            </a:lvl9pPr>
          </a:lstStyle>
          <a:p>
            <a:endParaRPr/>
          </a:p>
        </p:txBody>
      </p:sp>
      <p:sp>
        <p:nvSpPr>
          <p:cNvPr id="84" name="Google Shape;84;p5"/>
          <p:cNvSpPr txBox="1">
            <a:spLocks noGrp="1"/>
          </p:cNvSpPr>
          <p:nvPr>
            <p:ph type="body" idx="1"/>
          </p:nvPr>
        </p:nvSpPr>
        <p:spPr>
          <a:xfrm>
            <a:off x="1183100" y="2900958"/>
            <a:ext cx="3061200" cy="1170900"/>
          </a:xfrm>
          <a:prstGeom prst="rect">
            <a:avLst/>
          </a:prstGeom>
        </p:spPr>
        <p:txBody>
          <a:bodyPr spcFirstLastPara="1" wrap="square" lIns="91425" tIns="91425" rIns="91425" bIns="91425" anchor="t" anchorCtr="0">
            <a:noAutofit/>
          </a:bodyPr>
          <a:lstStyle>
            <a:lvl1pPr marL="457200" lvl="0" indent="-330200" algn="ctr">
              <a:spcBef>
                <a:spcPts val="0"/>
              </a:spcBef>
              <a:spcAft>
                <a:spcPts val="0"/>
              </a:spcAft>
              <a:buSzPts val="1600"/>
              <a:buChar char="●"/>
              <a:defRPr/>
            </a:lvl1pPr>
            <a:lvl2pPr marL="914400" lvl="1" indent="-330200">
              <a:spcBef>
                <a:spcPts val="0"/>
              </a:spcBef>
              <a:spcAft>
                <a:spcPts val="0"/>
              </a:spcAft>
              <a:buSzPts val="1600"/>
              <a:buChar char="○"/>
              <a:defRPr/>
            </a:lvl2pPr>
            <a:lvl3pPr marL="1371600" lvl="2" indent="-330200">
              <a:spcBef>
                <a:spcPts val="0"/>
              </a:spcBef>
              <a:spcAft>
                <a:spcPts val="0"/>
              </a:spcAft>
              <a:buSzPts val="1600"/>
              <a:buChar char="■"/>
              <a:defRPr/>
            </a:lvl3pPr>
            <a:lvl4pPr marL="1828800" lvl="3" indent="-330200">
              <a:spcBef>
                <a:spcPts val="0"/>
              </a:spcBef>
              <a:spcAft>
                <a:spcPts val="0"/>
              </a:spcAft>
              <a:buSzPts val="1600"/>
              <a:buChar char="●"/>
              <a:defRPr/>
            </a:lvl4pPr>
            <a:lvl5pPr marL="2286000" lvl="4" indent="-330200">
              <a:spcBef>
                <a:spcPts val="0"/>
              </a:spcBef>
              <a:spcAft>
                <a:spcPts val="0"/>
              </a:spcAft>
              <a:buSzPts val="1600"/>
              <a:buChar char="○"/>
              <a:defRPr/>
            </a:lvl5pPr>
            <a:lvl6pPr marL="2743200" lvl="5" indent="-330200">
              <a:spcBef>
                <a:spcPts val="0"/>
              </a:spcBef>
              <a:spcAft>
                <a:spcPts val="0"/>
              </a:spcAft>
              <a:buSzPts val="1600"/>
              <a:buChar char="■"/>
              <a:defRPr/>
            </a:lvl6pPr>
            <a:lvl7pPr marL="3200400" lvl="6" indent="-330200">
              <a:spcBef>
                <a:spcPts val="0"/>
              </a:spcBef>
              <a:spcAft>
                <a:spcPts val="0"/>
              </a:spcAft>
              <a:buSzPts val="1600"/>
              <a:buChar char="●"/>
              <a:defRPr/>
            </a:lvl7pPr>
            <a:lvl8pPr marL="3657600" lvl="7" indent="-330200">
              <a:spcBef>
                <a:spcPts val="0"/>
              </a:spcBef>
              <a:spcAft>
                <a:spcPts val="0"/>
              </a:spcAft>
              <a:buSzPts val="1600"/>
              <a:buChar char="○"/>
              <a:defRPr/>
            </a:lvl8pPr>
            <a:lvl9pPr marL="4114800" lvl="8" indent="-330200">
              <a:spcBef>
                <a:spcPts val="0"/>
              </a:spcBef>
              <a:spcAft>
                <a:spcPts val="0"/>
              </a:spcAft>
              <a:buSzPts val="1600"/>
              <a:buChar char="■"/>
              <a:defRPr/>
            </a:lvl9pPr>
          </a:lstStyle>
          <a:p>
            <a:endParaRPr/>
          </a:p>
        </p:txBody>
      </p:sp>
      <p:sp>
        <p:nvSpPr>
          <p:cNvPr id="85" name="Google Shape;85;p5"/>
          <p:cNvSpPr txBox="1">
            <a:spLocks noGrp="1"/>
          </p:cNvSpPr>
          <p:nvPr>
            <p:ph type="body" idx="2"/>
          </p:nvPr>
        </p:nvSpPr>
        <p:spPr>
          <a:xfrm>
            <a:off x="4899704" y="2900958"/>
            <a:ext cx="3061200" cy="1170900"/>
          </a:xfrm>
          <a:prstGeom prst="rect">
            <a:avLst/>
          </a:prstGeom>
        </p:spPr>
        <p:txBody>
          <a:bodyPr spcFirstLastPara="1" wrap="square" lIns="91425" tIns="91425" rIns="91425" bIns="91425" anchor="t" anchorCtr="0">
            <a:noAutofit/>
          </a:bodyPr>
          <a:lstStyle>
            <a:lvl1pPr marL="457200" lvl="0" indent="-330200" algn="ctr">
              <a:spcBef>
                <a:spcPts val="0"/>
              </a:spcBef>
              <a:spcAft>
                <a:spcPts val="0"/>
              </a:spcAft>
              <a:buSzPts val="1600"/>
              <a:buChar char="●"/>
              <a:defRPr/>
            </a:lvl1pPr>
            <a:lvl2pPr marL="914400" lvl="1" indent="-330200">
              <a:spcBef>
                <a:spcPts val="0"/>
              </a:spcBef>
              <a:spcAft>
                <a:spcPts val="0"/>
              </a:spcAft>
              <a:buSzPts val="1600"/>
              <a:buChar char="○"/>
              <a:defRPr/>
            </a:lvl2pPr>
            <a:lvl3pPr marL="1371600" lvl="2" indent="-330200">
              <a:spcBef>
                <a:spcPts val="0"/>
              </a:spcBef>
              <a:spcAft>
                <a:spcPts val="0"/>
              </a:spcAft>
              <a:buSzPts val="1600"/>
              <a:buChar char="■"/>
              <a:defRPr/>
            </a:lvl3pPr>
            <a:lvl4pPr marL="1828800" lvl="3" indent="-330200">
              <a:spcBef>
                <a:spcPts val="0"/>
              </a:spcBef>
              <a:spcAft>
                <a:spcPts val="0"/>
              </a:spcAft>
              <a:buSzPts val="1600"/>
              <a:buChar char="●"/>
              <a:defRPr/>
            </a:lvl4pPr>
            <a:lvl5pPr marL="2286000" lvl="4" indent="-330200">
              <a:spcBef>
                <a:spcPts val="0"/>
              </a:spcBef>
              <a:spcAft>
                <a:spcPts val="0"/>
              </a:spcAft>
              <a:buSzPts val="1600"/>
              <a:buChar char="○"/>
              <a:defRPr/>
            </a:lvl5pPr>
            <a:lvl6pPr marL="2743200" lvl="5" indent="-330200">
              <a:spcBef>
                <a:spcPts val="0"/>
              </a:spcBef>
              <a:spcAft>
                <a:spcPts val="0"/>
              </a:spcAft>
              <a:buSzPts val="1600"/>
              <a:buChar char="■"/>
              <a:defRPr/>
            </a:lvl6pPr>
            <a:lvl7pPr marL="3200400" lvl="6" indent="-330200">
              <a:spcBef>
                <a:spcPts val="0"/>
              </a:spcBef>
              <a:spcAft>
                <a:spcPts val="0"/>
              </a:spcAft>
              <a:buSzPts val="1600"/>
              <a:buChar char="●"/>
              <a:defRPr/>
            </a:lvl7pPr>
            <a:lvl8pPr marL="3657600" lvl="7" indent="-330200">
              <a:spcBef>
                <a:spcPts val="0"/>
              </a:spcBef>
              <a:spcAft>
                <a:spcPts val="0"/>
              </a:spcAft>
              <a:buSzPts val="1600"/>
              <a:buChar char="○"/>
              <a:defRPr/>
            </a:lvl8pPr>
            <a:lvl9pPr marL="4114800" lvl="8" indent="-330200">
              <a:spcBef>
                <a:spcPts val="0"/>
              </a:spcBef>
              <a:spcAft>
                <a:spcPts val="0"/>
              </a:spcAft>
              <a:buSzPts val="1600"/>
              <a:buChar char="■"/>
              <a:defRPr/>
            </a:lvl9pPr>
          </a:lstStyle>
          <a:p>
            <a:endParaRPr/>
          </a:p>
        </p:txBody>
      </p:sp>
      <p:sp>
        <p:nvSpPr>
          <p:cNvPr id="86" name="Google Shape;86;p5"/>
          <p:cNvSpPr txBox="1">
            <a:spLocks noGrp="1"/>
          </p:cNvSpPr>
          <p:nvPr>
            <p:ph type="title" idx="3"/>
          </p:nvPr>
        </p:nvSpPr>
        <p:spPr>
          <a:xfrm>
            <a:off x="1183100" y="2507200"/>
            <a:ext cx="3061200" cy="523500"/>
          </a:xfrm>
          <a:prstGeom prst="rect">
            <a:avLst/>
          </a:prstGeom>
        </p:spPr>
        <p:txBody>
          <a:bodyPr spcFirstLastPara="1" wrap="square" lIns="91425" tIns="91425" rIns="91425" bIns="91425" anchor="t" anchorCtr="0">
            <a:noAutofit/>
          </a:bodyPr>
          <a:lstStyle>
            <a:lvl1pPr lvl="0" rtl="0">
              <a:spcBef>
                <a:spcPts val="0"/>
              </a:spcBef>
              <a:spcAft>
                <a:spcPts val="0"/>
              </a:spcAft>
              <a:buSzPts val="2400"/>
              <a:buNone/>
              <a:defRPr sz="2400"/>
            </a:lvl1pPr>
            <a:lvl2pPr lvl="1" rtl="0">
              <a:spcBef>
                <a:spcPts val="0"/>
              </a:spcBef>
              <a:spcAft>
                <a:spcPts val="0"/>
              </a:spcAft>
              <a:buSzPts val="2400"/>
              <a:buNone/>
              <a:defRPr sz="2400">
                <a:latin typeface="Arial"/>
                <a:ea typeface="Arial"/>
                <a:cs typeface="Arial"/>
                <a:sym typeface="Arial"/>
              </a:defRPr>
            </a:lvl2pPr>
            <a:lvl3pPr lvl="2" rtl="0">
              <a:spcBef>
                <a:spcPts val="0"/>
              </a:spcBef>
              <a:spcAft>
                <a:spcPts val="0"/>
              </a:spcAft>
              <a:buSzPts val="2400"/>
              <a:buNone/>
              <a:defRPr sz="2400">
                <a:latin typeface="Arial"/>
                <a:ea typeface="Arial"/>
                <a:cs typeface="Arial"/>
                <a:sym typeface="Arial"/>
              </a:defRPr>
            </a:lvl3pPr>
            <a:lvl4pPr lvl="3" rtl="0">
              <a:spcBef>
                <a:spcPts val="0"/>
              </a:spcBef>
              <a:spcAft>
                <a:spcPts val="0"/>
              </a:spcAft>
              <a:buSzPts val="2400"/>
              <a:buNone/>
              <a:defRPr sz="2400">
                <a:latin typeface="Arial"/>
                <a:ea typeface="Arial"/>
                <a:cs typeface="Arial"/>
                <a:sym typeface="Arial"/>
              </a:defRPr>
            </a:lvl4pPr>
            <a:lvl5pPr lvl="4" rtl="0">
              <a:spcBef>
                <a:spcPts val="0"/>
              </a:spcBef>
              <a:spcAft>
                <a:spcPts val="0"/>
              </a:spcAft>
              <a:buSzPts val="2400"/>
              <a:buNone/>
              <a:defRPr sz="2400">
                <a:latin typeface="Arial"/>
                <a:ea typeface="Arial"/>
                <a:cs typeface="Arial"/>
                <a:sym typeface="Arial"/>
              </a:defRPr>
            </a:lvl5pPr>
            <a:lvl6pPr lvl="5" rtl="0">
              <a:spcBef>
                <a:spcPts val="0"/>
              </a:spcBef>
              <a:spcAft>
                <a:spcPts val="0"/>
              </a:spcAft>
              <a:buSzPts val="2400"/>
              <a:buNone/>
              <a:defRPr sz="2400">
                <a:latin typeface="Arial"/>
                <a:ea typeface="Arial"/>
                <a:cs typeface="Arial"/>
                <a:sym typeface="Arial"/>
              </a:defRPr>
            </a:lvl6pPr>
            <a:lvl7pPr lvl="6" rtl="0">
              <a:spcBef>
                <a:spcPts val="0"/>
              </a:spcBef>
              <a:spcAft>
                <a:spcPts val="0"/>
              </a:spcAft>
              <a:buSzPts val="2400"/>
              <a:buNone/>
              <a:defRPr sz="2400">
                <a:latin typeface="Arial"/>
                <a:ea typeface="Arial"/>
                <a:cs typeface="Arial"/>
                <a:sym typeface="Arial"/>
              </a:defRPr>
            </a:lvl7pPr>
            <a:lvl8pPr lvl="7" rtl="0">
              <a:spcBef>
                <a:spcPts val="0"/>
              </a:spcBef>
              <a:spcAft>
                <a:spcPts val="0"/>
              </a:spcAft>
              <a:buSzPts val="2400"/>
              <a:buNone/>
              <a:defRPr sz="2400">
                <a:latin typeface="Arial"/>
                <a:ea typeface="Arial"/>
                <a:cs typeface="Arial"/>
                <a:sym typeface="Arial"/>
              </a:defRPr>
            </a:lvl8pPr>
            <a:lvl9pPr lvl="8" rtl="0">
              <a:spcBef>
                <a:spcPts val="0"/>
              </a:spcBef>
              <a:spcAft>
                <a:spcPts val="0"/>
              </a:spcAft>
              <a:buSzPts val="2400"/>
              <a:buNone/>
              <a:defRPr sz="2400">
                <a:latin typeface="Arial"/>
                <a:ea typeface="Arial"/>
                <a:cs typeface="Arial"/>
                <a:sym typeface="Arial"/>
              </a:defRPr>
            </a:lvl9pPr>
          </a:lstStyle>
          <a:p>
            <a:endParaRPr/>
          </a:p>
        </p:txBody>
      </p:sp>
      <p:sp>
        <p:nvSpPr>
          <p:cNvPr id="87" name="Google Shape;87;p5"/>
          <p:cNvSpPr txBox="1">
            <a:spLocks noGrp="1"/>
          </p:cNvSpPr>
          <p:nvPr>
            <p:ph type="title" idx="4"/>
          </p:nvPr>
        </p:nvSpPr>
        <p:spPr>
          <a:xfrm>
            <a:off x="4899705" y="2507200"/>
            <a:ext cx="3061200" cy="523500"/>
          </a:xfrm>
          <a:prstGeom prst="rect">
            <a:avLst/>
          </a:prstGeom>
        </p:spPr>
        <p:txBody>
          <a:bodyPr spcFirstLastPara="1" wrap="square" lIns="91425" tIns="91425" rIns="91425" bIns="91425" anchor="t" anchorCtr="0">
            <a:noAutofit/>
          </a:bodyPr>
          <a:lstStyle>
            <a:lvl1pPr lvl="0" rtl="0">
              <a:spcBef>
                <a:spcPts val="0"/>
              </a:spcBef>
              <a:spcAft>
                <a:spcPts val="0"/>
              </a:spcAft>
              <a:buSzPts val="2400"/>
              <a:buNone/>
              <a:defRPr sz="2400"/>
            </a:lvl1pPr>
            <a:lvl2pPr lvl="1" rtl="0">
              <a:spcBef>
                <a:spcPts val="0"/>
              </a:spcBef>
              <a:spcAft>
                <a:spcPts val="0"/>
              </a:spcAft>
              <a:buSzPts val="2400"/>
              <a:buNone/>
              <a:defRPr sz="2400">
                <a:latin typeface="Arial"/>
                <a:ea typeface="Arial"/>
                <a:cs typeface="Arial"/>
                <a:sym typeface="Arial"/>
              </a:defRPr>
            </a:lvl2pPr>
            <a:lvl3pPr lvl="2" rtl="0">
              <a:spcBef>
                <a:spcPts val="0"/>
              </a:spcBef>
              <a:spcAft>
                <a:spcPts val="0"/>
              </a:spcAft>
              <a:buSzPts val="2400"/>
              <a:buNone/>
              <a:defRPr sz="2400">
                <a:latin typeface="Arial"/>
                <a:ea typeface="Arial"/>
                <a:cs typeface="Arial"/>
                <a:sym typeface="Arial"/>
              </a:defRPr>
            </a:lvl3pPr>
            <a:lvl4pPr lvl="3" rtl="0">
              <a:spcBef>
                <a:spcPts val="0"/>
              </a:spcBef>
              <a:spcAft>
                <a:spcPts val="0"/>
              </a:spcAft>
              <a:buSzPts val="2400"/>
              <a:buNone/>
              <a:defRPr sz="2400">
                <a:latin typeface="Arial"/>
                <a:ea typeface="Arial"/>
                <a:cs typeface="Arial"/>
                <a:sym typeface="Arial"/>
              </a:defRPr>
            </a:lvl4pPr>
            <a:lvl5pPr lvl="4" rtl="0">
              <a:spcBef>
                <a:spcPts val="0"/>
              </a:spcBef>
              <a:spcAft>
                <a:spcPts val="0"/>
              </a:spcAft>
              <a:buSzPts val="2400"/>
              <a:buNone/>
              <a:defRPr sz="2400">
                <a:latin typeface="Arial"/>
                <a:ea typeface="Arial"/>
                <a:cs typeface="Arial"/>
                <a:sym typeface="Arial"/>
              </a:defRPr>
            </a:lvl5pPr>
            <a:lvl6pPr lvl="5" rtl="0">
              <a:spcBef>
                <a:spcPts val="0"/>
              </a:spcBef>
              <a:spcAft>
                <a:spcPts val="0"/>
              </a:spcAft>
              <a:buSzPts val="2400"/>
              <a:buNone/>
              <a:defRPr sz="2400">
                <a:latin typeface="Arial"/>
                <a:ea typeface="Arial"/>
                <a:cs typeface="Arial"/>
                <a:sym typeface="Arial"/>
              </a:defRPr>
            </a:lvl6pPr>
            <a:lvl7pPr lvl="6" rtl="0">
              <a:spcBef>
                <a:spcPts val="0"/>
              </a:spcBef>
              <a:spcAft>
                <a:spcPts val="0"/>
              </a:spcAft>
              <a:buSzPts val="2400"/>
              <a:buNone/>
              <a:defRPr sz="2400">
                <a:latin typeface="Arial"/>
                <a:ea typeface="Arial"/>
                <a:cs typeface="Arial"/>
                <a:sym typeface="Arial"/>
              </a:defRPr>
            </a:lvl7pPr>
            <a:lvl8pPr lvl="7" rtl="0">
              <a:spcBef>
                <a:spcPts val="0"/>
              </a:spcBef>
              <a:spcAft>
                <a:spcPts val="0"/>
              </a:spcAft>
              <a:buSzPts val="2400"/>
              <a:buNone/>
              <a:defRPr sz="2400">
                <a:latin typeface="Arial"/>
                <a:ea typeface="Arial"/>
                <a:cs typeface="Arial"/>
                <a:sym typeface="Arial"/>
              </a:defRPr>
            </a:lvl8pPr>
            <a:lvl9pPr lvl="8" rtl="0">
              <a:spcBef>
                <a:spcPts val="0"/>
              </a:spcBef>
              <a:spcAft>
                <a:spcPts val="0"/>
              </a:spcAft>
              <a:buSzPts val="2400"/>
              <a:buNone/>
              <a:defRPr sz="2400">
                <a:latin typeface="Arial"/>
                <a:ea typeface="Arial"/>
                <a:cs typeface="Arial"/>
                <a:sym typeface="Arial"/>
              </a:defRPr>
            </a:lvl9pPr>
          </a:lstStyle>
          <a:p>
            <a:endParaRPr/>
          </a:p>
        </p:txBody>
      </p:sp>
      <p:grpSp>
        <p:nvGrpSpPr>
          <p:cNvPr id="88" name="Google Shape;88;p5"/>
          <p:cNvGrpSpPr/>
          <p:nvPr/>
        </p:nvGrpSpPr>
        <p:grpSpPr>
          <a:xfrm rot="10800000" flipH="1">
            <a:off x="324243" y="146093"/>
            <a:ext cx="8495525" cy="2247967"/>
            <a:chOff x="245800" y="1896900"/>
            <a:chExt cx="7086100" cy="1875025"/>
          </a:xfrm>
        </p:grpSpPr>
        <p:sp>
          <p:nvSpPr>
            <p:cNvPr id="89" name="Google Shape;89;p5"/>
            <p:cNvSpPr/>
            <p:nvPr/>
          </p:nvSpPr>
          <p:spPr>
            <a:xfrm>
              <a:off x="335525" y="2058375"/>
              <a:ext cx="6911800" cy="1713550"/>
            </a:xfrm>
            <a:custGeom>
              <a:avLst/>
              <a:gdLst/>
              <a:ahLst/>
              <a:cxnLst/>
              <a:rect l="l" t="t" r="r" b="b"/>
              <a:pathLst>
                <a:path w="276472" h="68542" fill="none" extrusionOk="0">
                  <a:moveTo>
                    <a:pt x="513" y="1"/>
                  </a:moveTo>
                  <a:cubicBezTo>
                    <a:pt x="0" y="1026"/>
                    <a:pt x="205" y="2052"/>
                    <a:pt x="205" y="3077"/>
                  </a:cubicBezTo>
                  <a:cubicBezTo>
                    <a:pt x="205" y="3384"/>
                    <a:pt x="256" y="3743"/>
                    <a:pt x="256" y="4000"/>
                  </a:cubicBezTo>
                  <a:cubicBezTo>
                    <a:pt x="256" y="10254"/>
                    <a:pt x="256" y="16457"/>
                    <a:pt x="359" y="22711"/>
                  </a:cubicBezTo>
                  <a:cubicBezTo>
                    <a:pt x="462" y="28453"/>
                    <a:pt x="256" y="34297"/>
                    <a:pt x="462" y="40090"/>
                  </a:cubicBezTo>
                  <a:cubicBezTo>
                    <a:pt x="667" y="46652"/>
                    <a:pt x="462" y="53265"/>
                    <a:pt x="615" y="59827"/>
                  </a:cubicBezTo>
                  <a:cubicBezTo>
                    <a:pt x="667" y="61519"/>
                    <a:pt x="410" y="63159"/>
                    <a:pt x="667" y="64851"/>
                  </a:cubicBezTo>
                  <a:cubicBezTo>
                    <a:pt x="769" y="65722"/>
                    <a:pt x="923" y="65927"/>
                    <a:pt x="1794" y="65927"/>
                  </a:cubicBezTo>
                  <a:lnTo>
                    <a:pt x="12099" y="66081"/>
                  </a:lnTo>
                  <a:cubicBezTo>
                    <a:pt x="15892" y="66184"/>
                    <a:pt x="19686" y="66235"/>
                    <a:pt x="23479" y="66338"/>
                  </a:cubicBezTo>
                  <a:cubicBezTo>
                    <a:pt x="26401" y="66389"/>
                    <a:pt x="29272" y="66389"/>
                    <a:pt x="32194" y="66491"/>
                  </a:cubicBezTo>
                  <a:cubicBezTo>
                    <a:pt x="35117" y="66594"/>
                    <a:pt x="37936" y="66543"/>
                    <a:pt x="40858" y="66645"/>
                  </a:cubicBezTo>
                  <a:cubicBezTo>
                    <a:pt x="43780" y="66748"/>
                    <a:pt x="46805" y="66696"/>
                    <a:pt x="49778" y="66799"/>
                  </a:cubicBezTo>
                  <a:cubicBezTo>
                    <a:pt x="53008" y="66850"/>
                    <a:pt x="56135" y="66850"/>
                    <a:pt x="59314" y="66953"/>
                  </a:cubicBezTo>
                  <a:cubicBezTo>
                    <a:pt x="62338" y="67004"/>
                    <a:pt x="65363" y="66953"/>
                    <a:pt x="68387" y="67106"/>
                  </a:cubicBezTo>
                  <a:cubicBezTo>
                    <a:pt x="71668" y="67209"/>
                    <a:pt x="74949" y="67106"/>
                    <a:pt x="78230" y="67260"/>
                  </a:cubicBezTo>
                  <a:cubicBezTo>
                    <a:pt x="80999" y="67414"/>
                    <a:pt x="83716" y="67260"/>
                    <a:pt x="86484" y="67414"/>
                  </a:cubicBezTo>
                  <a:cubicBezTo>
                    <a:pt x="90483" y="67568"/>
                    <a:pt x="94481" y="67517"/>
                    <a:pt x="98480" y="67670"/>
                  </a:cubicBezTo>
                  <a:cubicBezTo>
                    <a:pt x="101402" y="67773"/>
                    <a:pt x="104324" y="67670"/>
                    <a:pt x="107246" y="67773"/>
                  </a:cubicBezTo>
                  <a:cubicBezTo>
                    <a:pt x="113039" y="67978"/>
                    <a:pt x="118883" y="67978"/>
                    <a:pt x="124676" y="68132"/>
                  </a:cubicBezTo>
                  <a:cubicBezTo>
                    <a:pt x="127649" y="68183"/>
                    <a:pt x="130623" y="68132"/>
                    <a:pt x="133596" y="68234"/>
                  </a:cubicBezTo>
                  <a:cubicBezTo>
                    <a:pt x="139082" y="68542"/>
                    <a:pt x="144516" y="68439"/>
                    <a:pt x="150001" y="68337"/>
                  </a:cubicBezTo>
                  <a:cubicBezTo>
                    <a:pt x="153743" y="68286"/>
                    <a:pt x="157537" y="68388"/>
                    <a:pt x="161279" y="68132"/>
                  </a:cubicBezTo>
                  <a:cubicBezTo>
                    <a:pt x="162407" y="68081"/>
                    <a:pt x="163535" y="68081"/>
                    <a:pt x="164663" y="68081"/>
                  </a:cubicBezTo>
                  <a:cubicBezTo>
                    <a:pt x="168456" y="68081"/>
                    <a:pt x="172199" y="67927"/>
                    <a:pt x="175992" y="67875"/>
                  </a:cubicBezTo>
                  <a:cubicBezTo>
                    <a:pt x="179222" y="67824"/>
                    <a:pt x="182503" y="67875"/>
                    <a:pt x="185733" y="67722"/>
                  </a:cubicBezTo>
                  <a:cubicBezTo>
                    <a:pt x="189987" y="67568"/>
                    <a:pt x="194242" y="67517"/>
                    <a:pt x="198497" y="67465"/>
                  </a:cubicBezTo>
                  <a:cubicBezTo>
                    <a:pt x="200856" y="67414"/>
                    <a:pt x="203163" y="67363"/>
                    <a:pt x="205521" y="67312"/>
                  </a:cubicBezTo>
                  <a:cubicBezTo>
                    <a:pt x="209058" y="67260"/>
                    <a:pt x="212544" y="67209"/>
                    <a:pt x="216133" y="67158"/>
                  </a:cubicBezTo>
                  <a:cubicBezTo>
                    <a:pt x="218952" y="67055"/>
                    <a:pt x="221772" y="67004"/>
                    <a:pt x="224591" y="67004"/>
                  </a:cubicBezTo>
                  <a:cubicBezTo>
                    <a:pt x="227770" y="67004"/>
                    <a:pt x="230948" y="66953"/>
                    <a:pt x="234126" y="66850"/>
                  </a:cubicBezTo>
                  <a:cubicBezTo>
                    <a:pt x="237561" y="66696"/>
                    <a:pt x="240996" y="66748"/>
                    <a:pt x="244431" y="66645"/>
                  </a:cubicBezTo>
                  <a:cubicBezTo>
                    <a:pt x="247455" y="66594"/>
                    <a:pt x="250480" y="66594"/>
                    <a:pt x="253505" y="66491"/>
                  </a:cubicBezTo>
                  <a:cubicBezTo>
                    <a:pt x="256324" y="66440"/>
                    <a:pt x="259195" y="66491"/>
                    <a:pt x="262015" y="66338"/>
                  </a:cubicBezTo>
                  <a:cubicBezTo>
                    <a:pt x="264885" y="66235"/>
                    <a:pt x="267654" y="66338"/>
                    <a:pt x="270473" y="66184"/>
                  </a:cubicBezTo>
                  <a:cubicBezTo>
                    <a:pt x="272473" y="66030"/>
                    <a:pt x="274472" y="66184"/>
                    <a:pt x="276471" y="65979"/>
                  </a:cubicBezTo>
                </a:path>
              </a:pathLst>
            </a:custGeom>
            <a:noFill/>
            <a:ln w="16650"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 name="Google Shape;90;p5"/>
            <p:cNvSpPr/>
            <p:nvPr/>
          </p:nvSpPr>
          <p:spPr>
            <a:xfrm>
              <a:off x="245800" y="1896900"/>
              <a:ext cx="2556850" cy="1730200"/>
            </a:xfrm>
            <a:custGeom>
              <a:avLst/>
              <a:gdLst/>
              <a:ahLst/>
              <a:cxnLst/>
              <a:rect l="l" t="t" r="r" b="b"/>
              <a:pathLst>
                <a:path w="102274" h="69208" fill="none" extrusionOk="0">
                  <a:moveTo>
                    <a:pt x="102274" y="69208"/>
                  </a:moveTo>
                  <a:cubicBezTo>
                    <a:pt x="102223" y="69157"/>
                    <a:pt x="102171" y="69157"/>
                    <a:pt x="102120" y="69157"/>
                  </a:cubicBezTo>
                  <a:cubicBezTo>
                    <a:pt x="98070" y="69105"/>
                    <a:pt x="94020" y="69054"/>
                    <a:pt x="89970" y="69003"/>
                  </a:cubicBezTo>
                  <a:cubicBezTo>
                    <a:pt x="86587" y="68952"/>
                    <a:pt x="83255" y="68849"/>
                    <a:pt x="79871" y="68798"/>
                  </a:cubicBezTo>
                  <a:cubicBezTo>
                    <a:pt x="77205" y="68798"/>
                    <a:pt x="74488" y="68747"/>
                    <a:pt x="71823" y="68644"/>
                  </a:cubicBezTo>
                  <a:cubicBezTo>
                    <a:pt x="68747" y="68542"/>
                    <a:pt x="65722" y="68593"/>
                    <a:pt x="62646" y="68490"/>
                  </a:cubicBezTo>
                  <a:cubicBezTo>
                    <a:pt x="59622" y="68439"/>
                    <a:pt x="56392" y="68439"/>
                    <a:pt x="53265" y="68336"/>
                  </a:cubicBezTo>
                  <a:cubicBezTo>
                    <a:pt x="50138" y="68285"/>
                    <a:pt x="47113" y="68285"/>
                    <a:pt x="44037" y="68183"/>
                  </a:cubicBezTo>
                  <a:cubicBezTo>
                    <a:pt x="41217" y="68080"/>
                    <a:pt x="38347" y="68131"/>
                    <a:pt x="35527" y="68029"/>
                  </a:cubicBezTo>
                  <a:cubicBezTo>
                    <a:pt x="32656" y="67926"/>
                    <a:pt x="29734" y="67978"/>
                    <a:pt x="26812" y="67875"/>
                  </a:cubicBezTo>
                  <a:cubicBezTo>
                    <a:pt x="23890" y="67824"/>
                    <a:pt x="21173" y="67875"/>
                    <a:pt x="18353" y="67721"/>
                  </a:cubicBezTo>
                  <a:cubicBezTo>
                    <a:pt x="14816" y="67619"/>
                    <a:pt x="11330" y="67721"/>
                    <a:pt x="7742" y="67568"/>
                  </a:cubicBezTo>
                  <a:cubicBezTo>
                    <a:pt x="5742" y="67465"/>
                    <a:pt x="3692" y="67568"/>
                    <a:pt x="1692" y="67465"/>
                  </a:cubicBezTo>
                  <a:cubicBezTo>
                    <a:pt x="770" y="67414"/>
                    <a:pt x="462" y="67157"/>
                    <a:pt x="462" y="66235"/>
                  </a:cubicBezTo>
                  <a:lnTo>
                    <a:pt x="462" y="60390"/>
                  </a:lnTo>
                  <a:cubicBezTo>
                    <a:pt x="462" y="58032"/>
                    <a:pt x="513" y="55674"/>
                    <a:pt x="462" y="53316"/>
                  </a:cubicBezTo>
                  <a:cubicBezTo>
                    <a:pt x="206" y="46703"/>
                    <a:pt x="462" y="40090"/>
                    <a:pt x="359" y="33476"/>
                  </a:cubicBezTo>
                  <a:cubicBezTo>
                    <a:pt x="154" y="26658"/>
                    <a:pt x="206" y="19840"/>
                    <a:pt x="154" y="13022"/>
                  </a:cubicBezTo>
                  <a:cubicBezTo>
                    <a:pt x="154" y="10715"/>
                    <a:pt x="1" y="8408"/>
                    <a:pt x="52" y="6101"/>
                  </a:cubicBezTo>
                  <a:cubicBezTo>
                    <a:pt x="52" y="4563"/>
                    <a:pt x="52" y="3076"/>
                    <a:pt x="103" y="1539"/>
                  </a:cubicBezTo>
                  <a:cubicBezTo>
                    <a:pt x="103" y="1026"/>
                    <a:pt x="52" y="513"/>
                    <a:pt x="1" y="1"/>
                  </a:cubicBezTo>
                </a:path>
              </a:pathLst>
            </a:custGeom>
            <a:noFill/>
            <a:ln w="16650"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 name="Google Shape;91;p5"/>
            <p:cNvSpPr/>
            <p:nvPr/>
          </p:nvSpPr>
          <p:spPr>
            <a:xfrm>
              <a:off x="3942000" y="3579675"/>
              <a:ext cx="3389900" cy="66650"/>
            </a:xfrm>
            <a:custGeom>
              <a:avLst/>
              <a:gdLst/>
              <a:ahLst/>
              <a:cxnLst/>
              <a:rect l="l" t="t" r="r" b="b"/>
              <a:pathLst>
                <a:path w="135596" h="2666" fill="none" extrusionOk="0">
                  <a:moveTo>
                    <a:pt x="135596" y="0"/>
                  </a:moveTo>
                  <a:cubicBezTo>
                    <a:pt x="134212" y="410"/>
                    <a:pt x="132725" y="205"/>
                    <a:pt x="131289" y="257"/>
                  </a:cubicBezTo>
                  <a:cubicBezTo>
                    <a:pt x="128265" y="410"/>
                    <a:pt x="125240" y="359"/>
                    <a:pt x="122216" y="462"/>
                  </a:cubicBezTo>
                  <a:cubicBezTo>
                    <a:pt x="120319" y="564"/>
                    <a:pt x="118319" y="462"/>
                    <a:pt x="116371" y="513"/>
                  </a:cubicBezTo>
                  <a:cubicBezTo>
                    <a:pt x="113193" y="667"/>
                    <a:pt x="109963" y="667"/>
                    <a:pt x="106785" y="718"/>
                  </a:cubicBezTo>
                  <a:cubicBezTo>
                    <a:pt x="103863" y="769"/>
                    <a:pt x="100992" y="769"/>
                    <a:pt x="98070" y="872"/>
                  </a:cubicBezTo>
                  <a:cubicBezTo>
                    <a:pt x="95148" y="923"/>
                    <a:pt x="92174" y="923"/>
                    <a:pt x="89252" y="1025"/>
                  </a:cubicBezTo>
                  <a:cubicBezTo>
                    <a:pt x="86279" y="1077"/>
                    <a:pt x="83306" y="1025"/>
                    <a:pt x="80332" y="1179"/>
                  </a:cubicBezTo>
                  <a:cubicBezTo>
                    <a:pt x="76692" y="1384"/>
                    <a:pt x="73053" y="1179"/>
                    <a:pt x="69413" y="1333"/>
                  </a:cubicBezTo>
                  <a:cubicBezTo>
                    <a:pt x="66593" y="1487"/>
                    <a:pt x="63722" y="1333"/>
                    <a:pt x="60903" y="1487"/>
                  </a:cubicBezTo>
                  <a:cubicBezTo>
                    <a:pt x="58032" y="1641"/>
                    <a:pt x="55110" y="1538"/>
                    <a:pt x="52188" y="1641"/>
                  </a:cubicBezTo>
                  <a:cubicBezTo>
                    <a:pt x="49266" y="1692"/>
                    <a:pt x="46497" y="1641"/>
                    <a:pt x="43678" y="1794"/>
                  </a:cubicBezTo>
                  <a:cubicBezTo>
                    <a:pt x="40705" y="1897"/>
                    <a:pt x="37782" y="1794"/>
                    <a:pt x="34809" y="1948"/>
                  </a:cubicBezTo>
                  <a:cubicBezTo>
                    <a:pt x="31887" y="2102"/>
                    <a:pt x="28914" y="1948"/>
                    <a:pt x="25992" y="2102"/>
                  </a:cubicBezTo>
                  <a:cubicBezTo>
                    <a:pt x="23018" y="2205"/>
                    <a:pt x="20096" y="2153"/>
                    <a:pt x="17123" y="2256"/>
                  </a:cubicBezTo>
                  <a:cubicBezTo>
                    <a:pt x="14354" y="2307"/>
                    <a:pt x="11535" y="2358"/>
                    <a:pt x="8767" y="2410"/>
                  </a:cubicBezTo>
                  <a:cubicBezTo>
                    <a:pt x="6050" y="2461"/>
                    <a:pt x="3384" y="2512"/>
                    <a:pt x="667" y="2512"/>
                  </a:cubicBezTo>
                  <a:cubicBezTo>
                    <a:pt x="462" y="2563"/>
                    <a:pt x="205" y="2563"/>
                    <a:pt x="0" y="2666"/>
                  </a:cubicBezTo>
                </a:path>
              </a:pathLst>
            </a:custGeom>
            <a:noFill/>
            <a:ln w="16650"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 name="Google Shape;92;p5"/>
            <p:cNvSpPr/>
            <p:nvPr/>
          </p:nvSpPr>
          <p:spPr>
            <a:xfrm>
              <a:off x="3166604" y="3630178"/>
              <a:ext cx="40524" cy="27438"/>
            </a:xfrm>
            <a:custGeom>
              <a:avLst/>
              <a:gdLst/>
              <a:ahLst/>
              <a:cxnLst/>
              <a:rect l="l" t="t" r="r" b="b"/>
              <a:pathLst>
                <a:path w="3077" h="2083" extrusionOk="0">
                  <a:moveTo>
                    <a:pt x="1436" y="0"/>
                  </a:moveTo>
                  <a:cubicBezTo>
                    <a:pt x="924" y="51"/>
                    <a:pt x="514" y="359"/>
                    <a:pt x="309" y="769"/>
                  </a:cubicBezTo>
                  <a:cubicBezTo>
                    <a:pt x="52" y="1025"/>
                    <a:pt x="1" y="1436"/>
                    <a:pt x="206" y="1743"/>
                  </a:cubicBezTo>
                  <a:cubicBezTo>
                    <a:pt x="367" y="1945"/>
                    <a:pt x="624" y="2083"/>
                    <a:pt x="900" y="2083"/>
                  </a:cubicBezTo>
                  <a:cubicBezTo>
                    <a:pt x="975" y="2083"/>
                    <a:pt x="1052" y="2073"/>
                    <a:pt x="1129" y="2051"/>
                  </a:cubicBezTo>
                  <a:cubicBezTo>
                    <a:pt x="1795" y="1897"/>
                    <a:pt x="2359" y="1487"/>
                    <a:pt x="2769" y="974"/>
                  </a:cubicBezTo>
                  <a:cubicBezTo>
                    <a:pt x="3077" y="513"/>
                    <a:pt x="2923" y="205"/>
                    <a:pt x="2359" y="103"/>
                  </a:cubicBezTo>
                  <a:cubicBezTo>
                    <a:pt x="2103" y="51"/>
                    <a:pt x="1795" y="51"/>
                    <a:pt x="1436"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 name="Google Shape;93;p5"/>
            <p:cNvSpPr/>
            <p:nvPr/>
          </p:nvSpPr>
          <p:spPr>
            <a:xfrm>
              <a:off x="3375229" y="3627096"/>
              <a:ext cx="35124" cy="29427"/>
            </a:xfrm>
            <a:custGeom>
              <a:avLst/>
              <a:gdLst/>
              <a:ahLst/>
              <a:cxnLst/>
              <a:rect l="l" t="t" r="r" b="b"/>
              <a:pathLst>
                <a:path w="2667" h="2234" extrusionOk="0">
                  <a:moveTo>
                    <a:pt x="1539" y="1"/>
                  </a:moveTo>
                  <a:cubicBezTo>
                    <a:pt x="1157" y="1"/>
                    <a:pt x="791" y="202"/>
                    <a:pt x="565" y="542"/>
                  </a:cubicBezTo>
                  <a:cubicBezTo>
                    <a:pt x="308" y="849"/>
                    <a:pt x="1" y="1157"/>
                    <a:pt x="206" y="1567"/>
                  </a:cubicBezTo>
                  <a:cubicBezTo>
                    <a:pt x="411" y="1977"/>
                    <a:pt x="821" y="2233"/>
                    <a:pt x="1231" y="2233"/>
                  </a:cubicBezTo>
                  <a:cubicBezTo>
                    <a:pt x="1898" y="2182"/>
                    <a:pt x="2513" y="1721"/>
                    <a:pt x="2667" y="1054"/>
                  </a:cubicBezTo>
                  <a:cubicBezTo>
                    <a:pt x="2667" y="593"/>
                    <a:pt x="2410" y="183"/>
                    <a:pt x="1949" y="80"/>
                  </a:cubicBezTo>
                  <a:cubicBezTo>
                    <a:pt x="1814" y="26"/>
                    <a:pt x="1676" y="1"/>
                    <a:pt x="153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 name="Google Shape;94;p5"/>
            <p:cNvSpPr/>
            <p:nvPr/>
          </p:nvSpPr>
          <p:spPr>
            <a:xfrm>
              <a:off x="3268552" y="3632879"/>
              <a:ext cx="35124" cy="24488"/>
            </a:xfrm>
            <a:custGeom>
              <a:avLst/>
              <a:gdLst/>
              <a:ahLst/>
              <a:cxnLst/>
              <a:rect l="l" t="t" r="r" b="b"/>
              <a:pathLst>
                <a:path w="2667" h="1859" extrusionOk="0">
                  <a:moveTo>
                    <a:pt x="1724" y="0"/>
                  </a:moveTo>
                  <a:cubicBezTo>
                    <a:pt x="1626" y="0"/>
                    <a:pt x="1529" y="17"/>
                    <a:pt x="1436" y="51"/>
                  </a:cubicBezTo>
                  <a:cubicBezTo>
                    <a:pt x="1026" y="154"/>
                    <a:pt x="667" y="359"/>
                    <a:pt x="411" y="667"/>
                  </a:cubicBezTo>
                  <a:cubicBezTo>
                    <a:pt x="206" y="923"/>
                    <a:pt x="1" y="1179"/>
                    <a:pt x="155" y="1538"/>
                  </a:cubicBezTo>
                  <a:cubicBezTo>
                    <a:pt x="240" y="1752"/>
                    <a:pt x="468" y="1859"/>
                    <a:pt x="690" y="1859"/>
                  </a:cubicBezTo>
                  <a:cubicBezTo>
                    <a:pt x="734" y="1859"/>
                    <a:pt x="778" y="1854"/>
                    <a:pt x="821" y="1846"/>
                  </a:cubicBezTo>
                  <a:lnTo>
                    <a:pt x="1539" y="1846"/>
                  </a:lnTo>
                  <a:cubicBezTo>
                    <a:pt x="1693" y="1794"/>
                    <a:pt x="1846" y="1743"/>
                    <a:pt x="2000" y="1692"/>
                  </a:cubicBezTo>
                  <a:cubicBezTo>
                    <a:pt x="2410" y="1487"/>
                    <a:pt x="2667" y="974"/>
                    <a:pt x="2513" y="513"/>
                  </a:cubicBezTo>
                  <a:cubicBezTo>
                    <a:pt x="2394" y="195"/>
                    <a:pt x="2059" y="0"/>
                    <a:pt x="1724"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 name="Google Shape;95;p5"/>
            <p:cNvSpPr/>
            <p:nvPr/>
          </p:nvSpPr>
          <p:spPr>
            <a:xfrm>
              <a:off x="3486633" y="3632536"/>
              <a:ext cx="30976" cy="27570"/>
            </a:xfrm>
            <a:custGeom>
              <a:avLst/>
              <a:gdLst/>
              <a:ahLst/>
              <a:cxnLst/>
              <a:rect l="l" t="t" r="r" b="b"/>
              <a:pathLst>
                <a:path w="2352" h="2093" extrusionOk="0">
                  <a:moveTo>
                    <a:pt x="1385" y="1"/>
                  </a:moveTo>
                  <a:cubicBezTo>
                    <a:pt x="1167" y="1"/>
                    <a:pt x="949" y="77"/>
                    <a:pt x="769" y="231"/>
                  </a:cubicBezTo>
                  <a:cubicBezTo>
                    <a:pt x="308" y="488"/>
                    <a:pt x="0" y="1000"/>
                    <a:pt x="52" y="1564"/>
                  </a:cubicBezTo>
                  <a:cubicBezTo>
                    <a:pt x="103" y="1820"/>
                    <a:pt x="308" y="2026"/>
                    <a:pt x="564" y="2077"/>
                  </a:cubicBezTo>
                  <a:cubicBezTo>
                    <a:pt x="606" y="2087"/>
                    <a:pt x="651" y="2092"/>
                    <a:pt x="698" y="2092"/>
                  </a:cubicBezTo>
                  <a:cubicBezTo>
                    <a:pt x="1335" y="2092"/>
                    <a:pt x="2352" y="1163"/>
                    <a:pt x="2256" y="590"/>
                  </a:cubicBezTo>
                  <a:cubicBezTo>
                    <a:pt x="2256" y="436"/>
                    <a:pt x="2154" y="283"/>
                    <a:pt x="2000" y="231"/>
                  </a:cubicBezTo>
                  <a:cubicBezTo>
                    <a:pt x="1820" y="77"/>
                    <a:pt x="1603" y="1"/>
                    <a:pt x="1385"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 name="Google Shape;96;p5"/>
            <p:cNvSpPr/>
            <p:nvPr/>
          </p:nvSpPr>
          <p:spPr>
            <a:xfrm>
              <a:off x="3589253" y="3632879"/>
              <a:ext cx="31068" cy="24988"/>
            </a:xfrm>
            <a:custGeom>
              <a:avLst/>
              <a:gdLst/>
              <a:ahLst/>
              <a:cxnLst/>
              <a:rect l="l" t="t" r="r" b="b"/>
              <a:pathLst>
                <a:path w="2359" h="1897" extrusionOk="0">
                  <a:moveTo>
                    <a:pt x="1282" y="0"/>
                  </a:moveTo>
                  <a:cubicBezTo>
                    <a:pt x="667" y="0"/>
                    <a:pt x="103" y="410"/>
                    <a:pt x="1" y="1077"/>
                  </a:cubicBezTo>
                  <a:cubicBezTo>
                    <a:pt x="1" y="1436"/>
                    <a:pt x="565" y="1897"/>
                    <a:pt x="1026" y="1897"/>
                  </a:cubicBezTo>
                  <a:cubicBezTo>
                    <a:pt x="1539" y="1897"/>
                    <a:pt x="2308" y="1333"/>
                    <a:pt x="2308" y="923"/>
                  </a:cubicBezTo>
                  <a:cubicBezTo>
                    <a:pt x="2359" y="615"/>
                    <a:pt x="1692" y="51"/>
                    <a:pt x="1282"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pic>
        <p:nvPicPr>
          <p:cNvPr id="97" name="Google Shape;97;p5"/>
          <p:cNvPicPr preferRelativeResize="0"/>
          <p:nvPr/>
        </p:nvPicPr>
        <p:blipFill rotWithShape="1">
          <a:blip r:embed="rId3">
            <a:alphaModFix/>
          </a:blip>
          <a:srcRect/>
          <a:stretch/>
        </p:blipFill>
        <p:spPr>
          <a:xfrm rot="-986729">
            <a:off x="7817850" y="783625"/>
            <a:ext cx="1391375" cy="1648876"/>
          </a:xfrm>
          <a:prstGeom prst="rect">
            <a:avLst/>
          </a:prstGeom>
          <a:noFill/>
          <a:ln>
            <a:noFill/>
          </a:ln>
        </p:spPr>
      </p:pic>
      <p:pic>
        <p:nvPicPr>
          <p:cNvPr id="98" name="Google Shape;98;p5"/>
          <p:cNvPicPr preferRelativeResize="0"/>
          <p:nvPr/>
        </p:nvPicPr>
        <p:blipFill>
          <a:blip r:embed="rId4">
            <a:alphaModFix/>
          </a:blip>
          <a:stretch>
            <a:fillRect/>
          </a:stretch>
        </p:blipFill>
        <p:spPr>
          <a:xfrm rot="-4">
            <a:off x="-78175" y="2465301"/>
            <a:ext cx="1193100" cy="2042199"/>
          </a:xfrm>
          <a:prstGeom prst="rect">
            <a:avLst/>
          </a:prstGeom>
          <a:noFill/>
          <a:ln>
            <a:noFill/>
          </a:ln>
        </p:spPr>
      </p:pic>
      <p:grpSp>
        <p:nvGrpSpPr>
          <p:cNvPr id="99" name="Google Shape;99;p5"/>
          <p:cNvGrpSpPr/>
          <p:nvPr/>
        </p:nvGrpSpPr>
        <p:grpSpPr>
          <a:xfrm flipH="1">
            <a:off x="324243" y="2743143"/>
            <a:ext cx="8495525" cy="2247967"/>
            <a:chOff x="245800" y="1896900"/>
            <a:chExt cx="7086100" cy="1875025"/>
          </a:xfrm>
        </p:grpSpPr>
        <p:sp>
          <p:nvSpPr>
            <p:cNvPr id="100" name="Google Shape;100;p5"/>
            <p:cNvSpPr/>
            <p:nvPr/>
          </p:nvSpPr>
          <p:spPr>
            <a:xfrm>
              <a:off x="335525" y="2058375"/>
              <a:ext cx="6911800" cy="1713550"/>
            </a:xfrm>
            <a:custGeom>
              <a:avLst/>
              <a:gdLst/>
              <a:ahLst/>
              <a:cxnLst/>
              <a:rect l="l" t="t" r="r" b="b"/>
              <a:pathLst>
                <a:path w="276472" h="68542" fill="none" extrusionOk="0">
                  <a:moveTo>
                    <a:pt x="513" y="1"/>
                  </a:moveTo>
                  <a:cubicBezTo>
                    <a:pt x="0" y="1026"/>
                    <a:pt x="205" y="2052"/>
                    <a:pt x="205" y="3077"/>
                  </a:cubicBezTo>
                  <a:cubicBezTo>
                    <a:pt x="205" y="3384"/>
                    <a:pt x="256" y="3743"/>
                    <a:pt x="256" y="4000"/>
                  </a:cubicBezTo>
                  <a:cubicBezTo>
                    <a:pt x="256" y="10254"/>
                    <a:pt x="256" y="16457"/>
                    <a:pt x="359" y="22711"/>
                  </a:cubicBezTo>
                  <a:cubicBezTo>
                    <a:pt x="462" y="28453"/>
                    <a:pt x="256" y="34297"/>
                    <a:pt x="462" y="40090"/>
                  </a:cubicBezTo>
                  <a:cubicBezTo>
                    <a:pt x="667" y="46652"/>
                    <a:pt x="462" y="53265"/>
                    <a:pt x="615" y="59827"/>
                  </a:cubicBezTo>
                  <a:cubicBezTo>
                    <a:pt x="667" y="61519"/>
                    <a:pt x="410" y="63159"/>
                    <a:pt x="667" y="64851"/>
                  </a:cubicBezTo>
                  <a:cubicBezTo>
                    <a:pt x="769" y="65722"/>
                    <a:pt x="923" y="65927"/>
                    <a:pt x="1794" y="65927"/>
                  </a:cubicBezTo>
                  <a:lnTo>
                    <a:pt x="12099" y="66081"/>
                  </a:lnTo>
                  <a:cubicBezTo>
                    <a:pt x="15892" y="66184"/>
                    <a:pt x="19686" y="66235"/>
                    <a:pt x="23479" y="66338"/>
                  </a:cubicBezTo>
                  <a:cubicBezTo>
                    <a:pt x="26401" y="66389"/>
                    <a:pt x="29272" y="66389"/>
                    <a:pt x="32194" y="66491"/>
                  </a:cubicBezTo>
                  <a:cubicBezTo>
                    <a:pt x="35117" y="66594"/>
                    <a:pt x="37936" y="66543"/>
                    <a:pt x="40858" y="66645"/>
                  </a:cubicBezTo>
                  <a:cubicBezTo>
                    <a:pt x="43780" y="66748"/>
                    <a:pt x="46805" y="66696"/>
                    <a:pt x="49778" y="66799"/>
                  </a:cubicBezTo>
                  <a:cubicBezTo>
                    <a:pt x="53008" y="66850"/>
                    <a:pt x="56135" y="66850"/>
                    <a:pt x="59314" y="66953"/>
                  </a:cubicBezTo>
                  <a:cubicBezTo>
                    <a:pt x="62338" y="67004"/>
                    <a:pt x="65363" y="66953"/>
                    <a:pt x="68387" y="67106"/>
                  </a:cubicBezTo>
                  <a:cubicBezTo>
                    <a:pt x="71668" y="67209"/>
                    <a:pt x="74949" y="67106"/>
                    <a:pt x="78230" y="67260"/>
                  </a:cubicBezTo>
                  <a:cubicBezTo>
                    <a:pt x="80999" y="67414"/>
                    <a:pt x="83716" y="67260"/>
                    <a:pt x="86484" y="67414"/>
                  </a:cubicBezTo>
                  <a:cubicBezTo>
                    <a:pt x="90483" y="67568"/>
                    <a:pt x="94481" y="67517"/>
                    <a:pt x="98480" y="67670"/>
                  </a:cubicBezTo>
                  <a:cubicBezTo>
                    <a:pt x="101402" y="67773"/>
                    <a:pt x="104324" y="67670"/>
                    <a:pt x="107246" y="67773"/>
                  </a:cubicBezTo>
                  <a:cubicBezTo>
                    <a:pt x="113039" y="67978"/>
                    <a:pt x="118883" y="67978"/>
                    <a:pt x="124676" y="68132"/>
                  </a:cubicBezTo>
                  <a:cubicBezTo>
                    <a:pt x="127649" y="68183"/>
                    <a:pt x="130623" y="68132"/>
                    <a:pt x="133596" y="68234"/>
                  </a:cubicBezTo>
                  <a:cubicBezTo>
                    <a:pt x="139082" y="68542"/>
                    <a:pt x="144516" y="68439"/>
                    <a:pt x="150001" y="68337"/>
                  </a:cubicBezTo>
                  <a:cubicBezTo>
                    <a:pt x="153743" y="68286"/>
                    <a:pt x="157537" y="68388"/>
                    <a:pt x="161279" y="68132"/>
                  </a:cubicBezTo>
                  <a:cubicBezTo>
                    <a:pt x="162407" y="68081"/>
                    <a:pt x="163535" y="68081"/>
                    <a:pt x="164663" y="68081"/>
                  </a:cubicBezTo>
                  <a:cubicBezTo>
                    <a:pt x="168456" y="68081"/>
                    <a:pt x="172199" y="67927"/>
                    <a:pt x="175992" y="67875"/>
                  </a:cubicBezTo>
                  <a:cubicBezTo>
                    <a:pt x="179222" y="67824"/>
                    <a:pt x="182503" y="67875"/>
                    <a:pt x="185733" y="67722"/>
                  </a:cubicBezTo>
                  <a:cubicBezTo>
                    <a:pt x="189987" y="67568"/>
                    <a:pt x="194242" y="67517"/>
                    <a:pt x="198497" y="67465"/>
                  </a:cubicBezTo>
                  <a:cubicBezTo>
                    <a:pt x="200856" y="67414"/>
                    <a:pt x="203163" y="67363"/>
                    <a:pt x="205521" y="67312"/>
                  </a:cubicBezTo>
                  <a:cubicBezTo>
                    <a:pt x="209058" y="67260"/>
                    <a:pt x="212544" y="67209"/>
                    <a:pt x="216133" y="67158"/>
                  </a:cubicBezTo>
                  <a:cubicBezTo>
                    <a:pt x="218952" y="67055"/>
                    <a:pt x="221772" y="67004"/>
                    <a:pt x="224591" y="67004"/>
                  </a:cubicBezTo>
                  <a:cubicBezTo>
                    <a:pt x="227770" y="67004"/>
                    <a:pt x="230948" y="66953"/>
                    <a:pt x="234126" y="66850"/>
                  </a:cubicBezTo>
                  <a:cubicBezTo>
                    <a:pt x="237561" y="66696"/>
                    <a:pt x="240996" y="66748"/>
                    <a:pt x="244431" y="66645"/>
                  </a:cubicBezTo>
                  <a:cubicBezTo>
                    <a:pt x="247455" y="66594"/>
                    <a:pt x="250480" y="66594"/>
                    <a:pt x="253505" y="66491"/>
                  </a:cubicBezTo>
                  <a:cubicBezTo>
                    <a:pt x="256324" y="66440"/>
                    <a:pt x="259195" y="66491"/>
                    <a:pt x="262015" y="66338"/>
                  </a:cubicBezTo>
                  <a:cubicBezTo>
                    <a:pt x="264885" y="66235"/>
                    <a:pt x="267654" y="66338"/>
                    <a:pt x="270473" y="66184"/>
                  </a:cubicBezTo>
                  <a:cubicBezTo>
                    <a:pt x="272473" y="66030"/>
                    <a:pt x="274472" y="66184"/>
                    <a:pt x="276471" y="65979"/>
                  </a:cubicBezTo>
                </a:path>
              </a:pathLst>
            </a:custGeom>
            <a:noFill/>
            <a:ln w="16650"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 name="Google Shape;101;p5"/>
            <p:cNvSpPr/>
            <p:nvPr/>
          </p:nvSpPr>
          <p:spPr>
            <a:xfrm>
              <a:off x="245800" y="1896900"/>
              <a:ext cx="2556850" cy="1730200"/>
            </a:xfrm>
            <a:custGeom>
              <a:avLst/>
              <a:gdLst/>
              <a:ahLst/>
              <a:cxnLst/>
              <a:rect l="l" t="t" r="r" b="b"/>
              <a:pathLst>
                <a:path w="102274" h="69208" fill="none" extrusionOk="0">
                  <a:moveTo>
                    <a:pt x="102274" y="69208"/>
                  </a:moveTo>
                  <a:cubicBezTo>
                    <a:pt x="102223" y="69157"/>
                    <a:pt x="102171" y="69157"/>
                    <a:pt x="102120" y="69157"/>
                  </a:cubicBezTo>
                  <a:cubicBezTo>
                    <a:pt x="98070" y="69105"/>
                    <a:pt x="94020" y="69054"/>
                    <a:pt x="89970" y="69003"/>
                  </a:cubicBezTo>
                  <a:cubicBezTo>
                    <a:pt x="86587" y="68952"/>
                    <a:pt x="83255" y="68849"/>
                    <a:pt x="79871" y="68798"/>
                  </a:cubicBezTo>
                  <a:cubicBezTo>
                    <a:pt x="77205" y="68798"/>
                    <a:pt x="74488" y="68747"/>
                    <a:pt x="71823" y="68644"/>
                  </a:cubicBezTo>
                  <a:cubicBezTo>
                    <a:pt x="68747" y="68542"/>
                    <a:pt x="65722" y="68593"/>
                    <a:pt x="62646" y="68490"/>
                  </a:cubicBezTo>
                  <a:cubicBezTo>
                    <a:pt x="59622" y="68439"/>
                    <a:pt x="56392" y="68439"/>
                    <a:pt x="53265" y="68336"/>
                  </a:cubicBezTo>
                  <a:cubicBezTo>
                    <a:pt x="50138" y="68285"/>
                    <a:pt x="47113" y="68285"/>
                    <a:pt x="44037" y="68183"/>
                  </a:cubicBezTo>
                  <a:cubicBezTo>
                    <a:pt x="41217" y="68080"/>
                    <a:pt x="38347" y="68131"/>
                    <a:pt x="35527" y="68029"/>
                  </a:cubicBezTo>
                  <a:cubicBezTo>
                    <a:pt x="32656" y="67926"/>
                    <a:pt x="29734" y="67978"/>
                    <a:pt x="26812" y="67875"/>
                  </a:cubicBezTo>
                  <a:cubicBezTo>
                    <a:pt x="23890" y="67824"/>
                    <a:pt x="21173" y="67875"/>
                    <a:pt x="18353" y="67721"/>
                  </a:cubicBezTo>
                  <a:cubicBezTo>
                    <a:pt x="14816" y="67619"/>
                    <a:pt x="11330" y="67721"/>
                    <a:pt x="7742" y="67568"/>
                  </a:cubicBezTo>
                  <a:cubicBezTo>
                    <a:pt x="5742" y="67465"/>
                    <a:pt x="3692" y="67568"/>
                    <a:pt x="1692" y="67465"/>
                  </a:cubicBezTo>
                  <a:cubicBezTo>
                    <a:pt x="770" y="67414"/>
                    <a:pt x="462" y="67157"/>
                    <a:pt x="462" y="66235"/>
                  </a:cubicBezTo>
                  <a:lnTo>
                    <a:pt x="462" y="60390"/>
                  </a:lnTo>
                  <a:cubicBezTo>
                    <a:pt x="462" y="58032"/>
                    <a:pt x="513" y="55674"/>
                    <a:pt x="462" y="53316"/>
                  </a:cubicBezTo>
                  <a:cubicBezTo>
                    <a:pt x="206" y="46703"/>
                    <a:pt x="462" y="40090"/>
                    <a:pt x="359" y="33476"/>
                  </a:cubicBezTo>
                  <a:cubicBezTo>
                    <a:pt x="154" y="26658"/>
                    <a:pt x="206" y="19840"/>
                    <a:pt x="154" y="13022"/>
                  </a:cubicBezTo>
                  <a:cubicBezTo>
                    <a:pt x="154" y="10715"/>
                    <a:pt x="1" y="8408"/>
                    <a:pt x="52" y="6101"/>
                  </a:cubicBezTo>
                  <a:cubicBezTo>
                    <a:pt x="52" y="4563"/>
                    <a:pt x="52" y="3076"/>
                    <a:pt x="103" y="1539"/>
                  </a:cubicBezTo>
                  <a:cubicBezTo>
                    <a:pt x="103" y="1026"/>
                    <a:pt x="52" y="513"/>
                    <a:pt x="1" y="1"/>
                  </a:cubicBezTo>
                </a:path>
              </a:pathLst>
            </a:custGeom>
            <a:noFill/>
            <a:ln w="16650"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 name="Google Shape;102;p5"/>
            <p:cNvSpPr/>
            <p:nvPr/>
          </p:nvSpPr>
          <p:spPr>
            <a:xfrm>
              <a:off x="3942000" y="3579675"/>
              <a:ext cx="3389900" cy="66650"/>
            </a:xfrm>
            <a:custGeom>
              <a:avLst/>
              <a:gdLst/>
              <a:ahLst/>
              <a:cxnLst/>
              <a:rect l="l" t="t" r="r" b="b"/>
              <a:pathLst>
                <a:path w="135596" h="2666" fill="none" extrusionOk="0">
                  <a:moveTo>
                    <a:pt x="135596" y="0"/>
                  </a:moveTo>
                  <a:cubicBezTo>
                    <a:pt x="134212" y="410"/>
                    <a:pt x="132725" y="205"/>
                    <a:pt x="131289" y="257"/>
                  </a:cubicBezTo>
                  <a:cubicBezTo>
                    <a:pt x="128265" y="410"/>
                    <a:pt x="125240" y="359"/>
                    <a:pt x="122216" y="462"/>
                  </a:cubicBezTo>
                  <a:cubicBezTo>
                    <a:pt x="120319" y="564"/>
                    <a:pt x="118319" y="462"/>
                    <a:pt x="116371" y="513"/>
                  </a:cubicBezTo>
                  <a:cubicBezTo>
                    <a:pt x="113193" y="667"/>
                    <a:pt x="109963" y="667"/>
                    <a:pt x="106785" y="718"/>
                  </a:cubicBezTo>
                  <a:cubicBezTo>
                    <a:pt x="103863" y="769"/>
                    <a:pt x="100992" y="769"/>
                    <a:pt x="98070" y="872"/>
                  </a:cubicBezTo>
                  <a:cubicBezTo>
                    <a:pt x="95148" y="923"/>
                    <a:pt x="92174" y="923"/>
                    <a:pt x="89252" y="1025"/>
                  </a:cubicBezTo>
                  <a:cubicBezTo>
                    <a:pt x="86279" y="1077"/>
                    <a:pt x="83306" y="1025"/>
                    <a:pt x="80332" y="1179"/>
                  </a:cubicBezTo>
                  <a:cubicBezTo>
                    <a:pt x="76692" y="1384"/>
                    <a:pt x="73053" y="1179"/>
                    <a:pt x="69413" y="1333"/>
                  </a:cubicBezTo>
                  <a:cubicBezTo>
                    <a:pt x="66593" y="1487"/>
                    <a:pt x="63722" y="1333"/>
                    <a:pt x="60903" y="1487"/>
                  </a:cubicBezTo>
                  <a:cubicBezTo>
                    <a:pt x="58032" y="1641"/>
                    <a:pt x="55110" y="1538"/>
                    <a:pt x="52188" y="1641"/>
                  </a:cubicBezTo>
                  <a:cubicBezTo>
                    <a:pt x="49266" y="1692"/>
                    <a:pt x="46497" y="1641"/>
                    <a:pt x="43678" y="1794"/>
                  </a:cubicBezTo>
                  <a:cubicBezTo>
                    <a:pt x="40705" y="1897"/>
                    <a:pt x="37782" y="1794"/>
                    <a:pt x="34809" y="1948"/>
                  </a:cubicBezTo>
                  <a:cubicBezTo>
                    <a:pt x="31887" y="2102"/>
                    <a:pt x="28914" y="1948"/>
                    <a:pt x="25992" y="2102"/>
                  </a:cubicBezTo>
                  <a:cubicBezTo>
                    <a:pt x="23018" y="2205"/>
                    <a:pt x="20096" y="2153"/>
                    <a:pt x="17123" y="2256"/>
                  </a:cubicBezTo>
                  <a:cubicBezTo>
                    <a:pt x="14354" y="2307"/>
                    <a:pt x="11535" y="2358"/>
                    <a:pt x="8767" y="2410"/>
                  </a:cubicBezTo>
                  <a:cubicBezTo>
                    <a:pt x="6050" y="2461"/>
                    <a:pt x="3384" y="2512"/>
                    <a:pt x="667" y="2512"/>
                  </a:cubicBezTo>
                  <a:cubicBezTo>
                    <a:pt x="462" y="2563"/>
                    <a:pt x="205" y="2563"/>
                    <a:pt x="0" y="2666"/>
                  </a:cubicBezTo>
                </a:path>
              </a:pathLst>
            </a:custGeom>
            <a:noFill/>
            <a:ln w="16650"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 name="Google Shape;103;p5"/>
            <p:cNvSpPr/>
            <p:nvPr/>
          </p:nvSpPr>
          <p:spPr>
            <a:xfrm>
              <a:off x="3166604" y="3630178"/>
              <a:ext cx="40524" cy="27438"/>
            </a:xfrm>
            <a:custGeom>
              <a:avLst/>
              <a:gdLst/>
              <a:ahLst/>
              <a:cxnLst/>
              <a:rect l="l" t="t" r="r" b="b"/>
              <a:pathLst>
                <a:path w="3077" h="2083" extrusionOk="0">
                  <a:moveTo>
                    <a:pt x="1436" y="0"/>
                  </a:moveTo>
                  <a:cubicBezTo>
                    <a:pt x="924" y="51"/>
                    <a:pt x="514" y="359"/>
                    <a:pt x="309" y="769"/>
                  </a:cubicBezTo>
                  <a:cubicBezTo>
                    <a:pt x="52" y="1025"/>
                    <a:pt x="1" y="1436"/>
                    <a:pt x="206" y="1743"/>
                  </a:cubicBezTo>
                  <a:cubicBezTo>
                    <a:pt x="367" y="1945"/>
                    <a:pt x="624" y="2083"/>
                    <a:pt x="900" y="2083"/>
                  </a:cubicBezTo>
                  <a:cubicBezTo>
                    <a:pt x="975" y="2083"/>
                    <a:pt x="1052" y="2073"/>
                    <a:pt x="1129" y="2051"/>
                  </a:cubicBezTo>
                  <a:cubicBezTo>
                    <a:pt x="1795" y="1897"/>
                    <a:pt x="2359" y="1487"/>
                    <a:pt x="2769" y="974"/>
                  </a:cubicBezTo>
                  <a:cubicBezTo>
                    <a:pt x="3077" y="513"/>
                    <a:pt x="2923" y="205"/>
                    <a:pt x="2359" y="103"/>
                  </a:cubicBezTo>
                  <a:cubicBezTo>
                    <a:pt x="2103" y="51"/>
                    <a:pt x="1795" y="51"/>
                    <a:pt x="1436"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 name="Google Shape;104;p5"/>
            <p:cNvSpPr/>
            <p:nvPr/>
          </p:nvSpPr>
          <p:spPr>
            <a:xfrm>
              <a:off x="3375229" y="3627096"/>
              <a:ext cx="35124" cy="29427"/>
            </a:xfrm>
            <a:custGeom>
              <a:avLst/>
              <a:gdLst/>
              <a:ahLst/>
              <a:cxnLst/>
              <a:rect l="l" t="t" r="r" b="b"/>
              <a:pathLst>
                <a:path w="2667" h="2234" extrusionOk="0">
                  <a:moveTo>
                    <a:pt x="1539" y="1"/>
                  </a:moveTo>
                  <a:cubicBezTo>
                    <a:pt x="1157" y="1"/>
                    <a:pt x="791" y="202"/>
                    <a:pt x="565" y="542"/>
                  </a:cubicBezTo>
                  <a:cubicBezTo>
                    <a:pt x="308" y="849"/>
                    <a:pt x="1" y="1157"/>
                    <a:pt x="206" y="1567"/>
                  </a:cubicBezTo>
                  <a:cubicBezTo>
                    <a:pt x="411" y="1977"/>
                    <a:pt x="821" y="2233"/>
                    <a:pt x="1231" y="2233"/>
                  </a:cubicBezTo>
                  <a:cubicBezTo>
                    <a:pt x="1898" y="2182"/>
                    <a:pt x="2513" y="1721"/>
                    <a:pt x="2667" y="1054"/>
                  </a:cubicBezTo>
                  <a:cubicBezTo>
                    <a:pt x="2667" y="593"/>
                    <a:pt x="2410" y="183"/>
                    <a:pt x="1949" y="80"/>
                  </a:cubicBezTo>
                  <a:cubicBezTo>
                    <a:pt x="1814" y="26"/>
                    <a:pt x="1676" y="1"/>
                    <a:pt x="153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 name="Google Shape;105;p5"/>
            <p:cNvSpPr/>
            <p:nvPr/>
          </p:nvSpPr>
          <p:spPr>
            <a:xfrm>
              <a:off x="3268552" y="3632879"/>
              <a:ext cx="35124" cy="24488"/>
            </a:xfrm>
            <a:custGeom>
              <a:avLst/>
              <a:gdLst/>
              <a:ahLst/>
              <a:cxnLst/>
              <a:rect l="l" t="t" r="r" b="b"/>
              <a:pathLst>
                <a:path w="2667" h="1859" extrusionOk="0">
                  <a:moveTo>
                    <a:pt x="1724" y="0"/>
                  </a:moveTo>
                  <a:cubicBezTo>
                    <a:pt x="1626" y="0"/>
                    <a:pt x="1529" y="17"/>
                    <a:pt x="1436" y="51"/>
                  </a:cubicBezTo>
                  <a:cubicBezTo>
                    <a:pt x="1026" y="154"/>
                    <a:pt x="667" y="359"/>
                    <a:pt x="411" y="667"/>
                  </a:cubicBezTo>
                  <a:cubicBezTo>
                    <a:pt x="206" y="923"/>
                    <a:pt x="1" y="1179"/>
                    <a:pt x="155" y="1538"/>
                  </a:cubicBezTo>
                  <a:cubicBezTo>
                    <a:pt x="240" y="1752"/>
                    <a:pt x="468" y="1859"/>
                    <a:pt x="690" y="1859"/>
                  </a:cubicBezTo>
                  <a:cubicBezTo>
                    <a:pt x="734" y="1859"/>
                    <a:pt x="778" y="1854"/>
                    <a:pt x="821" y="1846"/>
                  </a:cubicBezTo>
                  <a:lnTo>
                    <a:pt x="1539" y="1846"/>
                  </a:lnTo>
                  <a:cubicBezTo>
                    <a:pt x="1693" y="1794"/>
                    <a:pt x="1846" y="1743"/>
                    <a:pt x="2000" y="1692"/>
                  </a:cubicBezTo>
                  <a:cubicBezTo>
                    <a:pt x="2410" y="1487"/>
                    <a:pt x="2667" y="974"/>
                    <a:pt x="2513" y="513"/>
                  </a:cubicBezTo>
                  <a:cubicBezTo>
                    <a:pt x="2394" y="195"/>
                    <a:pt x="2059" y="0"/>
                    <a:pt x="1724"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 name="Google Shape;106;p5"/>
            <p:cNvSpPr/>
            <p:nvPr/>
          </p:nvSpPr>
          <p:spPr>
            <a:xfrm>
              <a:off x="3486633" y="3632536"/>
              <a:ext cx="30976" cy="27570"/>
            </a:xfrm>
            <a:custGeom>
              <a:avLst/>
              <a:gdLst/>
              <a:ahLst/>
              <a:cxnLst/>
              <a:rect l="l" t="t" r="r" b="b"/>
              <a:pathLst>
                <a:path w="2352" h="2093" extrusionOk="0">
                  <a:moveTo>
                    <a:pt x="1385" y="1"/>
                  </a:moveTo>
                  <a:cubicBezTo>
                    <a:pt x="1167" y="1"/>
                    <a:pt x="949" y="77"/>
                    <a:pt x="769" y="231"/>
                  </a:cubicBezTo>
                  <a:cubicBezTo>
                    <a:pt x="308" y="488"/>
                    <a:pt x="0" y="1000"/>
                    <a:pt x="52" y="1564"/>
                  </a:cubicBezTo>
                  <a:cubicBezTo>
                    <a:pt x="103" y="1820"/>
                    <a:pt x="308" y="2026"/>
                    <a:pt x="564" y="2077"/>
                  </a:cubicBezTo>
                  <a:cubicBezTo>
                    <a:pt x="606" y="2087"/>
                    <a:pt x="651" y="2092"/>
                    <a:pt x="698" y="2092"/>
                  </a:cubicBezTo>
                  <a:cubicBezTo>
                    <a:pt x="1335" y="2092"/>
                    <a:pt x="2352" y="1163"/>
                    <a:pt x="2256" y="590"/>
                  </a:cubicBezTo>
                  <a:cubicBezTo>
                    <a:pt x="2256" y="436"/>
                    <a:pt x="2154" y="283"/>
                    <a:pt x="2000" y="231"/>
                  </a:cubicBezTo>
                  <a:cubicBezTo>
                    <a:pt x="1820" y="77"/>
                    <a:pt x="1603" y="1"/>
                    <a:pt x="1385"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 name="Google Shape;107;p5"/>
            <p:cNvSpPr/>
            <p:nvPr/>
          </p:nvSpPr>
          <p:spPr>
            <a:xfrm>
              <a:off x="3589253" y="3632879"/>
              <a:ext cx="31068" cy="24988"/>
            </a:xfrm>
            <a:custGeom>
              <a:avLst/>
              <a:gdLst/>
              <a:ahLst/>
              <a:cxnLst/>
              <a:rect l="l" t="t" r="r" b="b"/>
              <a:pathLst>
                <a:path w="2359" h="1897" extrusionOk="0">
                  <a:moveTo>
                    <a:pt x="1282" y="0"/>
                  </a:moveTo>
                  <a:cubicBezTo>
                    <a:pt x="667" y="0"/>
                    <a:pt x="103" y="410"/>
                    <a:pt x="1" y="1077"/>
                  </a:cubicBezTo>
                  <a:cubicBezTo>
                    <a:pt x="1" y="1436"/>
                    <a:pt x="565" y="1897"/>
                    <a:pt x="1026" y="1897"/>
                  </a:cubicBezTo>
                  <a:cubicBezTo>
                    <a:pt x="1539" y="1897"/>
                    <a:pt x="2308" y="1333"/>
                    <a:pt x="2308" y="923"/>
                  </a:cubicBezTo>
                  <a:cubicBezTo>
                    <a:pt x="2359" y="615"/>
                    <a:pt x="1692" y="51"/>
                    <a:pt x="1282"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156"/>
        <p:cNvGrpSpPr/>
        <p:nvPr/>
      </p:nvGrpSpPr>
      <p:grpSpPr>
        <a:xfrm>
          <a:off x="0" y="0"/>
          <a:ext cx="0" cy="0"/>
          <a:chOff x="0" y="0"/>
          <a:chExt cx="0" cy="0"/>
        </a:xfrm>
      </p:grpSpPr>
      <p:sp>
        <p:nvSpPr>
          <p:cNvPr id="157" name="Google Shape;157;p8"/>
          <p:cNvSpPr txBox="1">
            <a:spLocks noGrp="1"/>
          </p:cNvSpPr>
          <p:nvPr>
            <p:ph type="title"/>
          </p:nvPr>
        </p:nvSpPr>
        <p:spPr>
          <a:xfrm>
            <a:off x="1889250" y="1586700"/>
            <a:ext cx="5365500" cy="1970100"/>
          </a:xfrm>
          <a:prstGeom prst="rect">
            <a:avLst/>
          </a:prstGeom>
        </p:spPr>
        <p:txBody>
          <a:bodyPr spcFirstLastPara="1" wrap="square" lIns="91425" tIns="91425" rIns="91425" bIns="91425" anchor="t" anchorCtr="0">
            <a:noAutofit/>
          </a:bodyPr>
          <a:lstStyle>
            <a:lvl1pPr lvl="0">
              <a:spcBef>
                <a:spcPts val="0"/>
              </a:spcBef>
              <a:spcAft>
                <a:spcPts val="0"/>
              </a:spcAft>
              <a:buSzPts val="4800"/>
              <a:buNone/>
              <a:defRPr sz="96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pic>
        <p:nvPicPr>
          <p:cNvPr id="158" name="Google Shape;158;p8"/>
          <p:cNvPicPr preferRelativeResize="0"/>
          <p:nvPr/>
        </p:nvPicPr>
        <p:blipFill rotWithShape="1">
          <a:blip r:embed="rId2">
            <a:alphaModFix/>
          </a:blip>
          <a:srcRect/>
          <a:stretch/>
        </p:blipFill>
        <p:spPr>
          <a:xfrm rot="10800000">
            <a:off x="0" y="-6294"/>
            <a:ext cx="9144000" cy="5156088"/>
          </a:xfrm>
          <a:prstGeom prst="rect">
            <a:avLst/>
          </a:prstGeom>
          <a:noFill/>
          <a:ln>
            <a:noFill/>
          </a:ln>
        </p:spPr>
      </p:pic>
      <p:grpSp>
        <p:nvGrpSpPr>
          <p:cNvPr id="159" name="Google Shape;159;p8"/>
          <p:cNvGrpSpPr/>
          <p:nvPr/>
        </p:nvGrpSpPr>
        <p:grpSpPr>
          <a:xfrm>
            <a:off x="324243" y="2743143"/>
            <a:ext cx="8495525" cy="2247967"/>
            <a:chOff x="245800" y="1896900"/>
            <a:chExt cx="7086100" cy="1875025"/>
          </a:xfrm>
        </p:grpSpPr>
        <p:sp>
          <p:nvSpPr>
            <p:cNvPr id="160" name="Google Shape;160;p8"/>
            <p:cNvSpPr/>
            <p:nvPr/>
          </p:nvSpPr>
          <p:spPr>
            <a:xfrm>
              <a:off x="335525" y="2058375"/>
              <a:ext cx="6911800" cy="1713550"/>
            </a:xfrm>
            <a:custGeom>
              <a:avLst/>
              <a:gdLst/>
              <a:ahLst/>
              <a:cxnLst/>
              <a:rect l="l" t="t" r="r" b="b"/>
              <a:pathLst>
                <a:path w="276472" h="68542" fill="none" extrusionOk="0">
                  <a:moveTo>
                    <a:pt x="513" y="1"/>
                  </a:moveTo>
                  <a:cubicBezTo>
                    <a:pt x="0" y="1026"/>
                    <a:pt x="205" y="2052"/>
                    <a:pt x="205" y="3077"/>
                  </a:cubicBezTo>
                  <a:cubicBezTo>
                    <a:pt x="205" y="3384"/>
                    <a:pt x="256" y="3743"/>
                    <a:pt x="256" y="4000"/>
                  </a:cubicBezTo>
                  <a:cubicBezTo>
                    <a:pt x="256" y="10254"/>
                    <a:pt x="256" y="16457"/>
                    <a:pt x="359" y="22711"/>
                  </a:cubicBezTo>
                  <a:cubicBezTo>
                    <a:pt x="462" y="28453"/>
                    <a:pt x="256" y="34297"/>
                    <a:pt x="462" y="40090"/>
                  </a:cubicBezTo>
                  <a:cubicBezTo>
                    <a:pt x="667" y="46652"/>
                    <a:pt x="462" y="53265"/>
                    <a:pt x="615" y="59827"/>
                  </a:cubicBezTo>
                  <a:cubicBezTo>
                    <a:pt x="667" y="61519"/>
                    <a:pt x="410" y="63159"/>
                    <a:pt x="667" y="64851"/>
                  </a:cubicBezTo>
                  <a:cubicBezTo>
                    <a:pt x="769" y="65722"/>
                    <a:pt x="923" y="65927"/>
                    <a:pt x="1794" y="65927"/>
                  </a:cubicBezTo>
                  <a:lnTo>
                    <a:pt x="12099" y="66081"/>
                  </a:lnTo>
                  <a:cubicBezTo>
                    <a:pt x="15892" y="66184"/>
                    <a:pt x="19686" y="66235"/>
                    <a:pt x="23479" y="66338"/>
                  </a:cubicBezTo>
                  <a:cubicBezTo>
                    <a:pt x="26401" y="66389"/>
                    <a:pt x="29272" y="66389"/>
                    <a:pt x="32194" y="66491"/>
                  </a:cubicBezTo>
                  <a:cubicBezTo>
                    <a:pt x="35117" y="66594"/>
                    <a:pt x="37936" y="66543"/>
                    <a:pt x="40858" y="66645"/>
                  </a:cubicBezTo>
                  <a:cubicBezTo>
                    <a:pt x="43780" y="66748"/>
                    <a:pt x="46805" y="66696"/>
                    <a:pt x="49778" y="66799"/>
                  </a:cubicBezTo>
                  <a:cubicBezTo>
                    <a:pt x="53008" y="66850"/>
                    <a:pt x="56135" y="66850"/>
                    <a:pt x="59314" y="66953"/>
                  </a:cubicBezTo>
                  <a:cubicBezTo>
                    <a:pt x="62338" y="67004"/>
                    <a:pt x="65363" y="66953"/>
                    <a:pt x="68387" y="67106"/>
                  </a:cubicBezTo>
                  <a:cubicBezTo>
                    <a:pt x="71668" y="67209"/>
                    <a:pt x="74949" y="67106"/>
                    <a:pt x="78230" y="67260"/>
                  </a:cubicBezTo>
                  <a:cubicBezTo>
                    <a:pt x="80999" y="67414"/>
                    <a:pt x="83716" y="67260"/>
                    <a:pt x="86484" y="67414"/>
                  </a:cubicBezTo>
                  <a:cubicBezTo>
                    <a:pt x="90483" y="67568"/>
                    <a:pt x="94481" y="67517"/>
                    <a:pt x="98480" y="67670"/>
                  </a:cubicBezTo>
                  <a:cubicBezTo>
                    <a:pt x="101402" y="67773"/>
                    <a:pt x="104324" y="67670"/>
                    <a:pt x="107246" y="67773"/>
                  </a:cubicBezTo>
                  <a:cubicBezTo>
                    <a:pt x="113039" y="67978"/>
                    <a:pt x="118883" y="67978"/>
                    <a:pt x="124676" y="68132"/>
                  </a:cubicBezTo>
                  <a:cubicBezTo>
                    <a:pt x="127649" y="68183"/>
                    <a:pt x="130623" y="68132"/>
                    <a:pt x="133596" y="68234"/>
                  </a:cubicBezTo>
                  <a:cubicBezTo>
                    <a:pt x="139082" y="68542"/>
                    <a:pt x="144516" y="68439"/>
                    <a:pt x="150001" y="68337"/>
                  </a:cubicBezTo>
                  <a:cubicBezTo>
                    <a:pt x="153743" y="68286"/>
                    <a:pt x="157537" y="68388"/>
                    <a:pt x="161279" y="68132"/>
                  </a:cubicBezTo>
                  <a:cubicBezTo>
                    <a:pt x="162407" y="68081"/>
                    <a:pt x="163535" y="68081"/>
                    <a:pt x="164663" y="68081"/>
                  </a:cubicBezTo>
                  <a:cubicBezTo>
                    <a:pt x="168456" y="68081"/>
                    <a:pt x="172199" y="67927"/>
                    <a:pt x="175992" y="67875"/>
                  </a:cubicBezTo>
                  <a:cubicBezTo>
                    <a:pt x="179222" y="67824"/>
                    <a:pt x="182503" y="67875"/>
                    <a:pt x="185733" y="67722"/>
                  </a:cubicBezTo>
                  <a:cubicBezTo>
                    <a:pt x="189987" y="67568"/>
                    <a:pt x="194242" y="67517"/>
                    <a:pt x="198497" y="67465"/>
                  </a:cubicBezTo>
                  <a:cubicBezTo>
                    <a:pt x="200856" y="67414"/>
                    <a:pt x="203163" y="67363"/>
                    <a:pt x="205521" y="67312"/>
                  </a:cubicBezTo>
                  <a:cubicBezTo>
                    <a:pt x="209058" y="67260"/>
                    <a:pt x="212544" y="67209"/>
                    <a:pt x="216133" y="67158"/>
                  </a:cubicBezTo>
                  <a:cubicBezTo>
                    <a:pt x="218952" y="67055"/>
                    <a:pt x="221772" y="67004"/>
                    <a:pt x="224591" y="67004"/>
                  </a:cubicBezTo>
                  <a:cubicBezTo>
                    <a:pt x="227770" y="67004"/>
                    <a:pt x="230948" y="66953"/>
                    <a:pt x="234126" y="66850"/>
                  </a:cubicBezTo>
                  <a:cubicBezTo>
                    <a:pt x="237561" y="66696"/>
                    <a:pt x="240996" y="66748"/>
                    <a:pt x="244431" y="66645"/>
                  </a:cubicBezTo>
                  <a:cubicBezTo>
                    <a:pt x="247455" y="66594"/>
                    <a:pt x="250480" y="66594"/>
                    <a:pt x="253505" y="66491"/>
                  </a:cubicBezTo>
                  <a:cubicBezTo>
                    <a:pt x="256324" y="66440"/>
                    <a:pt x="259195" y="66491"/>
                    <a:pt x="262015" y="66338"/>
                  </a:cubicBezTo>
                  <a:cubicBezTo>
                    <a:pt x="264885" y="66235"/>
                    <a:pt x="267654" y="66338"/>
                    <a:pt x="270473" y="66184"/>
                  </a:cubicBezTo>
                  <a:cubicBezTo>
                    <a:pt x="272473" y="66030"/>
                    <a:pt x="274472" y="66184"/>
                    <a:pt x="276471" y="65979"/>
                  </a:cubicBezTo>
                </a:path>
              </a:pathLst>
            </a:custGeom>
            <a:noFill/>
            <a:ln w="16650"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 name="Google Shape;161;p8"/>
            <p:cNvSpPr/>
            <p:nvPr/>
          </p:nvSpPr>
          <p:spPr>
            <a:xfrm>
              <a:off x="245800" y="1896900"/>
              <a:ext cx="2556850" cy="1730200"/>
            </a:xfrm>
            <a:custGeom>
              <a:avLst/>
              <a:gdLst/>
              <a:ahLst/>
              <a:cxnLst/>
              <a:rect l="l" t="t" r="r" b="b"/>
              <a:pathLst>
                <a:path w="102274" h="69208" fill="none" extrusionOk="0">
                  <a:moveTo>
                    <a:pt x="102274" y="69208"/>
                  </a:moveTo>
                  <a:cubicBezTo>
                    <a:pt x="102223" y="69157"/>
                    <a:pt x="102171" y="69157"/>
                    <a:pt x="102120" y="69157"/>
                  </a:cubicBezTo>
                  <a:cubicBezTo>
                    <a:pt x="98070" y="69105"/>
                    <a:pt x="94020" y="69054"/>
                    <a:pt x="89970" y="69003"/>
                  </a:cubicBezTo>
                  <a:cubicBezTo>
                    <a:pt x="86587" y="68952"/>
                    <a:pt x="83255" y="68849"/>
                    <a:pt x="79871" y="68798"/>
                  </a:cubicBezTo>
                  <a:cubicBezTo>
                    <a:pt x="77205" y="68798"/>
                    <a:pt x="74488" y="68747"/>
                    <a:pt x="71823" y="68644"/>
                  </a:cubicBezTo>
                  <a:cubicBezTo>
                    <a:pt x="68747" y="68542"/>
                    <a:pt x="65722" y="68593"/>
                    <a:pt x="62646" y="68490"/>
                  </a:cubicBezTo>
                  <a:cubicBezTo>
                    <a:pt x="59622" y="68439"/>
                    <a:pt x="56392" y="68439"/>
                    <a:pt x="53265" y="68336"/>
                  </a:cubicBezTo>
                  <a:cubicBezTo>
                    <a:pt x="50138" y="68285"/>
                    <a:pt x="47113" y="68285"/>
                    <a:pt x="44037" y="68183"/>
                  </a:cubicBezTo>
                  <a:cubicBezTo>
                    <a:pt x="41217" y="68080"/>
                    <a:pt x="38347" y="68131"/>
                    <a:pt x="35527" y="68029"/>
                  </a:cubicBezTo>
                  <a:cubicBezTo>
                    <a:pt x="32656" y="67926"/>
                    <a:pt x="29734" y="67978"/>
                    <a:pt x="26812" y="67875"/>
                  </a:cubicBezTo>
                  <a:cubicBezTo>
                    <a:pt x="23890" y="67824"/>
                    <a:pt x="21173" y="67875"/>
                    <a:pt x="18353" y="67721"/>
                  </a:cubicBezTo>
                  <a:cubicBezTo>
                    <a:pt x="14816" y="67619"/>
                    <a:pt x="11330" y="67721"/>
                    <a:pt x="7742" y="67568"/>
                  </a:cubicBezTo>
                  <a:cubicBezTo>
                    <a:pt x="5742" y="67465"/>
                    <a:pt x="3692" y="67568"/>
                    <a:pt x="1692" y="67465"/>
                  </a:cubicBezTo>
                  <a:cubicBezTo>
                    <a:pt x="770" y="67414"/>
                    <a:pt x="462" y="67157"/>
                    <a:pt x="462" y="66235"/>
                  </a:cubicBezTo>
                  <a:lnTo>
                    <a:pt x="462" y="60390"/>
                  </a:lnTo>
                  <a:cubicBezTo>
                    <a:pt x="462" y="58032"/>
                    <a:pt x="513" y="55674"/>
                    <a:pt x="462" y="53316"/>
                  </a:cubicBezTo>
                  <a:cubicBezTo>
                    <a:pt x="206" y="46703"/>
                    <a:pt x="462" y="40090"/>
                    <a:pt x="359" y="33476"/>
                  </a:cubicBezTo>
                  <a:cubicBezTo>
                    <a:pt x="154" y="26658"/>
                    <a:pt x="206" y="19840"/>
                    <a:pt x="154" y="13022"/>
                  </a:cubicBezTo>
                  <a:cubicBezTo>
                    <a:pt x="154" y="10715"/>
                    <a:pt x="1" y="8408"/>
                    <a:pt x="52" y="6101"/>
                  </a:cubicBezTo>
                  <a:cubicBezTo>
                    <a:pt x="52" y="4563"/>
                    <a:pt x="52" y="3076"/>
                    <a:pt x="103" y="1539"/>
                  </a:cubicBezTo>
                  <a:cubicBezTo>
                    <a:pt x="103" y="1026"/>
                    <a:pt x="52" y="513"/>
                    <a:pt x="1" y="1"/>
                  </a:cubicBezTo>
                </a:path>
              </a:pathLst>
            </a:custGeom>
            <a:noFill/>
            <a:ln w="16650"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2" name="Google Shape;162;p8"/>
            <p:cNvSpPr/>
            <p:nvPr/>
          </p:nvSpPr>
          <p:spPr>
            <a:xfrm>
              <a:off x="3942000" y="3579675"/>
              <a:ext cx="3389900" cy="66650"/>
            </a:xfrm>
            <a:custGeom>
              <a:avLst/>
              <a:gdLst/>
              <a:ahLst/>
              <a:cxnLst/>
              <a:rect l="l" t="t" r="r" b="b"/>
              <a:pathLst>
                <a:path w="135596" h="2666" fill="none" extrusionOk="0">
                  <a:moveTo>
                    <a:pt x="135596" y="0"/>
                  </a:moveTo>
                  <a:cubicBezTo>
                    <a:pt x="134212" y="410"/>
                    <a:pt x="132725" y="205"/>
                    <a:pt x="131289" y="257"/>
                  </a:cubicBezTo>
                  <a:cubicBezTo>
                    <a:pt x="128265" y="410"/>
                    <a:pt x="125240" y="359"/>
                    <a:pt x="122216" y="462"/>
                  </a:cubicBezTo>
                  <a:cubicBezTo>
                    <a:pt x="120319" y="564"/>
                    <a:pt x="118319" y="462"/>
                    <a:pt x="116371" y="513"/>
                  </a:cubicBezTo>
                  <a:cubicBezTo>
                    <a:pt x="113193" y="667"/>
                    <a:pt x="109963" y="667"/>
                    <a:pt x="106785" y="718"/>
                  </a:cubicBezTo>
                  <a:cubicBezTo>
                    <a:pt x="103863" y="769"/>
                    <a:pt x="100992" y="769"/>
                    <a:pt x="98070" y="872"/>
                  </a:cubicBezTo>
                  <a:cubicBezTo>
                    <a:pt x="95148" y="923"/>
                    <a:pt x="92174" y="923"/>
                    <a:pt x="89252" y="1025"/>
                  </a:cubicBezTo>
                  <a:cubicBezTo>
                    <a:pt x="86279" y="1077"/>
                    <a:pt x="83306" y="1025"/>
                    <a:pt x="80332" y="1179"/>
                  </a:cubicBezTo>
                  <a:cubicBezTo>
                    <a:pt x="76692" y="1384"/>
                    <a:pt x="73053" y="1179"/>
                    <a:pt x="69413" y="1333"/>
                  </a:cubicBezTo>
                  <a:cubicBezTo>
                    <a:pt x="66593" y="1487"/>
                    <a:pt x="63722" y="1333"/>
                    <a:pt x="60903" y="1487"/>
                  </a:cubicBezTo>
                  <a:cubicBezTo>
                    <a:pt x="58032" y="1641"/>
                    <a:pt x="55110" y="1538"/>
                    <a:pt x="52188" y="1641"/>
                  </a:cubicBezTo>
                  <a:cubicBezTo>
                    <a:pt x="49266" y="1692"/>
                    <a:pt x="46497" y="1641"/>
                    <a:pt x="43678" y="1794"/>
                  </a:cubicBezTo>
                  <a:cubicBezTo>
                    <a:pt x="40705" y="1897"/>
                    <a:pt x="37782" y="1794"/>
                    <a:pt x="34809" y="1948"/>
                  </a:cubicBezTo>
                  <a:cubicBezTo>
                    <a:pt x="31887" y="2102"/>
                    <a:pt x="28914" y="1948"/>
                    <a:pt x="25992" y="2102"/>
                  </a:cubicBezTo>
                  <a:cubicBezTo>
                    <a:pt x="23018" y="2205"/>
                    <a:pt x="20096" y="2153"/>
                    <a:pt x="17123" y="2256"/>
                  </a:cubicBezTo>
                  <a:cubicBezTo>
                    <a:pt x="14354" y="2307"/>
                    <a:pt x="11535" y="2358"/>
                    <a:pt x="8767" y="2410"/>
                  </a:cubicBezTo>
                  <a:cubicBezTo>
                    <a:pt x="6050" y="2461"/>
                    <a:pt x="3384" y="2512"/>
                    <a:pt x="667" y="2512"/>
                  </a:cubicBezTo>
                  <a:cubicBezTo>
                    <a:pt x="462" y="2563"/>
                    <a:pt x="205" y="2563"/>
                    <a:pt x="0" y="2666"/>
                  </a:cubicBezTo>
                </a:path>
              </a:pathLst>
            </a:custGeom>
            <a:noFill/>
            <a:ln w="16650"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 name="Google Shape;163;p8"/>
            <p:cNvSpPr/>
            <p:nvPr/>
          </p:nvSpPr>
          <p:spPr>
            <a:xfrm>
              <a:off x="3166604" y="3630178"/>
              <a:ext cx="40524" cy="27438"/>
            </a:xfrm>
            <a:custGeom>
              <a:avLst/>
              <a:gdLst/>
              <a:ahLst/>
              <a:cxnLst/>
              <a:rect l="l" t="t" r="r" b="b"/>
              <a:pathLst>
                <a:path w="3077" h="2083" extrusionOk="0">
                  <a:moveTo>
                    <a:pt x="1436" y="0"/>
                  </a:moveTo>
                  <a:cubicBezTo>
                    <a:pt x="924" y="51"/>
                    <a:pt x="514" y="359"/>
                    <a:pt x="309" y="769"/>
                  </a:cubicBezTo>
                  <a:cubicBezTo>
                    <a:pt x="52" y="1025"/>
                    <a:pt x="1" y="1436"/>
                    <a:pt x="206" y="1743"/>
                  </a:cubicBezTo>
                  <a:cubicBezTo>
                    <a:pt x="367" y="1945"/>
                    <a:pt x="624" y="2083"/>
                    <a:pt x="900" y="2083"/>
                  </a:cubicBezTo>
                  <a:cubicBezTo>
                    <a:pt x="975" y="2083"/>
                    <a:pt x="1052" y="2073"/>
                    <a:pt x="1129" y="2051"/>
                  </a:cubicBezTo>
                  <a:cubicBezTo>
                    <a:pt x="1795" y="1897"/>
                    <a:pt x="2359" y="1487"/>
                    <a:pt x="2769" y="974"/>
                  </a:cubicBezTo>
                  <a:cubicBezTo>
                    <a:pt x="3077" y="513"/>
                    <a:pt x="2923" y="205"/>
                    <a:pt x="2359" y="103"/>
                  </a:cubicBezTo>
                  <a:cubicBezTo>
                    <a:pt x="2103" y="51"/>
                    <a:pt x="1795" y="51"/>
                    <a:pt x="1436"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4" name="Google Shape;164;p8"/>
            <p:cNvSpPr/>
            <p:nvPr/>
          </p:nvSpPr>
          <p:spPr>
            <a:xfrm>
              <a:off x="3375229" y="3627096"/>
              <a:ext cx="35124" cy="29427"/>
            </a:xfrm>
            <a:custGeom>
              <a:avLst/>
              <a:gdLst/>
              <a:ahLst/>
              <a:cxnLst/>
              <a:rect l="l" t="t" r="r" b="b"/>
              <a:pathLst>
                <a:path w="2667" h="2234" extrusionOk="0">
                  <a:moveTo>
                    <a:pt x="1539" y="1"/>
                  </a:moveTo>
                  <a:cubicBezTo>
                    <a:pt x="1157" y="1"/>
                    <a:pt x="791" y="202"/>
                    <a:pt x="565" y="542"/>
                  </a:cubicBezTo>
                  <a:cubicBezTo>
                    <a:pt x="308" y="849"/>
                    <a:pt x="1" y="1157"/>
                    <a:pt x="206" y="1567"/>
                  </a:cubicBezTo>
                  <a:cubicBezTo>
                    <a:pt x="411" y="1977"/>
                    <a:pt x="821" y="2233"/>
                    <a:pt x="1231" y="2233"/>
                  </a:cubicBezTo>
                  <a:cubicBezTo>
                    <a:pt x="1898" y="2182"/>
                    <a:pt x="2513" y="1721"/>
                    <a:pt x="2667" y="1054"/>
                  </a:cubicBezTo>
                  <a:cubicBezTo>
                    <a:pt x="2667" y="593"/>
                    <a:pt x="2410" y="183"/>
                    <a:pt x="1949" y="80"/>
                  </a:cubicBezTo>
                  <a:cubicBezTo>
                    <a:pt x="1814" y="26"/>
                    <a:pt x="1676" y="1"/>
                    <a:pt x="153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5" name="Google Shape;165;p8"/>
            <p:cNvSpPr/>
            <p:nvPr/>
          </p:nvSpPr>
          <p:spPr>
            <a:xfrm>
              <a:off x="3268552" y="3632879"/>
              <a:ext cx="35124" cy="24488"/>
            </a:xfrm>
            <a:custGeom>
              <a:avLst/>
              <a:gdLst/>
              <a:ahLst/>
              <a:cxnLst/>
              <a:rect l="l" t="t" r="r" b="b"/>
              <a:pathLst>
                <a:path w="2667" h="1859" extrusionOk="0">
                  <a:moveTo>
                    <a:pt x="1724" y="0"/>
                  </a:moveTo>
                  <a:cubicBezTo>
                    <a:pt x="1626" y="0"/>
                    <a:pt x="1529" y="17"/>
                    <a:pt x="1436" y="51"/>
                  </a:cubicBezTo>
                  <a:cubicBezTo>
                    <a:pt x="1026" y="154"/>
                    <a:pt x="667" y="359"/>
                    <a:pt x="411" y="667"/>
                  </a:cubicBezTo>
                  <a:cubicBezTo>
                    <a:pt x="206" y="923"/>
                    <a:pt x="1" y="1179"/>
                    <a:pt x="155" y="1538"/>
                  </a:cubicBezTo>
                  <a:cubicBezTo>
                    <a:pt x="240" y="1752"/>
                    <a:pt x="468" y="1859"/>
                    <a:pt x="690" y="1859"/>
                  </a:cubicBezTo>
                  <a:cubicBezTo>
                    <a:pt x="734" y="1859"/>
                    <a:pt x="778" y="1854"/>
                    <a:pt x="821" y="1846"/>
                  </a:cubicBezTo>
                  <a:lnTo>
                    <a:pt x="1539" y="1846"/>
                  </a:lnTo>
                  <a:cubicBezTo>
                    <a:pt x="1693" y="1794"/>
                    <a:pt x="1846" y="1743"/>
                    <a:pt x="2000" y="1692"/>
                  </a:cubicBezTo>
                  <a:cubicBezTo>
                    <a:pt x="2410" y="1487"/>
                    <a:pt x="2667" y="974"/>
                    <a:pt x="2513" y="513"/>
                  </a:cubicBezTo>
                  <a:cubicBezTo>
                    <a:pt x="2394" y="195"/>
                    <a:pt x="2059" y="0"/>
                    <a:pt x="1724"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6" name="Google Shape;166;p8"/>
            <p:cNvSpPr/>
            <p:nvPr/>
          </p:nvSpPr>
          <p:spPr>
            <a:xfrm>
              <a:off x="3486633" y="3632536"/>
              <a:ext cx="30976" cy="27570"/>
            </a:xfrm>
            <a:custGeom>
              <a:avLst/>
              <a:gdLst/>
              <a:ahLst/>
              <a:cxnLst/>
              <a:rect l="l" t="t" r="r" b="b"/>
              <a:pathLst>
                <a:path w="2352" h="2093" extrusionOk="0">
                  <a:moveTo>
                    <a:pt x="1385" y="1"/>
                  </a:moveTo>
                  <a:cubicBezTo>
                    <a:pt x="1167" y="1"/>
                    <a:pt x="949" y="77"/>
                    <a:pt x="769" y="231"/>
                  </a:cubicBezTo>
                  <a:cubicBezTo>
                    <a:pt x="308" y="488"/>
                    <a:pt x="0" y="1000"/>
                    <a:pt x="52" y="1564"/>
                  </a:cubicBezTo>
                  <a:cubicBezTo>
                    <a:pt x="103" y="1820"/>
                    <a:pt x="308" y="2026"/>
                    <a:pt x="564" y="2077"/>
                  </a:cubicBezTo>
                  <a:cubicBezTo>
                    <a:pt x="606" y="2087"/>
                    <a:pt x="651" y="2092"/>
                    <a:pt x="698" y="2092"/>
                  </a:cubicBezTo>
                  <a:cubicBezTo>
                    <a:pt x="1335" y="2092"/>
                    <a:pt x="2352" y="1163"/>
                    <a:pt x="2256" y="590"/>
                  </a:cubicBezTo>
                  <a:cubicBezTo>
                    <a:pt x="2256" y="436"/>
                    <a:pt x="2154" y="283"/>
                    <a:pt x="2000" y="231"/>
                  </a:cubicBezTo>
                  <a:cubicBezTo>
                    <a:pt x="1820" y="77"/>
                    <a:pt x="1603" y="1"/>
                    <a:pt x="1385"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7" name="Google Shape;167;p8"/>
            <p:cNvSpPr/>
            <p:nvPr/>
          </p:nvSpPr>
          <p:spPr>
            <a:xfrm>
              <a:off x="3589253" y="3632879"/>
              <a:ext cx="31068" cy="24988"/>
            </a:xfrm>
            <a:custGeom>
              <a:avLst/>
              <a:gdLst/>
              <a:ahLst/>
              <a:cxnLst/>
              <a:rect l="l" t="t" r="r" b="b"/>
              <a:pathLst>
                <a:path w="2359" h="1897" extrusionOk="0">
                  <a:moveTo>
                    <a:pt x="1282" y="0"/>
                  </a:moveTo>
                  <a:cubicBezTo>
                    <a:pt x="667" y="0"/>
                    <a:pt x="103" y="410"/>
                    <a:pt x="1" y="1077"/>
                  </a:cubicBezTo>
                  <a:cubicBezTo>
                    <a:pt x="1" y="1436"/>
                    <a:pt x="565" y="1897"/>
                    <a:pt x="1026" y="1897"/>
                  </a:cubicBezTo>
                  <a:cubicBezTo>
                    <a:pt x="1539" y="1897"/>
                    <a:pt x="2308" y="1333"/>
                    <a:pt x="2308" y="923"/>
                  </a:cubicBezTo>
                  <a:cubicBezTo>
                    <a:pt x="2359" y="615"/>
                    <a:pt x="1692" y="51"/>
                    <a:pt x="1282"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68" name="Google Shape;168;p8"/>
          <p:cNvGrpSpPr/>
          <p:nvPr/>
        </p:nvGrpSpPr>
        <p:grpSpPr>
          <a:xfrm rot="10800000">
            <a:off x="324243" y="146093"/>
            <a:ext cx="8495525" cy="2247967"/>
            <a:chOff x="245800" y="1896900"/>
            <a:chExt cx="7086100" cy="1875025"/>
          </a:xfrm>
        </p:grpSpPr>
        <p:sp>
          <p:nvSpPr>
            <p:cNvPr id="169" name="Google Shape;169;p8"/>
            <p:cNvSpPr/>
            <p:nvPr/>
          </p:nvSpPr>
          <p:spPr>
            <a:xfrm>
              <a:off x="335525" y="2058375"/>
              <a:ext cx="6911800" cy="1713550"/>
            </a:xfrm>
            <a:custGeom>
              <a:avLst/>
              <a:gdLst/>
              <a:ahLst/>
              <a:cxnLst/>
              <a:rect l="l" t="t" r="r" b="b"/>
              <a:pathLst>
                <a:path w="276472" h="68542" fill="none" extrusionOk="0">
                  <a:moveTo>
                    <a:pt x="513" y="1"/>
                  </a:moveTo>
                  <a:cubicBezTo>
                    <a:pt x="0" y="1026"/>
                    <a:pt x="205" y="2052"/>
                    <a:pt x="205" y="3077"/>
                  </a:cubicBezTo>
                  <a:cubicBezTo>
                    <a:pt x="205" y="3384"/>
                    <a:pt x="256" y="3743"/>
                    <a:pt x="256" y="4000"/>
                  </a:cubicBezTo>
                  <a:cubicBezTo>
                    <a:pt x="256" y="10254"/>
                    <a:pt x="256" y="16457"/>
                    <a:pt x="359" y="22711"/>
                  </a:cubicBezTo>
                  <a:cubicBezTo>
                    <a:pt x="462" y="28453"/>
                    <a:pt x="256" y="34297"/>
                    <a:pt x="462" y="40090"/>
                  </a:cubicBezTo>
                  <a:cubicBezTo>
                    <a:pt x="667" y="46652"/>
                    <a:pt x="462" y="53265"/>
                    <a:pt x="615" y="59827"/>
                  </a:cubicBezTo>
                  <a:cubicBezTo>
                    <a:pt x="667" y="61519"/>
                    <a:pt x="410" y="63159"/>
                    <a:pt x="667" y="64851"/>
                  </a:cubicBezTo>
                  <a:cubicBezTo>
                    <a:pt x="769" y="65722"/>
                    <a:pt x="923" y="65927"/>
                    <a:pt x="1794" y="65927"/>
                  </a:cubicBezTo>
                  <a:lnTo>
                    <a:pt x="12099" y="66081"/>
                  </a:lnTo>
                  <a:cubicBezTo>
                    <a:pt x="15892" y="66184"/>
                    <a:pt x="19686" y="66235"/>
                    <a:pt x="23479" y="66338"/>
                  </a:cubicBezTo>
                  <a:cubicBezTo>
                    <a:pt x="26401" y="66389"/>
                    <a:pt x="29272" y="66389"/>
                    <a:pt x="32194" y="66491"/>
                  </a:cubicBezTo>
                  <a:cubicBezTo>
                    <a:pt x="35117" y="66594"/>
                    <a:pt x="37936" y="66543"/>
                    <a:pt x="40858" y="66645"/>
                  </a:cubicBezTo>
                  <a:cubicBezTo>
                    <a:pt x="43780" y="66748"/>
                    <a:pt x="46805" y="66696"/>
                    <a:pt x="49778" y="66799"/>
                  </a:cubicBezTo>
                  <a:cubicBezTo>
                    <a:pt x="53008" y="66850"/>
                    <a:pt x="56135" y="66850"/>
                    <a:pt x="59314" y="66953"/>
                  </a:cubicBezTo>
                  <a:cubicBezTo>
                    <a:pt x="62338" y="67004"/>
                    <a:pt x="65363" y="66953"/>
                    <a:pt x="68387" y="67106"/>
                  </a:cubicBezTo>
                  <a:cubicBezTo>
                    <a:pt x="71668" y="67209"/>
                    <a:pt x="74949" y="67106"/>
                    <a:pt x="78230" y="67260"/>
                  </a:cubicBezTo>
                  <a:cubicBezTo>
                    <a:pt x="80999" y="67414"/>
                    <a:pt x="83716" y="67260"/>
                    <a:pt x="86484" y="67414"/>
                  </a:cubicBezTo>
                  <a:cubicBezTo>
                    <a:pt x="90483" y="67568"/>
                    <a:pt x="94481" y="67517"/>
                    <a:pt x="98480" y="67670"/>
                  </a:cubicBezTo>
                  <a:cubicBezTo>
                    <a:pt x="101402" y="67773"/>
                    <a:pt x="104324" y="67670"/>
                    <a:pt x="107246" y="67773"/>
                  </a:cubicBezTo>
                  <a:cubicBezTo>
                    <a:pt x="113039" y="67978"/>
                    <a:pt x="118883" y="67978"/>
                    <a:pt x="124676" y="68132"/>
                  </a:cubicBezTo>
                  <a:cubicBezTo>
                    <a:pt x="127649" y="68183"/>
                    <a:pt x="130623" y="68132"/>
                    <a:pt x="133596" y="68234"/>
                  </a:cubicBezTo>
                  <a:cubicBezTo>
                    <a:pt x="139082" y="68542"/>
                    <a:pt x="144516" y="68439"/>
                    <a:pt x="150001" y="68337"/>
                  </a:cubicBezTo>
                  <a:cubicBezTo>
                    <a:pt x="153743" y="68286"/>
                    <a:pt x="157537" y="68388"/>
                    <a:pt x="161279" y="68132"/>
                  </a:cubicBezTo>
                  <a:cubicBezTo>
                    <a:pt x="162407" y="68081"/>
                    <a:pt x="163535" y="68081"/>
                    <a:pt x="164663" y="68081"/>
                  </a:cubicBezTo>
                  <a:cubicBezTo>
                    <a:pt x="168456" y="68081"/>
                    <a:pt x="172199" y="67927"/>
                    <a:pt x="175992" y="67875"/>
                  </a:cubicBezTo>
                  <a:cubicBezTo>
                    <a:pt x="179222" y="67824"/>
                    <a:pt x="182503" y="67875"/>
                    <a:pt x="185733" y="67722"/>
                  </a:cubicBezTo>
                  <a:cubicBezTo>
                    <a:pt x="189987" y="67568"/>
                    <a:pt x="194242" y="67517"/>
                    <a:pt x="198497" y="67465"/>
                  </a:cubicBezTo>
                  <a:cubicBezTo>
                    <a:pt x="200856" y="67414"/>
                    <a:pt x="203163" y="67363"/>
                    <a:pt x="205521" y="67312"/>
                  </a:cubicBezTo>
                  <a:cubicBezTo>
                    <a:pt x="209058" y="67260"/>
                    <a:pt x="212544" y="67209"/>
                    <a:pt x="216133" y="67158"/>
                  </a:cubicBezTo>
                  <a:cubicBezTo>
                    <a:pt x="218952" y="67055"/>
                    <a:pt x="221772" y="67004"/>
                    <a:pt x="224591" y="67004"/>
                  </a:cubicBezTo>
                  <a:cubicBezTo>
                    <a:pt x="227770" y="67004"/>
                    <a:pt x="230948" y="66953"/>
                    <a:pt x="234126" y="66850"/>
                  </a:cubicBezTo>
                  <a:cubicBezTo>
                    <a:pt x="237561" y="66696"/>
                    <a:pt x="240996" y="66748"/>
                    <a:pt x="244431" y="66645"/>
                  </a:cubicBezTo>
                  <a:cubicBezTo>
                    <a:pt x="247455" y="66594"/>
                    <a:pt x="250480" y="66594"/>
                    <a:pt x="253505" y="66491"/>
                  </a:cubicBezTo>
                  <a:cubicBezTo>
                    <a:pt x="256324" y="66440"/>
                    <a:pt x="259195" y="66491"/>
                    <a:pt x="262015" y="66338"/>
                  </a:cubicBezTo>
                  <a:cubicBezTo>
                    <a:pt x="264885" y="66235"/>
                    <a:pt x="267654" y="66338"/>
                    <a:pt x="270473" y="66184"/>
                  </a:cubicBezTo>
                  <a:cubicBezTo>
                    <a:pt x="272473" y="66030"/>
                    <a:pt x="274472" y="66184"/>
                    <a:pt x="276471" y="65979"/>
                  </a:cubicBezTo>
                </a:path>
              </a:pathLst>
            </a:custGeom>
            <a:noFill/>
            <a:ln w="16650"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0" name="Google Shape;170;p8"/>
            <p:cNvSpPr/>
            <p:nvPr/>
          </p:nvSpPr>
          <p:spPr>
            <a:xfrm>
              <a:off x="245800" y="1896900"/>
              <a:ext cx="2556850" cy="1730200"/>
            </a:xfrm>
            <a:custGeom>
              <a:avLst/>
              <a:gdLst/>
              <a:ahLst/>
              <a:cxnLst/>
              <a:rect l="l" t="t" r="r" b="b"/>
              <a:pathLst>
                <a:path w="102274" h="69208" fill="none" extrusionOk="0">
                  <a:moveTo>
                    <a:pt x="102274" y="69208"/>
                  </a:moveTo>
                  <a:cubicBezTo>
                    <a:pt x="102223" y="69157"/>
                    <a:pt x="102171" y="69157"/>
                    <a:pt x="102120" y="69157"/>
                  </a:cubicBezTo>
                  <a:cubicBezTo>
                    <a:pt x="98070" y="69105"/>
                    <a:pt x="94020" y="69054"/>
                    <a:pt x="89970" y="69003"/>
                  </a:cubicBezTo>
                  <a:cubicBezTo>
                    <a:pt x="86587" y="68952"/>
                    <a:pt x="83255" y="68849"/>
                    <a:pt x="79871" y="68798"/>
                  </a:cubicBezTo>
                  <a:cubicBezTo>
                    <a:pt x="77205" y="68798"/>
                    <a:pt x="74488" y="68747"/>
                    <a:pt x="71823" y="68644"/>
                  </a:cubicBezTo>
                  <a:cubicBezTo>
                    <a:pt x="68747" y="68542"/>
                    <a:pt x="65722" y="68593"/>
                    <a:pt x="62646" y="68490"/>
                  </a:cubicBezTo>
                  <a:cubicBezTo>
                    <a:pt x="59622" y="68439"/>
                    <a:pt x="56392" y="68439"/>
                    <a:pt x="53265" y="68336"/>
                  </a:cubicBezTo>
                  <a:cubicBezTo>
                    <a:pt x="50138" y="68285"/>
                    <a:pt x="47113" y="68285"/>
                    <a:pt x="44037" y="68183"/>
                  </a:cubicBezTo>
                  <a:cubicBezTo>
                    <a:pt x="41217" y="68080"/>
                    <a:pt x="38347" y="68131"/>
                    <a:pt x="35527" y="68029"/>
                  </a:cubicBezTo>
                  <a:cubicBezTo>
                    <a:pt x="32656" y="67926"/>
                    <a:pt x="29734" y="67978"/>
                    <a:pt x="26812" y="67875"/>
                  </a:cubicBezTo>
                  <a:cubicBezTo>
                    <a:pt x="23890" y="67824"/>
                    <a:pt x="21173" y="67875"/>
                    <a:pt x="18353" y="67721"/>
                  </a:cubicBezTo>
                  <a:cubicBezTo>
                    <a:pt x="14816" y="67619"/>
                    <a:pt x="11330" y="67721"/>
                    <a:pt x="7742" y="67568"/>
                  </a:cubicBezTo>
                  <a:cubicBezTo>
                    <a:pt x="5742" y="67465"/>
                    <a:pt x="3692" y="67568"/>
                    <a:pt x="1692" y="67465"/>
                  </a:cubicBezTo>
                  <a:cubicBezTo>
                    <a:pt x="770" y="67414"/>
                    <a:pt x="462" y="67157"/>
                    <a:pt x="462" y="66235"/>
                  </a:cubicBezTo>
                  <a:lnTo>
                    <a:pt x="462" y="60390"/>
                  </a:lnTo>
                  <a:cubicBezTo>
                    <a:pt x="462" y="58032"/>
                    <a:pt x="513" y="55674"/>
                    <a:pt x="462" y="53316"/>
                  </a:cubicBezTo>
                  <a:cubicBezTo>
                    <a:pt x="206" y="46703"/>
                    <a:pt x="462" y="40090"/>
                    <a:pt x="359" y="33476"/>
                  </a:cubicBezTo>
                  <a:cubicBezTo>
                    <a:pt x="154" y="26658"/>
                    <a:pt x="206" y="19840"/>
                    <a:pt x="154" y="13022"/>
                  </a:cubicBezTo>
                  <a:cubicBezTo>
                    <a:pt x="154" y="10715"/>
                    <a:pt x="1" y="8408"/>
                    <a:pt x="52" y="6101"/>
                  </a:cubicBezTo>
                  <a:cubicBezTo>
                    <a:pt x="52" y="4563"/>
                    <a:pt x="52" y="3076"/>
                    <a:pt x="103" y="1539"/>
                  </a:cubicBezTo>
                  <a:cubicBezTo>
                    <a:pt x="103" y="1026"/>
                    <a:pt x="52" y="513"/>
                    <a:pt x="1" y="1"/>
                  </a:cubicBezTo>
                </a:path>
              </a:pathLst>
            </a:custGeom>
            <a:noFill/>
            <a:ln w="16650"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1" name="Google Shape;171;p8"/>
            <p:cNvSpPr/>
            <p:nvPr/>
          </p:nvSpPr>
          <p:spPr>
            <a:xfrm>
              <a:off x="3942000" y="3579675"/>
              <a:ext cx="3389900" cy="66650"/>
            </a:xfrm>
            <a:custGeom>
              <a:avLst/>
              <a:gdLst/>
              <a:ahLst/>
              <a:cxnLst/>
              <a:rect l="l" t="t" r="r" b="b"/>
              <a:pathLst>
                <a:path w="135596" h="2666" fill="none" extrusionOk="0">
                  <a:moveTo>
                    <a:pt x="135596" y="0"/>
                  </a:moveTo>
                  <a:cubicBezTo>
                    <a:pt x="134212" y="410"/>
                    <a:pt x="132725" y="205"/>
                    <a:pt x="131289" y="257"/>
                  </a:cubicBezTo>
                  <a:cubicBezTo>
                    <a:pt x="128265" y="410"/>
                    <a:pt x="125240" y="359"/>
                    <a:pt x="122216" y="462"/>
                  </a:cubicBezTo>
                  <a:cubicBezTo>
                    <a:pt x="120319" y="564"/>
                    <a:pt x="118319" y="462"/>
                    <a:pt x="116371" y="513"/>
                  </a:cubicBezTo>
                  <a:cubicBezTo>
                    <a:pt x="113193" y="667"/>
                    <a:pt x="109963" y="667"/>
                    <a:pt x="106785" y="718"/>
                  </a:cubicBezTo>
                  <a:cubicBezTo>
                    <a:pt x="103863" y="769"/>
                    <a:pt x="100992" y="769"/>
                    <a:pt x="98070" y="872"/>
                  </a:cubicBezTo>
                  <a:cubicBezTo>
                    <a:pt x="95148" y="923"/>
                    <a:pt x="92174" y="923"/>
                    <a:pt x="89252" y="1025"/>
                  </a:cubicBezTo>
                  <a:cubicBezTo>
                    <a:pt x="86279" y="1077"/>
                    <a:pt x="83306" y="1025"/>
                    <a:pt x="80332" y="1179"/>
                  </a:cubicBezTo>
                  <a:cubicBezTo>
                    <a:pt x="76692" y="1384"/>
                    <a:pt x="73053" y="1179"/>
                    <a:pt x="69413" y="1333"/>
                  </a:cubicBezTo>
                  <a:cubicBezTo>
                    <a:pt x="66593" y="1487"/>
                    <a:pt x="63722" y="1333"/>
                    <a:pt x="60903" y="1487"/>
                  </a:cubicBezTo>
                  <a:cubicBezTo>
                    <a:pt x="58032" y="1641"/>
                    <a:pt x="55110" y="1538"/>
                    <a:pt x="52188" y="1641"/>
                  </a:cubicBezTo>
                  <a:cubicBezTo>
                    <a:pt x="49266" y="1692"/>
                    <a:pt x="46497" y="1641"/>
                    <a:pt x="43678" y="1794"/>
                  </a:cubicBezTo>
                  <a:cubicBezTo>
                    <a:pt x="40705" y="1897"/>
                    <a:pt x="37782" y="1794"/>
                    <a:pt x="34809" y="1948"/>
                  </a:cubicBezTo>
                  <a:cubicBezTo>
                    <a:pt x="31887" y="2102"/>
                    <a:pt x="28914" y="1948"/>
                    <a:pt x="25992" y="2102"/>
                  </a:cubicBezTo>
                  <a:cubicBezTo>
                    <a:pt x="23018" y="2205"/>
                    <a:pt x="20096" y="2153"/>
                    <a:pt x="17123" y="2256"/>
                  </a:cubicBezTo>
                  <a:cubicBezTo>
                    <a:pt x="14354" y="2307"/>
                    <a:pt x="11535" y="2358"/>
                    <a:pt x="8767" y="2410"/>
                  </a:cubicBezTo>
                  <a:cubicBezTo>
                    <a:pt x="6050" y="2461"/>
                    <a:pt x="3384" y="2512"/>
                    <a:pt x="667" y="2512"/>
                  </a:cubicBezTo>
                  <a:cubicBezTo>
                    <a:pt x="462" y="2563"/>
                    <a:pt x="205" y="2563"/>
                    <a:pt x="0" y="2666"/>
                  </a:cubicBezTo>
                </a:path>
              </a:pathLst>
            </a:custGeom>
            <a:noFill/>
            <a:ln w="16650"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2" name="Google Shape;172;p8"/>
            <p:cNvSpPr/>
            <p:nvPr/>
          </p:nvSpPr>
          <p:spPr>
            <a:xfrm>
              <a:off x="3166604" y="3630178"/>
              <a:ext cx="40524" cy="27438"/>
            </a:xfrm>
            <a:custGeom>
              <a:avLst/>
              <a:gdLst/>
              <a:ahLst/>
              <a:cxnLst/>
              <a:rect l="l" t="t" r="r" b="b"/>
              <a:pathLst>
                <a:path w="3077" h="2083" extrusionOk="0">
                  <a:moveTo>
                    <a:pt x="1436" y="0"/>
                  </a:moveTo>
                  <a:cubicBezTo>
                    <a:pt x="924" y="51"/>
                    <a:pt x="514" y="359"/>
                    <a:pt x="309" y="769"/>
                  </a:cubicBezTo>
                  <a:cubicBezTo>
                    <a:pt x="52" y="1025"/>
                    <a:pt x="1" y="1436"/>
                    <a:pt x="206" y="1743"/>
                  </a:cubicBezTo>
                  <a:cubicBezTo>
                    <a:pt x="367" y="1945"/>
                    <a:pt x="624" y="2083"/>
                    <a:pt x="900" y="2083"/>
                  </a:cubicBezTo>
                  <a:cubicBezTo>
                    <a:pt x="975" y="2083"/>
                    <a:pt x="1052" y="2073"/>
                    <a:pt x="1129" y="2051"/>
                  </a:cubicBezTo>
                  <a:cubicBezTo>
                    <a:pt x="1795" y="1897"/>
                    <a:pt x="2359" y="1487"/>
                    <a:pt x="2769" y="974"/>
                  </a:cubicBezTo>
                  <a:cubicBezTo>
                    <a:pt x="3077" y="513"/>
                    <a:pt x="2923" y="205"/>
                    <a:pt x="2359" y="103"/>
                  </a:cubicBezTo>
                  <a:cubicBezTo>
                    <a:pt x="2103" y="51"/>
                    <a:pt x="1795" y="51"/>
                    <a:pt x="1436"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3" name="Google Shape;173;p8"/>
            <p:cNvSpPr/>
            <p:nvPr/>
          </p:nvSpPr>
          <p:spPr>
            <a:xfrm>
              <a:off x="3375229" y="3627096"/>
              <a:ext cx="35124" cy="29427"/>
            </a:xfrm>
            <a:custGeom>
              <a:avLst/>
              <a:gdLst/>
              <a:ahLst/>
              <a:cxnLst/>
              <a:rect l="l" t="t" r="r" b="b"/>
              <a:pathLst>
                <a:path w="2667" h="2234" extrusionOk="0">
                  <a:moveTo>
                    <a:pt x="1539" y="1"/>
                  </a:moveTo>
                  <a:cubicBezTo>
                    <a:pt x="1157" y="1"/>
                    <a:pt x="791" y="202"/>
                    <a:pt x="565" y="542"/>
                  </a:cubicBezTo>
                  <a:cubicBezTo>
                    <a:pt x="308" y="849"/>
                    <a:pt x="1" y="1157"/>
                    <a:pt x="206" y="1567"/>
                  </a:cubicBezTo>
                  <a:cubicBezTo>
                    <a:pt x="411" y="1977"/>
                    <a:pt x="821" y="2233"/>
                    <a:pt x="1231" y="2233"/>
                  </a:cubicBezTo>
                  <a:cubicBezTo>
                    <a:pt x="1898" y="2182"/>
                    <a:pt x="2513" y="1721"/>
                    <a:pt x="2667" y="1054"/>
                  </a:cubicBezTo>
                  <a:cubicBezTo>
                    <a:pt x="2667" y="593"/>
                    <a:pt x="2410" y="183"/>
                    <a:pt x="1949" y="80"/>
                  </a:cubicBezTo>
                  <a:cubicBezTo>
                    <a:pt x="1814" y="26"/>
                    <a:pt x="1676" y="1"/>
                    <a:pt x="153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4" name="Google Shape;174;p8"/>
            <p:cNvSpPr/>
            <p:nvPr/>
          </p:nvSpPr>
          <p:spPr>
            <a:xfrm>
              <a:off x="3268552" y="3632879"/>
              <a:ext cx="35124" cy="24488"/>
            </a:xfrm>
            <a:custGeom>
              <a:avLst/>
              <a:gdLst/>
              <a:ahLst/>
              <a:cxnLst/>
              <a:rect l="l" t="t" r="r" b="b"/>
              <a:pathLst>
                <a:path w="2667" h="1859" extrusionOk="0">
                  <a:moveTo>
                    <a:pt x="1724" y="0"/>
                  </a:moveTo>
                  <a:cubicBezTo>
                    <a:pt x="1626" y="0"/>
                    <a:pt x="1529" y="17"/>
                    <a:pt x="1436" y="51"/>
                  </a:cubicBezTo>
                  <a:cubicBezTo>
                    <a:pt x="1026" y="154"/>
                    <a:pt x="667" y="359"/>
                    <a:pt x="411" y="667"/>
                  </a:cubicBezTo>
                  <a:cubicBezTo>
                    <a:pt x="206" y="923"/>
                    <a:pt x="1" y="1179"/>
                    <a:pt x="155" y="1538"/>
                  </a:cubicBezTo>
                  <a:cubicBezTo>
                    <a:pt x="240" y="1752"/>
                    <a:pt x="468" y="1859"/>
                    <a:pt x="690" y="1859"/>
                  </a:cubicBezTo>
                  <a:cubicBezTo>
                    <a:pt x="734" y="1859"/>
                    <a:pt x="778" y="1854"/>
                    <a:pt x="821" y="1846"/>
                  </a:cubicBezTo>
                  <a:lnTo>
                    <a:pt x="1539" y="1846"/>
                  </a:lnTo>
                  <a:cubicBezTo>
                    <a:pt x="1693" y="1794"/>
                    <a:pt x="1846" y="1743"/>
                    <a:pt x="2000" y="1692"/>
                  </a:cubicBezTo>
                  <a:cubicBezTo>
                    <a:pt x="2410" y="1487"/>
                    <a:pt x="2667" y="974"/>
                    <a:pt x="2513" y="513"/>
                  </a:cubicBezTo>
                  <a:cubicBezTo>
                    <a:pt x="2394" y="195"/>
                    <a:pt x="2059" y="0"/>
                    <a:pt x="1724"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5" name="Google Shape;175;p8"/>
            <p:cNvSpPr/>
            <p:nvPr/>
          </p:nvSpPr>
          <p:spPr>
            <a:xfrm>
              <a:off x="3486633" y="3632536"/>
              <a:ext cx="30976" cy="27570"/>
            </a:xfrm>
            <a:custGeom>
              <a:avLst/>
              <a:gdLst/>
              <a:ahLst/>
              <a:cxnLst/>
              <a:rect l="l" t="t" r="r" b="b"/>
              <a:pathLst>
                <a:path w="2352" h="2093" extrusionOk="0">
                  <a:moveTo>
                    <a:pt x="1385" y="1"/>
                  </a:moveTo>
                  <a:cubicBezTo>
                    <a:pt x="1167" y="1"/>
                    <a:pt x="949" y="77"/>
                    <a:pt x="769" y="231"/>
                  </a:cubicBezTo>
                  <a:cubicBezTo>
                    <a:pt x="308" y="488"/>
                    <a:pt x="0" y="1000"/>
                    <a:pt x="52" y="1564"/>
                  </a:cubicBezTo>
                  <a:cubicBezTo>
                    <a:pt x="103" y="1820"/>
                    <a:pt x="308" y="2026"/>
                    <a:pt x="564" y="2077"/>
                  </a:cubicBezTo>
                  <a:cubicBezTo>
                    <a:pt x="606" y="2087"/>
                    <a:pt x="651" y="2092"/>
                    <a:pt x="698" y="2092"/>
                  </a:cubicBezTo>
                  <a:cubicBezTo>
                    <a:pt x="1335" y="2092"/>
                    <a:pt x="2352" y="1163"/>
                    <a:pt x="2256" y="590"/>
                  </a:cubicBezTo>
                  <a:cubicBezTo>
                    <a:pt x="2256" y="436"/>
                    <a:pt x="2154" y="283"/>
                    <a:pt x="2000" y="231"/>
                  </a:cubicBezTo>
                  <a:cubicBezTo>
                    <a:pt x="1820" y="77"/>
                    <a:pt x="1603" y="1"/>
                    <a:pt x="1385"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6" name="Google Shape;176;p8"/>
            <p:cNvSpPr/>
            <p:nvPr/>
          </p:nvSpPr>
          <p:spPr>
            <a:xfrm>
              <a:off x="3589253" y="3632879"/>
              <a:ext cx="31068" cy="24988"/>
            </a:xfrm>
            <a:custGeom>
              <a:avLst/>
              <a:gdLst/>
              <a:ahLst/>
              <a:cxnLst/>
              <a:rect l="l" t="t" r="r" b="b"/>
              <a:pathLst>
                <a:path w="2359" h="1897" extrusionOk="0">
                  <a:moveTo>
                    <a:pt x="1282" y="0"/>
                  </a:moveTo>
                  <a:cubicBezTo>
                    <a:pt x="667" y="0"/>
                    <a:pt x="103" y="410"/>
                    <a:pt x="1" y="1077"/>
                  </a:cubicBezTo>
                  <a:cubicBezTo>
                    <a:pt x="1" y="1436"/>
                    <a:pt x="565" y="1897"/>
                    <a:pt x="1026" y="1897"/>
                  </a:cubicBezTo>
                  <a:cubicBezTo>
                    <a:pt x="1539" y="1897"/>
                    <a:pt x="2308" y="1333"/>
                    <a:pt x="2308" y="923"/>
                  </a:cubicBezTo>
                  <a:cubicBezTo>
                    <a:pt x="2359" y="615"/>
                    <a:pt x="1692" y="51"/>
                    <a:pt x="1282"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pic>
        <p:nvPicPr>
          <p:cNvPr id="177" name="Google Shape;177;p8"/>
          <p:cNvPicPr preferRelativeResize="0"/>
          <p:nvPr/>
        </p:nvPicPr>
        <p:blipFill>
          <a:blip r:embed="rId3">
            <a:alphaModFix/>
          </a:blip>
          <a:stretch>
            <a:fillRect/>
          </a:stretch>
        </p:blipFill>
        <p:spPr>
          <a:xfrm rot="5400000">
            <a:off x="719575" y="-3975"/>
            <a:ext cx="1074100" cy="2008249"/>
          </a:xfrm>
          <a:prstGeom prst="rect">
            <a:avLst/>
          </a:prstGeom>
          <a:noFill/>
          <a:ln>
            <a:noFill/>
          </a:ln>
        </p:spPr>
      </p:pic>
      <p:pic>
        <p:nvPicPr>
          <p:cNvPr id="178" name="Google Shape;178;p8"/>
          <p:cNvPicPr preferRelativeResize="0"/>
          <p:nvPr/>
        </p:nvPicPr>
        <p:blipFill>
          <a:blip r:embed="rId4">
            <a:alphaModFix/>
          </a:blip>
          <a:stretch>
            <a:fillRect/>
          </a:stretch>
        </p:blipFill>
        <p:spPr>
          <a:xfrm rot="-450450">
            <a:off x="7980405" y="2524260"/>
            <a:ext cx="1212794" cy="2075939"/>
          </a:xfrm>
          <a:prstGeom prst="rect">
            <a:avLst/>
          </a:prstGeom>
          <a:noFill/>
          <a:ln>
            <a:noFill/>
          </a:ln>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179"/>
        <p:cNvGrpSpPr/>
        <p:nvPr/>
      </p:nvGrpSpPr>
      <p:grpSpPr>
        <a:xfrm>
          <a:off x="0" y="0"/>
          <a:ext cx="0" cy="0"/>
          <a:chOff x="0" y="0"/>
          <a:chExt cx="0" cy="0"/>
        </a:xfrm>
      </p:grpSpPr>
      <p:pic>
        <p:nvPicPr>
          <p:cNvPr id="180" name="Google Shape;180;p9"/>
          <p:cNvPicPr preferRelativeResize="0"/>
          <p:nvPr/>
        </p:nvPicPr>
        <p:blipFill rotWithShape="1">
          <a:blip r:embed="rId2">
            <a:alphaModFix/>
          </a:blip>
          <a:srcRect/>
          <a:stretch/>
        </p:blipFill>
        <p:spPr>
          <a:xfrm>
            <a:off x="0" y="-6294"/>
            <a:ext cx="9144000" cy="5156088"/>
          </a:xfrm>
          <a:prstGeom prst="rect">
            <a:avLst/>
          </a:prstGeom>
          <a:noFill/>
          <a:ln>
            <a:noFill/>
          </a:ln>
        </p:spPr>
      </p:pic>
      <p:sp>
        <p:nvSpPr>
          <p:cNvPr id="181" name="Google Shape;181;p9"/>
          <p:cNvSpPr txBox="1">
            <a:spLocks noGrp="1"/>
          </p:cNvSpPr>
          <p:nvPr>
            <p:ph type="title"/>
          </p:nvPr>
        </p:nvSpPr>
        <p:spPr>
          <a:xfrm>
            <a:off x="1915975" y="1114413"/>
            <a:ext cx="5312100" cy="1376100"/>
          </a:xfrm>
          <a:prstGeom prst="rect">
            <a:avLst/>
          </a:prstGeom>
        </p:spPr>
        <p:txBody>
          <a:bodyPr spcFirstLastPara="1" wrap="square" lIns="91425" tIns="91425" rIns="91425" bIns="91425" anchor="t" anchorCtr="0">
            <a:noAutofit/>
          </a:bodyPr>
          <a:lstStyle>
            <a:lvl1pPr lvl="0" algn="ctr">
              <a:spcBef>
                <a:spcPts val="0"/>
              </a:spcBef>
              <a:spcAft>
                <a:spcPts val="0"/>
              </a:spcAft>
              <a:buSzPts val="4200"/>
              <a:buNone/>
              <a:defRPr sz="7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182" name="Google Shape;182;p9"/>
          <p:cNvSpPr txBox="1">
            <a:spLocks noGrp="1"/>
          </p:cNvSpPr>
          <p:nvPr>
            <p:ph type="subTitle" idx="1"/>
          </p:nvPr>
        </p:nvSpPr>
        <p:spPr>
          <a:xfrm>
            <a:off x="1916025" y="2490388"/>
            <a:ext cx="5312100" cy="15387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2100"/>
              <a:buNone/>
              <a:defRPr sz="18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grpSp>
        <p:nvGrpSpPr>
          <p:cNvPr id="183" name="Google Shape;183;p9"/>
          <p:cNvGrpSpPr/>
          <p:nvPr/>
        </p:nvGrpSpPr>
        <p:grpSpPr>
          <a:xfrm>
            <a:off x="324243" y="2743143"/>
            <a:ext cx="8495525" cy="2247967"/>
            <a:chOff x="245800" y="1896900"/>
            <a:chExt cx="7086100" cy="1875025"/>
          </a:xfrm>
        </p:grpSpPr>
        <p:sp>
          <p:nvSpPr>
            <p:cNvPr id="184" name="Google Shape;184;p9"/>
            <p:cNvSpPr/>
            <p:nvPr/>
          </p:nvSpPr>
          <p:spPr>
            <a:xfrm>
              <a:off x="335525" y="2058375"/>
              <a:ext cx="6911800" cy="1713550"/>
            </a:xfrm>
            <a:custGeom>
              <a:avLst/>
              <a:gdLst/>
              <a:ahLst/>
              <a:cxnLst/>
              <a:rect l="l" t="t" r="r" b="b"/>
              <a:pathLst>
                <a:path w="276472" h="68542" fill="none" extrusionOk="0">
                  <a:moveTo>
                    <a:pt x="513" y="1"/>
                  </a:moveTo>
                  <a:cubicBezTo>
                    <a:pt x="0" y="1026"/>
                    <a:pt x="205" y="2052"/>
                    <a:pt x="205" y="3077"/>
                  </a:cubicBezTo>
                  <a:cubicBezTo>
                    <a:pt x="205" y="3384"/>
                    <a:pt x="256" y="3743"/>
                    <a:pt x="256" y="4000"/>
                  </a:cubicBezTo>
                  <a:cubicBezTo>
                    <a:pt x="256" y="10254"/>
                    <a:pt x="256" y="16457"/>
                    <a:pt x="359" y="22711"/>
                  </a:cubicBezTo>
                  <a:cubicBezTo>
                    <a:pt x="462" y="28453"/>
                    <a:pt x="256" y="34297"/>
                    <a:pt x="462" y="40090"/>
                  </a:cubicBezTo>
                  <a:cubicBezTo>
                    <a:pt x="667" y="46652"/>
                    <a:pt x="462" y="53265"/>
                    <a:pt x="615" y="59827"/>
                  </a:cubicBezTo>
                  <a:cubicBezTo>
                    <a:pt x="667" y="61519"/>
                    <a:pt x="410" y="63159"/>
                    <a:pt x="667" y="64851"/>
                  </a:cubicBezTo>
                  <a:cubicBezTo>
                    <a:pt x="769" y="65722"/>
                    <a:pt x="923" y="65927"/>
                    <a:pt x="1794" y="65927"/>
                  </a:cubicBezTo>
                  <a:lnTo>
                    <a:pt x="12099" y="66081"/>
                  </a:lnTo>
                  <a:cubicBezTo>
                    <a:pt x="15892" y="66184"/>
                    <a:pt x="19686" y="66235"/>
                    <a:pt x="23479" y="66338"/>
                  </a:cubicBezTo>
                  <a:cubicBezTo>
                    <a:pt x="26401" y="66389"/>
                    <a:pt x="29272" y="66389"/>
                    <a:pt x="32194" y="66491"/>
                  </a:cubicBezTo>
                  <a:cubicBezTo>
                    <a:pt x="35117" y="66594"/>
                    <a:pt x="37936" y="66543"/>
                    <a:pt x="40858" y="66645"/>
                  </a:cubicBezTo>
                  <a:cubicBezTo>
                    <a:pt x="43780" y="66748"/>
                    <a:pt x="46805" y="66696"/>
                    <a:pt x="49778" y="66799"/>
                  </a:cubicBezTo>
                  <a:cubicBezTo>
                    <a:pt x="53008" y="66850"/>
                    <a:pt x="56135" y="66850"/>
                    <a:pt x="59314" y="66953"/>
                  </a:cubicBezTo>
                  <a:cubicBezTo>
                    <a:pt x="62338" y="67004"/>
                    <a:pt x="65363" y="66953"/>
                    <a:pt x="68387" y="67106"/>
                  </a:cubicBezTo>
                  <a:cubicBezTo>
                    <a:pt x="71668" y="67209"/>
                    <a:pt x="74949" y="67106"/>
                    <a:pt x="78230" y="67260"/>
                  </a:cubicBezTo>
                  <a:cubicBezTo>
                    <a:pt x="80999" y="67414"/>
                    <a:pt x="83716" y="67260"/>
                    <a:pt x="86484" y="67414"/>
                  </a:cubicBezTo>
                  <a:cubicBezTo>
                    <a:pt x="90483" y="67568"/>
                    <a:pt x="94481" y="67517"/>
                    <a:pt x="98480" y="67670"/>
                  </a:cubicBezTo>
                  <a:cubicBezTo>
                    <a:pt x="101402" y="67773"/>
                    <a:pt x="104324" y="67670"/>
                    <a:pt x="107246" y="67773"/>
                  </a:cubicBezTo>
                  <a:cubicBezTo>
                    <a:pt x="113039" y="67978"/>
                    <a:pt x="118883" y="67978"/>
                    <a:pt x="124676" y="68132"/>
                  </a:cubicBezTo>
                  <a:cubicBezTo>
                    <a:pt x="127649" y="68183"/>
                    <a:pt x="130623" y="68132"/>
                    <a:pt x="133596" y="68234"/>
                  </a:cubicBezTo>
                  <a:cubicBezTo>
                    <a:pt x="139082" y="68542"/>
                    <a:pt x="144516" y="68439"/>
                    <a:pt x="150001" y="68337"/>
                  </a:cubicBezTo>
                  <a:cubicBezTo>
                    <a:pt x="153743" y="68286"/>
                    <a:pt x="157537" y="68388"/>
                    <a:pt x="161279" y="68132"/>
                  </a:cubicBezTo>
                  <a:cubicBezTo>
                    <a:pt x="162407" y="68081"/>
                    <a:pt x="163535" y="68081"/>
                    <a:pt x="164663" y="68081"/>
                  </a:cubicBezTo>
                  <a:cubicBezTo>
                    <a:pt x="168456" y="68081"/>
                    <a:pt x="172199" y="67927"/>
                    <a:pt x="175992" y="67875"/>
                  </a:cubicBezTo>
                  <a:cubicBezTo>
                    <a:pt x="179222" y="67824"/>
                    <a:pt x="182503" y="67875"/>
                    <a:pt x="185733" y="67722"/>
                  </a:cubicBezTo>
                  <a:cubicBezTo>
                    <a:pt x="189987" y="67568"/>
                    <a:pt x="194242" y="67517"/>
                    <a:pt x="198497" y="67465"/>
                  </a:cubicBezTo>
                  <a:cubicBezTo>
                    <a:pt x="200856" y="67414"/>
                    <a:pt x="203163" y="67363"/>
                    <a:pt x="205521" y="67312"/>
                  </a:cubicBezTo>
                  <a:cubicBezTo>
                    <a:pt x="209058" y="67260"/>
                    <a:pt x="212544" y="67209"/>
                    <a:pt x="216133" y="67158"/>
                  </a:cubicBezTo>
                  <a:cubicBezTo>
                    <a:pt x="218952" y="67055"/>
                    <a:pt x="221772" y="67004"/>
                    <a:pt x="224591" y="67004"/>
                  </a:cubicBezTo>
                  <a:cubicBezTo>
                    <a:pt x="227770" y="67004"/>
                    <a:pt x="230948" y="66953"/>
                    <a:pt x="234126" y="66850"/>
                  </a:cubicBezTo>
                  <a:cubicBezTo>
                    <a:pt x="237561" y="66696"/>
                    <a:pt x="240996" y="66748"/>
                    <a:pt x="244431" y="66645"/>
                  </a:cubicBezTo>
                  <a:cubicBezTo>
                    <a:pt x="247455" y="66594"/>
                    <a:pt x="250480" y="66594"/>
                    <a:pt x="253505" y="66491"/>
                  </a:cubicBezTo>
                  <a:cubicBezTo>
                    <a:pt x="256324" y="66440"/>
                    <a:pt x="259195" y="66491"/>
                    <a:pt x="262015" y="66338"/>
                  </a:cubicBezTo>
                  <a:cubicBezTo>
                    <a:pt x="264885" y="66235"/>
                    <a:pt x="267654" y="66338"/>
                    <a:pt x="270473" y="66184"/>
                  </a:cubicBezTo>
                  <a:cubicBezTo>
                    <a:pt x="272473" y="66030"/>
                    <a:pt x="274472" y="66184"/>
                    <a:pt x="276471" y="65979"/>
                  </a:cubicBezTo>
                </a:path>
              </a:pathLst>
            </a:custGeom>
            <a:noFill/>
            <a:ln w="16650"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5" name="Google Shape;185;p9"/>
            <p:cNvSpPr/>
            <p:nvPr/>
          </p:nvSpPr>
          <p:spPr>
            <a:xfrm>
              <a:off x="245800" y="1896900"/>
              <a:ext cx="2556850" cy="1730200"/>
            </a:xfrm>
            <a:custGeom>
              <a:avLst/>
              <a:gdLst/>
              <a:ahLst/>
              <a:cxnLst/>
              <a:rect l="l" t="t" r="r" b="b"/>
              <a:pathLst>
                <a:path w="102274" h="69208" fill="none" extrusionOk="0">
                  <a:moveTo>
                    <a:pt x="102274" y="69208"/>
                  </a:moveTo>
                  <a:cubicBezTo>
                    <a:pt x="102223" y="69157"/>
                    <a:pt x="102171" y="69157"/>
                    <a:pt x="102120" y="69157"/>
                  </a:cubicBezTo>
                  <a:cubicBezTo>
                    <a:pt x="98070" y="69105"/>
                    <a:pt x="94020" y="69054"/>
                    <a:pt x="89970" y="69003"/>
                  </a:cubicBezTo>
                  <a:cubicBezTo>
                    <a:pt x="86587" y="68952"/>
                    <a:pt x="83255" y="68849"/>
                    <a:pt x="79871" y="68798"/>
                  </a:cubicBezTo>
                  <a:cubicBezTo>
                    <a:pt x="77205" y="68798"/>
                    <a:pt x="74488" y="68747"/>
                    <a:pt x="71823" y="68644"/>
                  </a:cubicBezTo>
                  <a:cubicBezTo>
                    <a:pt x="68747" y="68542"/>
                    <a:pt x="65722" y="68593"/>
                    <a:pt x="62646" y="68490"/>
                  </a:cubicBezTo>
                  <a:cubicBezTo>
                    <a:pt x="59622" y="68439"/>
                    <a:pt x="56392" y="68439"/>
                    <a:pt x="53265" y="68336"/>
                  </a:cubicBezTo>
                  <a:cubicBezTo>
                    <a:pt x="50138" y="68285"/>
                    <a:pt x="47113" y="68285"/>
                    <a:pt x="44037" y="68183"/>
                  </a:cubicBezTo>
                  <a:cubicBezTo>
                    <a:pt x="41217" y="68080"/>
                    <a:pt x="38347" y="68131"/>
                    <a:pt x="35527" y="68029"/>
                  </a:cubicBezTo>
                  <a:cubicBezTo>
                    <a:pt x="32656" y="67926"/>
                    <a:pt x="29734" y="67978"/>
                    <a:pt x="26812" y="67875"/>
                  </a:cubicBezTo>
                  <a:cubicBezTo>
                    <a:pt x="23890" y="67824"/>
                    <a:pt x="21173" y="67875"/>
                    <a:pt x="18353" y="67721"/>
                  </a:cubicBezTo>
                  <a:cubicBezTo>
                    <a:pt x="14816" y="67619"/>
                    <a:pt x="11330" y="67721"/>
                    <a:pt x="7742" y="67568"/>
                  </a:cubicBezTo>
                  <a:cubicBezTo>
                    <a:pt x="5742" y="67465"/>
                    <a:pt x="3692" y="67568"/>
                    <a:pt x="1692" y="67465"/>
                  </a:cubicBezTo>
                  <a:cubicBezTo>
                    <a:pt x="770" y="67414"/>
                    <a:pt x="462" y="67157"/>
                    <a:pt x="462" y="66235"/>
                  </a:cubicBezTo>
                  <a:lnTo>
                    <a:pt x="462" y="60390"/>
                  </a:lnTo>
                  <a:cubicBezTo>
                    <a:pt x="462" y="58032"/>
                    <a:pt x="513" y="55674"/>
                    <a:pt x="462" y="53316"/>
                  </a:cubicBezTo>
                  <a:cubicBezTo>
                    <a:pt x="206" y="46703"/>
                    <a:pt x="462" y="40090"/>
                    <a:pt x="359" y="33476"/>
                  </a:cubicBezTo>
                  <a:cubicBezTo>
                    <a:pt x="154" y="26658"/>
                    <a:pt x="206" y="19840"/>
                    <a:pt x="154" y="13022"/>
                  </a:cubicBezTo>
                  <a:cubicBezTo>
                    <a:pt x="154" y="10715"/>
                    <a:pt x="1" y="8408"/>
                    <a:pt x="52" y="6101"/>
                  </a:cubicBezTo>
                  <a:cubicBezTo>
                    <a:pt x="52" y="4563"/>
                    <a:pt x="52" y="3076"/>
                    <a:pt x="103" y="1539"/>
                  </a:cubicBezTo>
                  <a:cubicBezTo>
                    <a:pt x="103" y="1026"/>
                    <a:pt x="52" y="513"/>
                    <a:pt x="1" y="1"/>
                  </a:cubicBezTo>
                </a:path>
              </a:pathLst>
            </a:custGeom>
            <a:noFill/>
            <a:ln w="16650"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6" name="Google Shape;186;p9"/>
            <p:cNvSpPr/>
            <p:nvPr/>
          </p:nvSpPr>
          <p:spPr>
            <a:xfrm>
              <a:off x="3942000" y="3579675"/>
              <a:ext cx="3389900" cy="66650"/>
            </a:xfrm>
            <a:custGeom>
              <a:avLst/>
              <a:gdLst/>
              <a:ahLst/>
              <a:cxnLst/>
              <a:rect l="l" t="t" r="r" b="b"/>
              <a:pathLst>
                <a:path w="135596" h="2666" fill="none" extrusionOk="0">
                  <a:moveTo>
                    <a:pt x="135596" y="0"/>
                  </a:moveTo>
                  <a:cubicBezTo>
                    <a:pt x="134212" y="410"/>
                    <a:pt x="132725" y="205"/>
                    <a:pt x="131289" y="257"/>
                  </a:cubicBezTo>
                  <a:cubicBezTo>
                    <a:pt x="128265" y="410"/>
                    <a:pt x="125240" y="359"/>
                    <a:pt x="122216" y="462"/>
                  </a:cubicBezTo>
                  <a:cubicBezTo>
                    <a:pt x="120319" y="564"/>
                    <a:pt x="118319" y="462"/>
                    <a:pt x="116371" y="513"/>
                  </a:cubicBezTo>
                  <a:cubicBezTo>
                    <a:pt x="113193" y="667"/>
                    <a:pt x="109963" y="667"/>
                    <a:pt x="106785" y="718"/>
                  </a:cubicBezTo>
                  <a:cubicBezTo>
                    <a:pt x="103863" y="769"/>
                    <a:pt x="100992" y="769"/>
                    <a:pt x="98070" y="872"/>
                  </a:cubicBezTo>
                  <a:cubicBezTo>
                    <a:pt x="95148" y="923"/>
                    <a:pt x="92174" y="923"/>
                    <a:pt x="89252" y="1025"/>
                  </a:cubicBezTo>
                  <a:cubicBezTo>
                    <a:pt x="86279" y="1077"/>
                    <a:pt x="83306" y="1025"/>
                    <a:pt x="80332" y="1179"/>
                  </a:cubicBezTo>
                  <a:cubicBezTo>
                    <a:pt x="76692" y="1384"/>
                    <a:pt x="73053" y="1179"/>
                    <a:pt x="69413" y="1333"/>
                  </a:cubicBezTo>
                  <a:cubicBezTo>
                    <a:pt x="66593" y="1487"/>
                    <a:pt x="63722" y="1333"/>
                    <a:pt x="60903" y="1487"/>
                  </a:cubicBezTo>
                  <a:cubicBezTo>
                    <a:pt x="58032" y="1641"/>
                    <a:pt x="55110" y="1538"/>
                    <a:pt x="52188" y="1641"/>
                  </a:cubicBezTo>
                  <a:cubicBezTo>
                    <a:pt x="49266" y="1692"/>
                    <a:pt x="46497" y="1641"/>
                    <a:pt x="43678" y="1794"/>
                  </a:cubicBezTo>
                  <a:cubicBezTo>
                    <a:pt x="40705" y="1897"/>
                    <a:pt x="37782" y="1794"/>
                    <a:pt x="34809" y="1948"/>
                  </a:cubicBezTo>
                  <a:cubicBezTo>
                    <a:pt x="31887" y="2102"/>
                    <a:pt x="28914" y="1948"/>
                    <a:pt x="25992" y="2102"/>
                  </a:cubicBezTo>
                  <a:cubicBezTo>
                    <a:pt x="23018" y="2205"/>
                    <a:pt x="20096" y="2153"/>
                    <a:pt x="17123" y="2256"/>
                  </a:cubicBezTo>
                  <a:cubicBezTo>
                    <a:pt x="14354" y="2307"/>
                    <a:pt x="11535" y="2358"/>
                    <a:pt x="8767" y="2410"/>
                  </a:cubicBezTo>
                  <a:cubicBezTo>
                    <a:pt x="6050" y="2461"/>
                    <a:pt x="3384" y="2512"/>
                    <a:pt x="667" y="2512"/>
                  </a:cubicBezTo>
                  <a:cubicBezTo>
                    <a:pt x="462" y="2563"/>
                    <a:pt x="205" y="2563"/>
                    <a:pt x="0" y="2666"/>
                  </a:cubicBezTo>
                </a:path>
              </a:pathLst>
            </a:custGeom>
            <a:noFill/>
            <a:ln w="16650"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7" name="Google Shape;187;p9"/>
            <p:cNvSpPr/>
            <p:nvPr/>
          </p:nvSpPr>
          <p:spPr>
            <a:xfrm>
              <a:off x="3166604" y="3630178"/>
              <a:ext cx="40524" cy="27438"/>
            </a:xfrm>
            <a:custGeom>
              <a:avLst/>
              <a:gdLst/>
              <a:ahLst/>
              <a:cxnLst/>
              <a:rect l="l" t="t" r="r" b="b"/>
              <a:pathLst>
                <a:path w="3077" h="2083" extrusionOk="0">
                  <a:moveTo>
                    <a:pt x="1436" y="0"/>
                  </a:moveTo>
                  <a:cubicBezTo>
                    <a:pt x="924" y="51"/>
                    <a:pt x="514" y="359"/>
                    <a:pt x="309" y="769"/>
                  </a:cubicBezTo>
                  <a:cubicBezTo>
                    <a:pt x="52" y="1025"/>
                    <a:pt x="1" y="1436"/>
                    <a:pt x="206" y="1743"/>
                  </a:cubicBezTo>
                  <a:cubicBezTo>
                    <a:pt x="367" y="1945"/>
                    <a:pt x="624" y="2083"/>
                    <a:pt x="900" y="2083"/>
                  </a:cubicBezTo>
                  <a:cubicBezTo>
                    <a:pt x="975" y="2083"/>
                    <a:pt x="1052" y="2073"/>
                    <a:pt x="1129" y="2051"/>
                  </a:cubicBezTo>
                  <a:cubicBezTo>
                    <a:pt x="1795" y="1897"/>
                    <a:pt x="2359" y="1487"/>
                    <a:pt x="2769" y="974"/>
                  </a:cubicBezTo>
                  <a:cubicBezTo>
                    <a:pt x="3077" y="513"/>
                    <a:pt x="2923" y="205"/>
                    <a:pt x="2359" y="103"/>
                  </a:cubicBezTo>
                  <a:cubicBezTo>
                    <a:pt x="2103" y="51"/>
                    <a:pt x="1795" y="51"/>
                    <a:pt x="1436"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8" name="Google Shape;188;p9"/>
            <p:cNvSpPr/>
            <p:nvPr/>
          </p:nvSpPr>
          <p:spPr>
            <a:xfrm>
              <a:off x="3375229" y="3627096"/>
              <a:ext cx="35124" cy="29427"/>
            </a:xfrm>
            <a:custGeom>
              <a:avLst/>
              <a:gdLst/>
              <a:ahLst/>
              <a:cxnLst/>
              <a:rect l="l" t="t" r="r" b="b"/>
              <a:pathLst>
                <a:path w="2667" h="2234" extrusionOk="0">
                  <a:moveTo>
                    <a:pt x="1539" y="1"/>
                  </a:moveTo>
                  <a:cubicBezTo>
                    <a:pt x="1157" y="1"/>
                    <a:pt x="791" y="202"/>
                    <a:pt x="565" y="542"/>
                  </a:cubicBezTo>
                  <a:cubicBezTo>
                    <a:pt x="308" y="849"/>
                    <a:pt x="1" y="1157"/>
                    <a:pt x="206" y="1567"/>
                  </a:cubicBezTo>
                  <a:cubicBezTo>
                    <a:pt x="411" y="1977"/>
                    <a:pt x="821" y="2233"/>
                    <a:pt x="1231" y="2233"/>
                  </a:cubicBezTo>
                  <a:cubicBezTo>
                    <a:pt x="1898" y="2182"/>
                    <a:pt x="2513" y="1721"/>
                    <a:pt x="2667" y="1054"/>
                  </a:cubicBezTo>
                  <a:cubicBezTo>
                    <a:pt x="2667" y="593"/>
                    <a:pt x="2410" y="183"/>
                    <a:pt x="1949" y="80"/>
                  </a:cubicBezTo>
                  <a:cubicBezTo>
                    <a:pt x="1814" y="26"/>
                    <a:pt x="1676" y="1"/>
                    <a:pt x="153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9" name="Google Shape;189;p9"/>
            <p:cNvSpPr/>
            <p:nvPr/>
          </p:nvSpPr>
          <p:spPr>
            <a:xfrm>
              <a:off x="3268552" y="3632879"/>
              <a:ext cx="35124" cy="24488"/>
            </a:xfrm>
            <a:custGeom>
              <a:avLst/>
              <a:gdLst/>
              <a:ahLst/>
              <a:cxnLst/>
              <a:rect l="l" t="t" r="r" b="b"/>
              <a:pathLst>
                <a:path w="2667" h="1859" extrusionOk="0">
                  <a:moveTo>
                    <a:pt x="1724" y="0"/>
                  </a:moveTo>
                  <a:cubicBezTo>
                    <a:pt x="1626" y="0"/>
                    <a:pt x="1529" y="17"/>
                    <a:pt x="1436" y="51"/>
                  </a:cubicBezTo>
                  <a:cubicBezTo>
                    <a:pt x="1026" y="154"/>
                    <a:pt x="667" y="359"/>
                    <a:pt x="411" y="667"/>
                  </a:cubicBezTo>
                  <a:cubicBezTo>
                    <a:pt x="206" y="923"/>
                    <a:pt x="1" y="1179"/>
                    <a:pt x="155" y="1538"/>
                  </a:cubicBezTo>
                  <a:cubicBezTo>
                    <a:pt x="240" y="1752"/>
                    <a:pt x="468" y="1859"/>
                    <a:pt x="690" y="1859"/>
                  </a:cubicBezTo>
                  <a:cubicBezTo>
                    <a:pt x="734" y="1859"/>
                    <a:pt x="778" y="1854"/>
                    <a:pt x="821" y="1846"/>
                  </a:cubicBezTo>
                  <a:lnTo>
                    <a:pt x="1539" y="1846"/>
                  </a:lnTo>
                  <a:cubicBezTo>
                    <a:pt x="1693" y="1794"/>
                    <a:pt x="1846" y="1743"/>
                    <a:pt x="2000" y="1692"/>
                  </a:cubicBezTo>
                  <a:cubicBezTo>
                    <a:pt x="2410" y="1487"/>
                    <a:pt x="2667" y="974"/>
                    <a:pt x="2513" y="513"/>
                  </a:cubicBezTo>
                  <a:cubicBezTo>
                    <a:pt x="2394" y="195"/>
                    <a:pt x="2059" y="0"/>
                    <a:pt x="1724"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0" name="Google Shape;190;p9"/>
            <p:cNvSpPr/>
            <p:nvPr/>
          </p:nvSpPr>
          <p:spPr>
            <a:xfrm>
              <a:off x="3486633" y="3632536"/>
              <a:ext cx="30976" cy="27570"/>
            </a:xfrm>
            <a:custGeom>
              <a:avLst/>
              <a:gdLst/>
              <a:ahLst/>
              <a:cxnLst/>
              <a:rect l="l" t="t" r="r" b="b"/>
              <a:pathLst>
                <a:path w="2352" h="2093" extrusionOk="0">
                  <a:moveTo>
                    <a:pt x="1385" y="1"/>
                  </a:moveTo>
                  <a:cubicBezTo>
                    <a:pt x="1167" y="1"/>
                    <a:pt x="949" y="77"/>
                    <a:pt x="769" y="231"/>
                  </a:cubicBezTo>
                  <a:cubicBezTo>
                    <a:pt x="308" y="488"/>
                    <a:pt x="0" y="1000"/>
                    <a:pt x="52" y="1564"/>
                  </a:cubicBezTo>
                  <a:cubicBezTo>
                    <a:pt x="103" y="1820"/>
                    <a:pt x="308" y="2026"/>
                    <a:pt x="564" y="2077"/>
                  </a:cubicBezTo>
                  <a:cubicBezTo>
                    <a:pt x="606" y="2087"/>
                    <a:pt x="651" y="2092"/>
                    <a:pt x="698" y="2092"/>
                  </a:cubicBezTo>
                  <a:cubicBezTo>
                    <a:pt x="1335" y="2092"/>
                    <a:pt x="2352" y="1163"/>
                    <a:pt x="2256" y="590"/>
                  </a:cubicBezTo>
                  <a:cubicBezTo>
                    <a:pt x="2256" y="436"/>
                    <a:pt x="2154" y="283"/>
                    <a:pt x="2000" y="231"/>
                  </a:cubicBezTo>
                  <a:cubicBezTo>
                    <a:pt x="1820" y="77"/>
                    <a:pt x="1603" y="1"/>
                    <a:pt x="1385"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1" name="Google Shape;191;p9"/>
            <p:cNvSpPr/>
            <p:nvPr/>
          </p:nvSpPr>
          <p:spPr>
            <a:xfrm>
              <a:off x="3589253" y="3632879"/>
              <a:ext cx="31068" cy="24988"/>
            </a:xfrm>
            <a:custGeom>
              <a:avLst/>
              <a:gdLst/>
              <a:ahLst/>
              <a:cxnLst/>
              <a:rect l="l" t="t" r="r" b="b"/>
              <a:pathLst>
                <a:path w="2359" h="1897" extrusionOk="0">
                  <a:moveTo>
                    <a:pt x="1282" y="0"/>
                  </a:moveTo>
                  <a:cubicBezTo>
                    <a:pt x="667" y="0"/>
                    <a:pt x="103" y="410"/>
                    <a:pt x="1" y="1077"/>
                  </a:cubicBezTo>
                  <a:cubicBezTo>
                    <a:pt x="1" y="1436"/>
                    <a:pt x="565" y="1897"/>
                    <a:pt x="1026" y="1897"/>
                  </a:cubicBezTo>
                  <a:cubicBezTo>
                    <a:pt x="1539" y="1897"/>
                    <a:pt x="2308" y="1333"/>
                    <a:pt x="2308" y="923"/>
                  </a:cubicBezTo>
                  <a:cubicBezTo>
                    <a:pt x="2359" y="615"/>
                    <a:pt x="1692" y="51"/>
                    <a:pt x="1282"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92" name="Google Shape;192;p9"/>
          <p:cNvGrpSpPr/>
          <p:nvPr/>
        </p:nvGrpSpPr>
        <p:grpSpPr>
          <a:xfrm rot="10800000">
            <a:off x="324243" y="146093"/>
            <a:ext cx="8495525" cy="2247967"/>
            <a:chOff x="245800" y="1896900"/>
            <a:chExt cx="7086100" cy="1875025"/>
          </a:xfrm>
        </p:grpSpPr>
        <p:sp>
          <p:nvSpPr>
            <p:cNvPr id="193" name="Google Shape;193;p9"/>
            <p:cNvSpPr/>
            <p:nvPr/>
          </p:nvSpPr>
          <p:spPr>
            <a:xfrm>
              <a:off x="335525" y="2058375"/>
              <a:ext cx="6911800" cy="1713550"/>
            </a:xfrm>
            <a:custGeom>
              <a:avLst/>
              <a:gdLst/>
              <a:ahLst/>
              <a:cxnLst/>
              <a:rect l="l" t="t" r="r" b="b"/>
              <a:pathLst>
                <a:path w="276472" h="68542" fill="none" extrusionOk="0">
                  <a:moveTo>
                    <a:pt x="513" y="1"/>
                  </a:moveTo>
                  <a:cubicBezTo>
                    <a:pt x="0" y="1026"/>
                    <a:pt x="205" y="2052"/>
                    <a:pt x="205" y="3077"/>
                  </a:cubicBezTo>
                  <a:cubicBezTo>
                    <a:pt x="205" y="3384"/>
                    <a:pt x="256" y="3743"/>
                    <a:pt x="256" y="4000"/>
                  </a:cubicBezTo>
                  <a:cubicBezTo>
                    <a:pt x="256" y="10254"/>
                    <a:pt x="256" y="16457"/>
                    <a:pt x="359" y="22711"/>
                  </a:cubicBezTo>
                  <a:cubicBezTo>
                    <a:pt x="462" y="28453"/>
                    <a:pt x="256" y="34297"/>
                    <a:pt x="462" y="40090"/>
                  </a:cubicBezTo>
                  <a:cubicBezTo>
                    <a:pt x="667" y="46652"/>
                    <a:pt x="462" y="53265"/>
                    <a:pt x="615" y="59827"/>
                  </a:cubicBezTo>
                  <a:cubicBezTo>
                    <a:pt x="667" y="61519"/>
                    <a:pt x="410" y="63159"/>
                    <a:pt x="667" y="64851"/>
                  </a:cubicBezTo>
                  <a:cubicBezTo>
                    <a:pt x="769" y="65722"/>
                    <a:pt x="923" y="65927"/>
                    <a:pt x="1794" y="65927"/>
                  </a:cubicBezTo>
                  <a:lnTo>
                    <a:pt x="12099" y="66081"/>
                  </a:lnTo>
                  <a:cubicBezTo>
                    <a:pt x="15892" y="66184"/>
                    <a:pt x="19686" y="66235"/>
                    <a:pt x="23479" y="66338"/>
                  </a:cubicBezTo>
                  <a:cubicBezTo>
                    <a:pt x="26401" y="66389"/>
                    <a:pt x="29272" y="66389"/>
                    <a:pt x="32194" y="66491"/>
                  </a:cubicBezTo>
                  <a:cubicBezTo>
                    <a:pt x="35117" y="66594"/>
                    <a:pt x="37936" y="66543"/>
                    <a:pt x="40858" y="66645"/>
                  </a:cubicBezTo>
                  <a:cubicBezTo>
                    <a:pt x="43780" y="66748"/>
                    <a:pt x="46805" y="66696"/>
                    <a:pt x="49778" y="66799"/>
                  </a:cubicBezTo>
                  <a:cubicBezTo>
                    <a:pt x="53008" y="66850"/>
                    <a:pt x="56135" y="66850"/>
                    <a:pt x="59314" y="66953"/>
                  </a:cubicBezTo>
                  <a:cubicBezTo>
                    <a:pt x="62338" y="67004"/>
                    <a:pt x="65363" y="66953"/>
                    <a:pt x="68387" y="67106"/>
                  </a:cubicBezTo>
                  <a:cubicBezTo>
                    <a:pt x="71668" y="67209"/>
                    <a:pt x="74949" y="67106"/>
                    <a:pt x="78230" y="67260"/>
                  </a:cubicBezTo>
                  <a:cubicBezTo>
                    <a:pt x="80999" y="67414"/>
                    <a:pt x="83716" y="67260"/>
                    <a:pt x="86484" y="67414"/>
                  </a:cubicBezTo>
                  <a:cubicBezTo>
                    <a:pt x="90483" y="67568"/>
                    <a:pt x="94481" y="67517"/>
                    <a:pt x="98480" y="67670"/>
                  </a:cubicBezTo>
                  <a:cubicBezTo>
                    <a:pt x="101402" y="67773"/>
                    <a:pt x="104324" y="67670"/>
                    <a:pt x="107246" y="67773"/>
                  </a:cubicBezTo>
                  <a:cubicBezTo>
                    <a:pt x="113039" y="67978"/>
                    <a:pt x="118883" y="67978"/>
                    <a:pt x="124676" y="68132"/>
                  </a:cubicBezTo>
                  <a:cubicBezTo>
                    <a:pt x="127649" y="68183"/>
                    <a:pt x="130623" y="68132"/>
                    <a:pt x="133596" y="68234"/>
                  </a:cubicBezTo>
                  <a:cubicBezTo>
                    <a:pt x="139082" y="68542"/>
                    <a:pt x="144516" y="68439"/>
                    <a:pt x="150001" y="68337"/>
                  </a:cubicBezTo>
                  <a:cubicBezTo>
                    <a:pt x="153743" y="68286"/>
                    <a:pt x="157537" y="68388"/>
                    <a:pt x="161279" y="68132"/>
                  </a:cubicBezTo>
                  <a:cubicBezTo>
                    <a:pt x="162407" y="68081"/>
                    <a:pt x="163535" y="68081"/>
                    <a:pt x="164663" y="68081"/>
                  </a:cubicBezTo>
                  <a:cubicBezTo>
                    <a:pt x="168456" y="68081"/>
                    <a:pt x="172199" y="67927"/>
                    <a:pt x="175992" y="67875"/>
                  </a:cubicBezTo>
                  <a:cubicBezTo>
                    <a:pt x="179222" y="67824"/>
                    <a:pt x="182503" y="67875"/>
                    <a:pt x="185733" y="67722"/>
                  </a:cubicBezTo>
                  <a:cubicBezTo>
                    <a:pt x="189987" y="67568"/>
                    <a:pt x="194242" y="67517"/>
                    <a:pt x="198497" y="67465"/>
                  </a:cubicBezTo>
                  <a:cubicBezTo>
                    <a:pt x="200856" y="67414"/>
                    <a:pt x="203163" y="67363"/>
                    <a:pt x="205521" y="67312"/>
                  </a:cubicBezTo>
                  <a:cubicBezTo>
                    <a:pt x="209058" y="67260"/>
                    <a:pt x="212544" y="67209"/>
                    <a:pt x="216133" y="67158"/>
                  </a:cubicBezTo>
                  <a:cubicBezTo>
                    <a:pt x="218952" y="67055"/>
                    <a:pt x="221772" y="67004"/>
                    <a:pt x="224591" y="67004"/>
                  </a:cubicBezTo>
                  <a:cubicBezTo>
                    <a:pt x="227770" y="67004"/>
                    <a:pt x="230948" y="66953"/>
                    <a:pt x="234126" y="66850"/>
                  </a:cubicBezTo>
                  <a:cubicBezTo>
                    <a:pt x="237561" y="66696"/>
                    <a:pt x="240996" y="66748"/>
                    <a:pt x="244431" y="66645"/>
                  </a:cubicBezTo>
                  <a:cubicBezTo>
                    <a:pt x="247455" y="66594"/>
                    <a:pt x="250480" y="66594"/>
                    <a:pt x="253505" y="66491"/>
                  </a:cubicBezTo>
                  <a:cubicBezTo>
                    <a:pt x="256324" y="66440"/>
                    <a:pt x="259195" y="66491"/>
                    <a:pt x="262015" y="66338"/>
                  </a:cubicBezTo>
                  <a:cubicBezTo>
                    <a:pt x="264885" y="66235"/>
                    <a:pt x="267654" y="66338"/>
                    <a:pt x="270473" y="66184"/>
                  </a:cubicBezTo>
                  <a:cubicBezTo>
                    <a:pt x="272473" y="66030"/>
                    <a:pt x="274472" y="66184"/>
                    <a:pt x="276471" y="65979"/>
                  </a:cubicBezTo>
                </a:path>
              </a:pathLst>
            </a:custGeom>
            <a:noFill/>
            <a:ln w="16650"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4" name="Google Shape;194;p9"/>
            <p:cNvSpPr/>
            <p:nvPr/>
          </p:nvSpPr>
          <p:spPr>
            <a:xfrm>
              <a:off x="245800" y="1896900"/>
              <a:ext cx="2556850" cy="1730200"/>
            </a:xfrm>
            <a:custGeom>
              <a:avLst/>
              <a:gdLst/>
              <a:ahLst/>
              <a:cxnLst/>
              <a:rect l="l" t="t" r="r" b="b"/>
              <a:pathLst>
                <a:path w="102274" h="69208" fill="none" extrusionOk="0">
                  <a:moveTo>
                    <a:pt x="102274" y="69208"/>
                  </a:moveTo>
                  <a:cubicBezTo>
                    <a:pt x="102223" y="69157"/>
                    <a:pt x="102171" y="69157"/>
                    <a:pt x="102120" y="69157"/>
                  </a:cubicBezTo>
                  <a:cubicBezTo>
                    <a:pt x="98070" y="69105"/>
                    <a:pt x="94020" y="69054"/>
                    <a:pt x="89970" y="69003"/>
                  </a:cubicBezTo>
                  <a:cubicBezTo>
                    <a:pt x="86587" y="68952"/>
                    <a:pt x="83255" y="68849"/>
                    <a:pt x="79871" y="68798"/>
                  </a:cubicBezTo>
                  <a:cubicBezTo>
                    <a:pt x="77205" y="68798"/>
                    <a:pt x="74488" y="68747"/>
                    <a:pt x="71823" y="68644"/>
                  </a:cubicBezTo>
                  <a:cubicBezTo>
                    <a:pt x="68747" y="68542"/>
                    <a:pt x="65722" y="68593"/>
                    <a:pt x="62646" y="68490"/>
                  </a:cubicBezTo>
                  <a:cubicBezTo>
                    <a:pt x="59622" y="68439"/>
                    <a:pt x="56392" y="68439"/>
                    <a:pt x="53265" y="68336"/>
                  </a:cubicBezTo>
                  <a:cubicBezTo>
                    <a:pt x="50138" y="68285"/>
                    <a:pt x="47113" y="68285"/>
                    <a:pt x="44037" y="68183"/>
                  </a:cubicBezTo>
                  <a:cubicBezTo>
                    <a:pt x="41217" y="68080"/>
                    <a:pt x="38347" y="68131"/>
                    <a:pt x="35527" y="68029"/>
                  </a:cubicBezTo>
                  <a:cubicBezTo>
                    <a:pt x="32656" y="67926"/>
                    <a:pt x="29734" y="67978"/>
                    <a:pt x="26812" y="67875"/>
                  </a:cubicBezTo>
                  <a:cubicBezTo>
                    <a:pt x="23890" y="67824"/>
                    <a:pt x="21173" y="67875"/>
                    <a:pt x="18353" y="67721"/>
                  </a:cubicBezTo>
                  <a:cubicBezTo>
                    <a:pt x="14816" y="67619"/>
                    <a:pt x="11330" y="67721"/>
                    <a:pt x="7742" y="67568"/>
                  </a:cubicBezTo>
                  <a:cubicBezTo>
                    <a:pt x="5742" y="67465"/>
                    <a:pt x="3692" y="67568"/>
                    <a:pt x="1692" y="67465"/>
                  </a:cubicBezTo>
                  <a:cubicBezTo>
                    <a:pt x="770" y="67414"/>
                    <a:pt x="462" y="67157"/>
                    <a:pt x="462" y="66235"/>
                  </a:cubicBezTo>
                  <a:lnTo>
                    <a:pt x="462" y="60390"/>
                  </a:lnTo>
                  <a:cubicBezTo>
                    <a:pt x="462" y="58032"/>
                    <a:pt x="513" y="55674"/>
                    <a:pt x="462" y="53316"/>
                  </a:cubicBezTo>
                  <a:cubicBezTo>
                    <a:pt x="206" y="46703"/>
                    <a:pt x="462" y="40090"/>
                    <a:pt x="359" y="33476"/>
                  </a:cubicBezTo>
                  <a:cubicBezTo>
                    <a:pt x="154" y="26658"/>
                    <a:pt x="206" y="19840"/>
                    <a:pt x="154" y="13022"/>
                  </a:cubicBezTo>
                  <a:cubicBezTo>
                    <a:pt x="154" y="10715"/>
                    <a:pt x="1" y="8408"/>
                    <a:pt x="52" y="6101"/>
                  </a:cubicBezTo>
                  <a:cubicBezTo>
                    <a:pt x="52" y="4563"/>
                    <a:pt x="52" y="3076"/>
                    <a:pt x="103" y="1539"/>
                  </a:cubicBezTo>
                  <a:cubicBezTo>
                    <a:pt x="103" y="1026"/>
                    <a:pt x="52" y="513"/>
                    <a:pt x="1" y="1"/>
                  </a:cubicBezTo>
                </a:path>
              </a:pathLst>
            </a:custGeom>
            <a:noFill/>
            <a:ln w="16650"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5" name="Google Shape;195;p9"/>
            <p:cNvSpPr/>
            <p:nvPr/>
          </p:nvSpPr>
          <p:spPr>
            <a:xfrm>
              <a:off x="3942000" y="3579675"/>
              <a:ext cx="3389900" cy="66650"/>
            </a:xfrm>
            <a:custGeom>
              <a:avLst/>
              <a:gdLst/>
              <a:ahLst/>
              <a:cxnLst/>
              <a:rect l="l" t="t" r="r" b="b"/>
              <a:pathLst>
                <a:path w="135596" h="2666" fill="none" extrusionOk="0">
                  <a:moveTo>
                    <a:pt x="135596" y="0"/>
                  </a:moveTo>
                  <a:cubicBezTo>
                    <a:pt x="134212" y="410"/>
                    <a:pt x="132725" y="205"/>
                    <a:pt x="131289" y="257"/>
                  </a:cubicBezTo>
                  <a:cubicBezTo>
                    <a:pt x="128265" y="410"/>
                    <a:pt x="125240" y="359"/>
                    <a:pt x="122216" y="462"/>
                  </a:cubicBezTo>
                  <a:cubicBezTo>
                    <a:pt x="120319" y="564"/>
                    <a:pt x="118319" y="462"/>
                    <a:pt x="116371" y="513"/>
                  </a:cubicBezTo>
                  <a:cubicBezTo>
                    <a:pt x="113193" y="667"/>
                    <a:pt x="109963" y="667"/>
                    <a:pt x="106785" y="718"/>
                  </a:cubicBezTo>
                  <a:cubicBezTo>
                    <a:pt x="103863" y="769"/>
                    <a:pt x="100992" y="769"/>
                    <a:pt x="98070" y="872"/>
                  </a:cubicBezTo>
                  <a:cubicBezTo>
                    <a:pt x="95148" y="923"/>
                    <a:pt x="92174" y="923"/>
                    <a:pt x="89252" y="1025"/>
                  </a:cubicBezTo>
                  <a:cubicBezTo>
                    <a:pt x="86279" y="1077"/>
                    <a:pt x="83306" y="1025"/>
                    <a:pt x="80332" y="1179"/>
                  </a:cubicBezTo>
                  <a:cubicBezTo>
                    <a:pt x="76692" y="1384"/>
                    <a:pt x="73053" y="1179"/>
                    <a:pt x="69413" y="1333"/>
                  </a:cubicBezTo>
                  <a:cubicBezTo>
                    <a:pt x="66593" y="1487"/>
                    <a:pt x="63722" y="1333"/>
                    <a:pt x="60903" y="1487"/>
                  </a:cubicBezTo>
                  <a:cubicBezTo>
                    <a:pt x="58032" y="1641"/>
                    <a:pt x="55110" y="1538"/>
                    <a:pt x="52188" y="1641"/>
                  </a:cubicBezTo>
                  <a:cubicBezTo>
                    <a:pt x="49266" y="1692"/>
                    <a:pt x="46497" y="1641"/>
                    <a:pt x="43678" y="1794"/>
                  </a:cubicBezTo>
                  <a:cubicBezTo>
                    <a:pt x="40705" y="1897"/>
                    <a:pt x="37782" y="1794"/>
                    <a:pt x="34809" y="1948"/>
                  </a:cubicBezTo>
                  <a:cubicBezTo>
                    <a:pt x="31887" y="2102"/>
                    <a:pt x="28914" y="1948"/>
                    <a:pt x="25992" y="2102"/>
                  </a:cubicBezTo>
                  <a:cubicBezTo>
                    <a:pt x="23018" y="2205"/>
                    <a:pt x="20096" y="2153"/>
                    <a:pt x="17123" y="2256"/>
                  </a:cubicBezTo>
                  <a:cubicBezTo>
                    <a:pt x="14354" y="2307"/>
                    <a:pt x="11535" y="2358"/>
                    <a:pt x="8767" y="2410"/>
                  </a:cubicBezTo>
                  <a:cubicBezTo>
                    <a:pt x="6050" y="2461"/>
                    <a:pt x="3384" y="2512"/>
                    <a:pt x="667" y="2512"/>
                  </a:cubicBezTo>
                  <a:cubicBezTo>
                    <a:pt x="462" y="2563"/>
                    <a:pt x="205" y="2563"/>
                    <a:pt x="0" y="2666"/>
                  </a:cubicBezTo>
                </a:path>
              </a:pathLst>
            </a:custGeom>
            <a:noFill/>
            <a:ln w="16650"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6" name="Google Shape;196;p9"/>
            <p:cNvSpPr/>
            <p:nvPr/>
          </p:nvSpPr>
          <p:spPr>
            <a:xfrm>
              <a:off x="3166604" y="3630178"/>
              <a:ext cx="40524" cy="27438"/>
            </a:xfrm>
            <a:custGeom>
              <a:avLst/>
              <a:gdLst/>
              <a:ahLst/>
              <a:cxnLst/>
              <a:rect l="l" t="t" r="r" b="b"/>
              <a:pathLst>
                <a:path w="3077" h="2083" extrusionOk="0">
                  <a:moveTo>
                    <a:pt x="1436" y="0"/>
                  </a:moveTo>
                  <a:cubicBezTo>
                    <a:pt x="924" y="51"/>
                    <a:pt x="514" y="359"/>
                    <a:pt x="309" y="769"/>
                  </a:cubicBezTo>
                  <a:cubicBezTo>
                    <a:pt x="52" y="1025"/>
                    <a:pt x="1" y="1436"/>
                    <a:pt x="206" y="1743"/>
                  </a:cubicBezTo>
                  <a:cubicBezTo>
                    <a:pt x="367" y="1945"/>
                    <a:pt x="624" y="2083"/>
                    <a:pt x="900" y="2083"/>
                  </a:cubicBezTo>
                  <a:cubicBezTo>
                    <a:pt x="975" y="2083"/>
                    <a:pt x="1052" y="2073"/>
                    <a:pt x="1129" y="2051"/>
                  </a:cubicBezTo>
                  <a:cubicBezTo>
                    <a:pt x="1795" y="1897"/>
                    <a:pt x="2359" y="1487"/>
                    <a:pt x="2769" y="974"/>
                  </a:cubicBezTo>
                  <a:cubicBezTo>
                    <a:pt x="3077" y="513"/>
                    <a:pt x="2923" y="205"/>
                    <a:pt x="2359" y="103"/>
                  </a:cubicBezTo>
                  <a:cubicBezTo>
                    <a:pt x="2103" y="51"/>
                    <a:pt x="1795" y="51"/>
                    <a:pt x="1436"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7" name="Google Shape;197;p9"/>
            <p:cNvSpPr/>
            <p:nvPr/>
          </p:nvSpPr>
          <p:spPr>
            <a:xfrm>
              <a:off x="3375229" y="3627096"/>
              <a:ext cx="35124" cy="29427"/>
            </a:xfrm>
            <a:custGeom>
              <a:avLst/>
              <a:gdLst/>
              <a:ahLst/>
              <a:cxnLst/>
              <a:rect l="l" t="t" r="r" b="b"/>
              <a:pathLst>
                <a:path w="2667" h="2234" extrusionOk="0">
                  <a:moveTo>
                    <a:pt x="1539" y="1"/>
                  </a:moveTo>
                  <a:cubicBezTo>
                    <a:pt x="1157" y="1"/>
                    <a:pt x="791" y="202"/>
                    <a:pt x="565" y="542"/>
                  </a:cubicBezTo>
                  <a:cubicBezTo>
                    <a:pt x="308" y="849"/>
                    <a:pt x="1" y="1157"/>
                    <a:pt x="206" y="1567"/>
                  </a:cubicBezTo>
                  <a:cubicBezTo>
                    <a:pt x="411" y="1977"/>
                    <a:pt x="821" y="2233"/>
                    <a:pt x="1231" y="2233"/>
                  </a:cubicBezTo>
                  <a:cubicBezTo>
                    <a:pt x="1898" y="2182"/>
                    <a:pt x="2513" y="1721"/>
                    <a:pt x="2667" y="1054"/>
                  </a:cubicBezTo>
                  <a:cubicBezTo>
                    <a:pt x="2667" y="593"/>
                    <a:pt x="2410" y="183"/>
                    <a:pt x="1949" y="80"/>
                  </a:cubicBezTo>
                  <a:cubicBezTo>
                    <a:pt x="1814" y="26"/>
                    <a:pt x="1676" y="1"/>
                    <a:pt x="153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8" name="Google Shape;198;p9"/>
            <p:cNvSpPr/>
            <p:nvPr/>
          </p:nvSpPr>
          <p:spPr>
            <a:xfrm>
              <a:off x="3268552" y="3632879"/>
              <a:ext cx="35124" cy="24488"/>
            </a:xfrm>
            <a:custGeom>
              <a:avLst/>
              <a:gdLst/>
              <a:ahLst/>
              <a:cxnLst/>
              <a:rect l="l" t="t" r="r" b="b"/>
              <a:pathLst>
                <a:path w="2667" h="1859" extrusionOk="0">
                  <a:moveTo>
                    <a:pt x="1724" y="0"/>
                  </a:moveTo>
                  <a:cubicBezTo>
                    <a:pt x="1626" y="0"/>
                    <a:pt x="1529" y="17"/>
                    <a:pt x="1436" y="51"/>
                  </a:cubicBezTo>
                  <a:cubicBezTo>
                    <a:pt x="1026" y="154"/>
                    <a:pt x="667" y="359"/>
                    <a:pt x="411" y="667"/>
                  </a:cubicBezTo>
                  <a:cubicBezTo>
                    <a:pt x="206" y="923"/>
                    <a:pt x="1" y="1179"/>
                    <a:pt x="155" y="1538"/>
                  </a:cubicBezTo>
                  <a:cubicBezTo>
                    <a:pt x="240" y="1752"/>
                    <a:pt x="468" y="1859"/>
                    <a:pt x="690" y="1859"/>
                  </a:cubicBezTo>
                  <a:cubicBezTo>
                    <a:pt x="734" y="1859"/>
                    <a:pt x="778" y="1854"/>
                    <a:pt x="821" y="1846"/>
                  </a:cubicBezTo>
                  <a:lnTo>
                    <a:pt x="1539" y="1846"/>
                  </a:lnTo>
                  <a:cubicBezTo>
                    <a:pt x="1693" y="1794"/>
                    <a:pt x="1846" y="1743"/>
                    <a:pt x="2000" y="1692"/>
                  </a:cubicBezTo>
                  <a:cubicBezTo>
                    <a:pt x="2410" y="1487"/>
                    <a:pt x="2667" y="974"/>
                    <a:pt x="2513" y="513"/>
                  </a:cubicBezTo>
                  <a:cubicBezTo>
                    <a:pt x="2394" y="195"/>
                    <a:pt x="2059" y="0"/>
                    <a:pt x="1724"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9" name="Google Shape;199;p9"/>
            <p:cNvSpPr/>
            <p:nvPr/>
          </p:nvSpPr>
          <p:spPr>
            <a:xfrm>
              <a:off x="3486633" y="3632536"/>
              <a:ext cx="30976" cy="27570"/>
            </a:xfrm>
            <a:custGeom>
              <a:avLst/>
              <a:gdLst/>
              <a:ahLst/>
              <a:cxnLst/>
              <a:rect l="l" t="t" r="r" b="b"/>
              <a:pathLst>
                <a:path w="2352" h="2093" extrusionOk="0">
                  <a:moveTo>
                    <a:pt x="1385" y="1"/>
                  </a:moveTo>
                  <a:cubicBezTo>
                    <a:pt x="1167" y="1"/>
                    <a:pt x="949" y="77"/>
                    <a:pt x="769" y="231"/>
                  </a:cubicBezTo>
                  <a:cubicBezTo>
                    <a:pt x="308" y="488"/>
                    <a:pt x="0" y="1000"/>
                    <a:pt x="52" y="1564"/>
                  </a:cubicBezTo>
                  <a:cubicBezTo>
                    <a:pt x="103" y="1820"/>
                    <a:pt x="308" y="2026"/>
                    <a:pt x="564" y="2077"/>
                  </a:cubicBezTo>
                  <a:cubicBezTo>
                    <a:pt x="606" y="2087"/>
                    <a:pt x="651" y="2092"/>
                    <a:pt x="698" y="2092"/>
                  </a:cubicBezTo>
                  <a:cubicBezTo>
                    <a:pt x="1335" y="2092"/>
                    <a:pt x="2352" y="1163"/>
                    <a:pt x="2256" y="590"/>
                  </a:cubicBezTo>
                  <a:cubicBezTo>
                    <a:pt x="2256" y="436"/>
                    <a:pt x="2154" y="283"/>
                    <a:pt x="2000" y="231"/>
                  </a:cubicBezTo>
                  <a:cubicBezTo>
                    <a:pt x="1820" y="77"/>
                    <a:pt x="1603" y="1"/>
                    <a:pt x="1385"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0" name="Google Shape;200;p9"/>
            <p:cNvSpPr/>
            <p:nvPr/>
          </p:nvSpPr>
          <p:spPr>
            <a:xfrm>
              <a:off x="3589253" y="3632879"/>
              <a:ext cx="31068" cy="24988"/>
            </a:xfrm>
            <a:custGeom>
              <a:avLst/>
              <a:gdLst/>
              <a:ahLst/>
              <a:cxnLst/>
              <a:rect l="l" t="t" r="r" b="b"/>
              <a:pathLst>
                <a:path w="2359" h="1897" extrusionOk="0">
                  <a:moveTo>
                    <a:pt x="1282" y="0"/>
                  </a:moveTo>
                  <a:cubicBezTo>
                    <a:pt x="667" y="0"/>
                    <a:pt x="103" y="410"/>
                    <a:pt x="1" y="1077"/>
                  </a:cubicBezTo>
                  <a:cubicBezTo>
                    <a:pt x="1" y="1436"/>
                    <a:pt x="565" y="1897"/>
                    <a:pt x="1026" y="1897"/>
                  </a:cubicBezTo>
                  <a:cubicBezTo>
                    <a:pt x="1539" y="1897"/>
                    <a:pt x="2308" y="1333"/>
                    <a:pt x="2308" y="923"/>
                  </a:cubicBezTo>
                  <a:cubicBezTo>
                    <a:pt x="2359" y="615"/>
                    <a:pt x="1692" y="51"/>
                    <a:pt x="1282"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pic>
        <p:nvPicPr>
          <p:cNvPr id="201" name="Google Shape;201;p9"/>
          <p:cNvPicPr preferRelativeResize="0"/>
          <p:nvPr/>
        </p:nvPicPr>
        <p:blipFill>
          <a:blip r:embed="rId3">
            <a:alphaModFix/>
          </a:blip>
          <a:stretch>
            <a:fillRect/>
          </a:stretch>
        </p:blipFill>
        <p:spPr>
          <a:xfrm rot="5584475">
            <a:off x="770133" y="22700"/>
            <a:ext cx="1022209" cy="1911199"/>
          </a:xfrm>
          <a:prstGeom prst="rect">
            <a:avLst/>
          </a:prstGeom>
          <a:noFill/>
          <a:ln>
            <a:noFill/>
          </a:ln>
        </p:spPr>
      </p:pic>
      <p:pic>
        <p:nvPicPr>
          <p:cNvPr id="202" name="Google Shape;202;p9"/>
          <p:cNvPicPr preferRelativeResize="0"/>
          <p:nvPr/>
        </p:nvPicPr>
        <p:blipFill>
          <a:blip r:embed="rId4">
            <a:alphaModFix/>
          </a:blip>
          <a:stretch>
            <a:fillRect/>
          </a:stretch>
        </p:blipFill>
        <p:spPr>
          <a:xfrm rot="8299352">
            <a:off x="1230783" y="2340477"/>
            <a:ext cx="268442" cy="462542"/>
          </a:xfrm>
          <a:prstGeom prst="rect">
            <a:avLst/>
          </a:prstGeom>
          <a:noFill/>
          <a:ln>
            <a:noFill/>
          </a:ln>
        </p:spPr>
      </p:pic>
      <p:pic>
        <p:nvPicPr>
          <p:cNvPr id="203" name="Google Shape;203;p9"/>
          <p:cNvPicPr preferRelativeResize="0"/>
          <p:nvPr/>
        </p:nvPicPr>
        <p:blipFill>
          <a:blip r:embed="rId4">
            <a:alphaModFix/>
          </a:blip>
          <a:stretch>
            <a:fillRect/>
          </a:stretch>
        </p:blipFill>
        <p:spPr>
          <a:xfrm rot="-6730655">
            <a:off x="592157" y="2634473"/>
            <a:ext cx="149251" cy="257182"/>
          </a:xfrm>
          <a:prstGeom prst="rect">
            <a:avLst/>
          </a:prstGeom>
          <a:noFill/>
          <a:ln>
            <a:noFill/>
          </a:ln>
        </p:spPr>
      </p:pic>
      <p:pic>
        <p:nvPicPr>
          <p:cNvPr id="204" name="Google Shape;204;p9"/>
          <p:cNvPicPr preferRelativeResize="0"/>
          <p:nvPr/>
        </p:nvPicPr>
        <p:blipFill>
          <a:blip r:embed="rId5">
            <a:alphaModFix/>
          </a:blip>
          <a:stretch>
            <a:fillRect/>
          </a:stretch>
        </p:blipFill>
        <p:spPr>
          <a:xfrm rot="1408252">
            <a:off x="8117861" y="2006925"/>
            <a:ext cx="902018" cy="1858125"/>
          </a:xfrm>
          <a:prstGeom prst="rect">
            <a:avLst/>
          </a:prstGeom>
          <a:noFill/>
          <a:ln>
            <a:noFill/>
          </a:ln>
        </p:spPr>
      </p:pic>
      <p:pic>
        <p:nvPicPr>
          <p:cNvPr id="205" name="Google Shape;205;p9"/>
          <p:cNvPicPr preferRelativeResize="0"/>
          <p:nvPr/>
        </p:nvPicPr>
        <p:blipFill rotWithShape="1">
          <a:blip r:embed="rId6">
            <a:alphaModFix/>
          </a:blip>
          <a:srcRect/>
          <a:stretch/>
        </p:blipFill>
        <p:spPr>
          <a:xfrm>
            <a:off x="8016213" y="3457850"/>
            <a:ext cx="1105300" cy="1309875"/>
          </a:xfrm>
          <a:prstGeom prst="rect">
            <a:avLst/>
          </a:prstGeom>
          <a:noFill/>
          <a:ln>
            <a:noFill/>
          </a:ln>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227"/>
        <p:cNvGrpSpPr/>
        <p:nvPr/>
      </p:nvGrpSpPr>
      <p:grpSpPr>
        <a:xfrm>
          <a:off x="0" y="0"/>
          <a:ext cx="0" cy="0"/>
          <a:chOff x="0" y="0"/>
          <a:chExt cx="0" cy="0"/>
        </a:xfrm>
      </p:grpSpPr>
      <p:sp>
        <p:nvSpPr>
          <p:cNvPr id="228" name="Google Shape;228;p11"/>
          <p:cNvSpPr txBox="1">
            <a:spLocks noGrp="1"/>
          </p:cNvSpPr>
          <p:nvPr>
            <p:ph type="title" hasCustomPrompt="1"/>
          </p:nvPr>
        </p:nvSpPr>
        <p:spPr>
          <a:xfrm>
            <a:off x="1403700" y="1335450"/>
            <a:ext cx="6336600" cy="1963500"/>
          </a:xfrm>
          <a:prstGeom prst="rect">
            <a:avLst/>
          </a:prstGeom>
        </p:spPr>
        <p:txBody>
          <a:bodyPr spcFirstLastPara="1" wrap="square" lIns="91425" tIns="91425" rIns="91425" bIns="91425" anchor="t" anchorCtr="0">
            <a:no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229" name="Google Shape;229;p11"/>
          <p:cNvSpPr txBox="1">
            <a:spLocks noGrp="1"/>
          </p:cNvSpPr>
          <p:nvPr>
            <p:ph type="body" idx="1"/>
          </p:nvPr>
        </p:nvSpPr>
        <p:spPr>
          <a:xfrm>
            <a:off x="1403675" y="3298950"/>
            <a:ext cx="6336600" cy="509100"/>
          </a:xfrm>
          <a:prstGeom prst="rect">
            <a:avLst/>
          </a:prstGeom>
        </p:spPr>
        <p:txBody>
          <a:bodyPr spcFirstLastPara="1" wrap="square" lIns="91425" tIns="91425" rIns="91425" bIns="91425" anchor="t" anchorCtr="0">
            <a:noAutofit/>
          </a:bodyPr>
          <a:lstStyle>
            <a:lvl1pPr marL="457200" lvl="0" indent="-330200" algn="ctr">
              <a:spcBef>
                <a:spcPts val="0"/>
              </a:spcBef>
              <a:spcAft>
                <a:spcPts val="0"/>
              </a:spcAft>
              <a:buSzPts val="1600"/>
              <a:buChar char="●"/>
              <a:defRPr/>
            </a:lvl1pPr>
            <a:lvl2pPr marL="914400" lvl="1" indent="-330200" algn="ctr">
              <a:spcBef>
                <a:spcPts val="0"/>
              </a:spcBef>
              <a:spcAft>
                <a:spcPts val="0"/>
              </a:spcAft>
              <a:buSzPts val="1600"/>
              <a:buChar char="○"/>
              <a:defRPr/>
            </a:lvl2pPr>
            <a:lvl3pPr marL="1371600" lvl="2" indent="-330200" algn="ctr">
              <a:spcBef>
                <a:spcPts val="0"/>
              </a:spcBef>
              <a:spcAft>
                <a:spcPts val="0"/>
              </a:spcAft>
              <a:buSzPts val="1600"/>
              <a:buChar char="■"/>
              <a:defRPr/>
            </a:lvl3pPr>
            <a:lvl4pPr marL="1828800" lvl="3" indent="-330200" algn="ctr">
              <a:spcBef>
                <a:spcPts val="0"/>
              </a:spcBef>
              <a:spcAft>
                <a:spcPts val="0"/>
              </a:spcAft>
              <a:buSzPts val="1600"/>
              <a:buChar char="●"/>
              <a:defRPr/>
            </a:lvl4pPr>
            <a:lvl5pPr marL="2286000" lvl="4" indent="-330200" algn="ctr">
              <a:spcBef>
                <a:spcPts val="0"/>
              </a:spcBef>
              <a:spcAft>
                <a:spcPts val="0"/>
              </a:spcAft>
              <a:buSzPts val="1600"/>
              <a:buChar char="○"/>
              <a:defRPr/>
            </a:lvl5pPr>
            <a:lvl6pPr marL="2743200" lvl="5" indent="-330200" algn="ctr">
              <a:spcBef>
                <a:spcPts val="0"/>
              </a:spcBef>
              <a:spcAft>
                <a:spcPts val="0"/>
              </a:spcAft>
              <a:buSzPts val="1600"/>
              <a:buChar char="■"/>
              <a:defRPr/>
            </a:lvl6pPr>
            <a:lvl7pPr marL="3200400" lvl="6" indent="-330200" algn="ctr">
              <a:spcBef>
                <a:spcPts val="0"/>
              </a:spcBef>
              <a:spcAft>
                <a:spcPts val="0"/>
              </a:spcAft>
              <a:buSzPts val="1600"/>
              <a:buChar char="●"/>
              <a:defRPr/>
            </a:lvl7pPr>
            <a:lvl8pPr marL="3657600" lvl="7" indent="-330200" algn="ctr">
              <a:spcBef>
                <a:spcPts val="0"/>
              </a:spcBef>
              <a:spcAft>
                <a:spcPts val="0"/>
              </a:spcAft>
              <a:buSzPts val="1600"/>
              <a:buChar char="○"/>
              <a:defRPr/>
            </a:lvl8pPr>
            <a:lvl9pPr marL="4114800" lvl="8" indent="-330200" algn="ctr">
              <a:spcBef>
                <a:spcPts val="0"/>
              </a:spcBef>
              <a:spcAft>
                <a:spcPts val="0"/>
              </a:spcAft>
              <a:buSzPts val="1600"/>
              <a:buChar char="■"/>
              <a:defRPr/>
            </a:lvl9pPr>
          </a:lstStyle>
          <a:p>
            <a:endParaRPr/>
          </a:p>
        </p:txBody>
      </p:sp>
      <p:pic>
        <p:nvPicPr>
          <p:cNvPr id="230" name="Google Shape;230;p11"/>
          <p:cNvPicPr preferRelativeResize="0"/>
          <p:nvPr/>
        </p:nvPicPr>
        <p:blipFill rotWithShape="1">
          <a:blip r:embed="rId2">
            <a:alphaModFix/>
          </a:blip>
          <a:srcRect/>
          <a:stretch/>
        </p:blipFill>
        <p:spPr>
          <a:xfrm>
            <a:off x="0" y="-6294"/>
            <a:ext cx="9144000" cy="5156088"/>
          </a:xfrm>
          <a:prstGeom prst="rect">
            <a:avLst/>
          </a:prstGeom>
          <a:noFill/>
          <a:ln>
            <a:noFill/>
          </a:ln>
        </p:spPr>
      </p:pic>
      <p:grpSp>
        <p:nvGrpSpPr>
          <p:cNvPr id="231" name="Google Shape;231;p11"/>
          <p:cNvGrpSpPr/>
          <p:nvPr/>
        </p:nvGrpSpPr>
        <p:grpSpPr>
          <a:xfrm rot="10800000">
            <a:off x="324243" y="146093"/>
            <a:ext cx="8495525" cy="2247967"/>
            <a:chOff x="245800" y="1896900"/>
            <a:chExt cx="7086100" cy="1875025"/>
          </a:xfrm>
        </p:grpSpPr>
        <p:sp>
          <p:nvSpPr>
            <p:cNvPr id="232" name="Google Shape;232;p11"/>
            <p:cNvSpPr/>
            <p:nvPr/>
          </p:nvSpPr>
          <p:spPr>
            <a:xfrm>
              <a:off x="335525" y="2058375"/>
              <a:ext cx="6911800" cy="1713550"/>
            </a:xfrm>
            <a:custGeom>
              <a:avLst/>
              <a:gdLst/>
              <a:ahLst/>
              <a:cxnLst/>
              <a:rect l="l" t="t" r="r" b="b"/>
              <a:pathLst>
                <a:path w="276472" h="68542" fill="none" extrusionOk="0">
                  <a:moveTo>
                    <a:pt x="513" y="1"/>
                  </a:moveTo>
                  <a:cubicBezTo>
                    <a:pt x="0" y="1026"/>
                    <a:pt x="205" y="2052"/>
                    <a:pt x="205" y="3077"/>
                  </a:cubicBezTo>
                  <a:cubicBezTo>
                    <a:pt x="205" y="3384"/>
                    <a:pt x="256" y="3743"/>
                    <a:pt x="256" y="4000"/>
                  </a:cubicBezTo>
                  <a:cubicBezTo>
                    <a:pt x="256" y="10254"/>
                    <a:pt x="256" y="16457"/>
                    <a:pt x="359" y="22711"/>
                  </a:cubicBezTo>
                  <a:cubicBezTo>
                    <a:pt x="462" y="28453"/>
                    <a:pt x="256" y="34297"/>
                    <a:pt x="462" y="40090"/>
                  </a:cubicBezTo>
                  <a:cubicBezTo>
                    <a:pt x="667" y="46652"/>
                    <a:pt x="462" y="53265"/>
                    <a:pt x="615" y="59827"/>
                  </a:cubicBezTo>
                  <a:cubicBezTo>
                    <a:pt x="667" y="61519"/>
                    <a:pt x="410" y="63159"/>
                    <a:pt x="667" y="64851"/>
                  </a:cubicBezTo>
                  <a:cubicBezTo>
                    <a:pt x="769" y="65722"/>
                    <a:pt x="923" y="65927"/>
                    <a:pt x="1794" y="65927"/>
                  </a:cubicBezTo>
                  <a:lnTo>
                    <a:pt x="12099" y="66081"/>
                  </a:lnTo>
                  <a:cubicBezTo>
                    <a:pt x="15892" y="66184"/>
                    <a:pt x="19686" y="66235"/>
                    <a:pt x="23479" y="66338"/>
                  </a:cubicBezTo>
                  <a:cubicBezTo>
                    <a:pt x="26401" y="66389"/>
                    <a:pt x="29272" y="66389"/>
                    <a:pt x="32194" y="66491"/>
                  </a:cubicBezTo>
                  <a:cubicBezTo>
                    <a:pt x="35117" y="66594"/>
                    <a:pt x="37936" y="66543"/>
                    <a:pt x="40858" y="66645"/>
                  </a:cubicBezTo>
                  <a:cubicBezTo>
                    <a:pt x="43780" y="66748"/>
                    <a:pt x="46805" y="66696"/>
                    <a:pt x="49778" y="66799"/>
                  </a:cubicBezTo>
                  <a:cubicBezTo>
                    <a:pt x="53008" y="66850"/>
                    <a:pt x="56135" y="66850"/>
                    <a:pt x="59314" y="66953"/>
                  </a:cubicBezTo>
                  <a:cubicBezTo>
                    <a:pt x="62338" y="67004"/>
                    <a:pt x="65363" y="66953"/>
                    <a:pt x="68387" y="67106"/>
                  </a:cubicBezTo>
                  <a:cubicBezTo>
                    <a:pt x="71668" y="67209"/>
                    <a:pt x="74949" y="67106"/>
                    <a:pt x="78230" y="67260"/>
                  </a:cubicBezTo>
                  <a:cubicBezTo>
                    <a:pt x="80999" y="67414"/>
                    <a:pt x="83716" y="67260"/>
                    <a:pt x="86484" y="67414"/>
                  </a:cubicBezTo>
                  <a:cubicBezTo>
                    <a:pt x="90483" y="67568"/>
                    <a:pt x="94481" y="67517"/>
                    <a:pt x="98480" y="67670"/>
                  </a:cubicBezTo>
                  <a:cubicBezTo>
                    <a:pt x="101402" y="67773"/>
                    <a:pt x="104324" y="67670"/>
                    <a:pt x="107246" y="67773"/>
                  </a:cubicBezTo>
                  <a:cubicBezTo>
                    <a:pt x="113039" y="67978"/>
                    <a:pt x="118883" y="67978"/>
                    <a:pt x="124676" y="68132"/>
                  </a:cubicBezTo>
                  <a:cubicBezTo>
                    <a:pt x="127649" y="68183"/>
                    <a:pt x="130623" y="68132"/>
                    <a:pt x="133596" y="68234"/>
                  </a:cubicBezTo>
                  <a:cubicBezTo>
                    <a:pt x="139082" y="68542"/>
                    <a:pt x="144516" y="68439"/>
                    <a:pt x="150001" y="68337"/>
                  </a:cubicBezTo>
                  <a:cubicBezTo>
                    <a:pt x="153743" y="68286"/>
                    <a:pt x="157537" y="68388"/>
                    <a:pt x="161279" y="68132"/>
                  </a:cubicBezTo>
                  <a:cubicBezTo>
                    <a:pt x="162407" y="68081"/>
                    <a:pt x="163535" y="68081"/>
                    <a:pt x="164663" y="68081"/>
                  </a:cubicBezTo>
                  <a:cubicBezTo>
                    <a:pt x="168456" y="68081"/>
                    <a:pt x="172199" y="67927"/>
                    <a:pt x="175992" y="67875"/>
                  </a:cubicBezTo>
                  <a:cubicBezTo>
                    <a:pt x="179222" y="67824"/>
                    <a:pt x="182503" y="67875"/>
                    <a:pt x="185733" y="67722"/>
                  </a:cubicBezTo>
                  <a:cubicBezTo>
                    <a:pt x="189987" y="67568"/>
                    <a:pt x="194242" y="67517"/>
                    <a:pt x="198497" y="67465"/>
                  </a:cubicBezTo>
                  <a:cubicBezTo>
                    <a:pt x="200856" y="67414"/>
                    <a:pt x="203163" y="67363"/>
                    <a:pt x="205521" y="67312"/>
                  </a:cubicBezTo>
                  <a:cubicBezTo>
                    <a:pt x="209058" y="67260"/>
                    <a:pt x="212544" y="67209"/>
                    <a:pt x="216133" y="67158"/>
                  </a:cubicBezTo>
                  <a:cubicBezTo>
                    <a:pt x="218952" y="67055"/>
                    <a:pt x="221772" y="67004"/>
                    <a:pt x="224591" y="67004"/>
                  </a:cubicBezTo>
                  <a:cubicBezTo>
                    <a:pt x="227770" y="67004"/>
                    <a:pt x="230948" y="66953"/>
                    <a:pt x="234126" y="66850"/>
                  </a:cubicBezTo>
                  <a:cubicBezTo>
                    <a:pt x="237561" y="66696"/>
                    <a:pt x="240996" y="66748"/>
                    <a:pt x="244431" y="66645"/>
                  </a:cubicBezTo>
                  <a:cubicBezTo>
                    <a:pt x="247455" y="66594"/>
                    <a:pt x="250480" y="66594"/>
                    <a:pt x="253505" y="66491"/>
                  </a:cubicBezTo>
                  <a:cubicBezTo>
                    <a:pt x="256324" y="66440"/>
                    <a:pt x="259195" y="66491"/>
                    <a:pt x="262015" y="66338"/>
                  </a:cubicBezTo>
                  <a:cubicBezTo>
                    <a:pt x="264885" y="66235"/>
                    <a:pt x="267654" y="66338"/>
                    <a:pt x="270473" y="66184"/>
                  </a:cubicBezTo>
                  <a:cubicBezTo>
                    <a:pt x="272473" y="66030"/>
                    <a:pt x="274472" y="66184"/>
                    <a:pt x="276471" y="65979"/>
                  </a:cubicBezTo>
                </a:path>
              </a:pathLst>
            </a:custGeom>
            <a:noFill/>
            <a:ln w="16650"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3" name="Google Shape;233;p11"/>
            <p:cNvSpPr/>
            <p:nvPr/>
          </p:nvSpPr>
          <p:spPr>
            <a:xfrm>
              <a:off x="245800" y="1896900"/>
              <a:ext cx="2556850" cy="1730200"/>
            </a:xfrm>
            <a:custGeom>
              <a:avLst/>
              <a:gdLst/>
              <a:ahLst/>
              <a:cxnLst/>
              <a:rect l="l" t="t" r="r" b="b"/>
              <a:pathLst>
                <a:path w="102274" h="69208" fill="none" extrusionOk="0">
                  <a:moveTo>
                    <a:pt x="102274" y="69208"/>
                  </a:moveTo>
                  <a:cubicBezTo>
                    <a:pt x="102223" y="69157"/>
                    <a:pt x="102171" y="69157"/>
                    <a:pt x="102120" y="69157"/>
                  </a:cubicBezTo>
                  <a:cubicBezTo>
                    <a:pt x="98070" y="69105"/>
                    <a:pt x="94020" y="69054"/>
                    <a:pt x="89970" y="69003"/>
                  </a:cubicBezTo>
                  <a:cubicBezTo>
                    <a:pt x="86587" y="68952"/>
                    <a:pt x="83255" y="68849"/>
                    <a:pt x="79871" y="68798"/>
                  </a:cubicBezTo>
                  <a:cubicBezTo>
                    <a:pt x="77205" y="68798"/>
                    <a:pt x="74488" y="68747"/>
                    <a:pt x="71823" y="68644"/>
                  </a:cubicBezTo>
                  <a:cubicBezTo>
                    <a:pt x="68747" y="68542"/>
                    <a:pt x="65722" y="68593"/>
                    <a:pt x="62646" y="68490"/>
                  </a:cubicBezTo>
                  <a:cubicBezTo>
                    <a:pt x="59622" y="68439"/>
                    <a:pt x="56392" y="68439"/>
                    <a:pt x="53265" y="68336"/>
                  </a:cubicBezTo>
                  <a:cubicBezTo>
                    <a:pt x="50138" y="68285"/>
                    <a:pt x="47113" y="68285"/>
                    <a:pt x="44037" y="68183"/>
                  </a:cubicBezTo>
                  <a:cubicBezTo>
                    <a:pt x="41217" y="68080"/>
                    <a:pt x="38347" y="68131"/>
                    <a:pt x="35527" y="68029"/>
                  </a:cubicBezTo>
                  <a:cubicBezTo>
                    <a:pt x="32656" y="67926"/>
                    <a:pt x="29734" y="67978"/>
                    <a:pt x="26812" y="67875"/>
                  </a:cubicBezTo>
                  <a:cubicBezTo>
                    <a:pt x="23890" y="67824"/>
                    <a:pt x="21173" y="67875"/>
                    <a:pt x="18353" y="67721"/>
                  </a:cubicBezTo>
                  <a:cubicBezTo>
                    <a:pt x="14816" y="67619"/>
                    <a:pt x="11330" y="67721"/>
                    <a:pt x="7742" y="67568"/>
                  </a:cubicBezTo>
                  <a:cubicBezTo>
                    <a:pt x="5742" y="67465"/>
                    <a:pt x="3692" y="67568"/>
                    <a:pt x="1692" y="67465"/>
                  </a:cubicBezTo>
                  <a:cubicBezTo>
                    <a:pt x="770" y="67414"/>
                    <a:pt x="462" y="67157"/>
                    <a:pt x="462" y="66235"/>
                  </a:cubicBezTo>
                  <a:lnTo>
                    <a:pt x="462" y="60390"/>
                  </a:lnTo>
                  <a:cubicBezTo>
                    <a:pt x="462" y="58032"/>
                    <a:pt x="513" y="55674"/>
                    <a:pt x="462" y="53316"/>
                  </a:cubicBezTo>
                  <a:cubicBezTo>
                    <a:pt x="206" y="46703"/>
                    <a:pt x="462" y="40090"/>
                    <a:pt x="359" y="33476"/>
                  </a:cubicBezTo>
                  <a:cubicBezTo>
                    <a:pt x="154" y="26658"/>
                    <a:pt x="206" y="19840"/>
                    <a:pt x="154" y="13022"/>
                  </a:cubicBezTo>
                  <a:cubicBezTo>
                    <a:pt x="154" y="10715"/>
                    <a:pt x="1" y="8408"/>
                    <a:pt x="52" y="6101"/>
                  </a:cubicBezTo>
                  <a:cubicBezTo>
                    <a:pt x="52" y="4563"/>
                    <a:pt x="52" y="3076"/>
                    <a:pt x="103" y="1539"/>
                  </a:cubicBezTo>
                  <a:cubicBezTo>
                    <a:pt x="103" y="1026"/>
                    <a:pt x="52" y="513"/>
                    <a:pt x="1" y="1"/>
                  </a:cubicBezTo>
                </a:path>
              </a:pathLst>
            </a:custGeom>
            <a:noFill/>
            <a:ln w="16650"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4" name="Google Shape;234;p11"/>
            <p:cNvSpPr/>
            <p:nvPr/>
          </p:nvSpPr>
          <p:spPr>
            <a:xfrm>
              <a:off x="3942000" y="3579675"/>
              <a:ext cx="3389900" cy="66650"/>
            </a:xfrm>
            <a:custGeom>
              <a:avLst/>
              <a:gdLst/>
              <a:ahLst/>
              <a:cxnLst/>
              <a:rect l="l" t="t" r="r" b="b"/>
              <a:pathLst>
                <a:path w="135596" h="2666" fill="none" extrusionOk="0">
                  <a:moveTo>
                    <a:pt x="135596" y="0"/>
                  </a:moveTo>
                  <a:cubicBezTo>
                    <a:pt x="134212" y="410"/>
                    <a:pt x="132725" y="205"/>
                    <a:pt x="131289" y="257"/>
                  </a:cubicBezTo>
                  <a:cubicBezTo>
                    <a:pt x="128265" y="410"/>
                    <a:pt x="125240" y="359"/>
                    <a:pt x="122216" y="462"/>
                  </a:cubicBezTo>
                  <a:cubicBezTo>
                    <a:pt x="120319" y="564"/>
                    <a:pt x="118319" y="462"/>
                    <a:pt x="116371" y="513"/>
                  </a:cubicBezTo>
                  <a:cubicBezTo>
                    <a:pt x="113193" y="667"/>
                    <a:pt x="109963" y="667"/>
                    <a:pt x="106785" y="718"/>
                  </a:cubicBezTo>
                  <a:cubicBezTo>
                    <a:pt x="103863" y="769"/>
                    <a:pt x="100992" y="769"/>
                    <a:pt x="98070" y="872"/>
                  </a:cubicBezTo>
                  <a:cubicBezTo>
                    <a:pt x="95148" y="923"/>
                    <a:pt x="92174" y="923"/>
                    <a:pt x="89252" y="1025"/>
                  </a:cubicBezTo>
                  <a:cubicBezTo>
                    <a:pt x="86279" y="1077"/>
                    <a:pt x="83306" y="1025"/>
                    <a:pt x="80332" y="1179"/>
                  </a:cubicBezTo>
                  <a:cubicBezTo>
                    <a:pt x="76692" y="1384"/>
                    <a:pt x="73053" y="1179"/>
                    <a:pt x="69413" y="1333"/>
                  </a:cubicBezTo>
                  <a:cubicBezTo>
                    <a:pt x="66593" y="1487"/>
                    <a:pt x="63722" y="1333"/>
                    <a:pt x="60903" y="1487"/>
                  </a:cubicBezTo>
                  <a:cubicBezTo>
                    <a:pt x="58032" y="1641"/>
                    <a:pt x="55110" y="1538"/>
                    <a:pt x="52188" y="1641"/>
                  </a:cubicBezTo>
                  <a:cubicBezTo>
                    <a:pt x="49266" y="1692"/>
                    <a:pt x="46497" y="1641"/>
                    <a:pt x="43678" y="1794"/>
                  </a:cubicBezTo>
                  <a:cubicBezTo>
                    <a:pt x="40705" y="1897"/>
                    <a:pt x="37782" y="1794"/>
                    <a:pt x="34809" y="1948"/>
                  </a:cubicBezTo>
                  <a:cubicBezTo>
                    <a:pt x="31887" y="2102"/>
                    <a:pt x="28914" y="1948"/>
                    <a:pt x="25992" y="2102"/>
                  </a:cubicBezTo>
                  <a:cubicBezTo>
                    <a:pt x="23018" y="2205"/>
                    <a:pt x="20096" y="2153"/>
                    <a:pt x="17123" y="2256"/>
                  </a:cubicBezTo>
                  <a:cubicBezTo>
                    <a:pt x="14354" y="2307"/>
                    <a:pt x="11535" y="2358"/>
                    <a:pt x="8767" y="2410"/>
                  </a:cubicBezTo>
                  <a:cubicBezTo>
                    <a:pt x="6050" y="2461"/>
                    <a:pt x="3384" y="2512"/>
                    <a:pt x="667" y="2512"/>
                  </a:cubicBezTo>
                  <a:cubicBezTo>
                    <a:pt x="462" y="2563"/>
                    <a:pt x="205" y="2563"/>
                    <a:pt x="0" y="2666"/>
                  </a:cubicBezTo>
                </a:path>
              </a:pathLst>
            </a:custGeom>
            <a:noFill/>
            <a:ln w="16650"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5" name="Google Shape;235;p11"/>
            <p:cNvSpPr/>
            <p:nvPr/>
          </p:nvSpPr>
          <p:spPr>
            <a:xfrm>
              <a:off x="3166604" y="3630178"/>
              <a:ext cx="40524" cy="27438"/>
            </a:xfrm>
            <a:custGeom>
              <a:avLst/>
              <a:gdLst/>
              <a:ahLst/>
              <a:cxnLst/>
              <a:rect l="l" t="t" r="r" b="b"/>
              <a:pathLst>
                <a:path w="3077" h="2083" extrusionOk="0">
                  <a:moveTo>
                    <a:pt x="1436" y="0"/>
                  </a:moveTo>
                  <a:cubicBezTo>
                    <a:pt x="924" y="51"/>
                    <a:pt x="514" y="359"/>
                    <a:pt x="309" y="769"/>
                  </a:cubicBezTo>
                  <a:cubicBezTo>
                    <a:pt x="52" y="1025"/>
                    <a:pt x="1" y="1436"/>
                    <a:pt x="206" y="1743"/>
                  </a:cubicBezTo>
                  <a:cubicBezTo>
                    <a:pt x="367" y="1945"/>
                    <a:pt x="624" y="2083"/>
                    <a:pt x="900" y="2083"/>
                  </a:cubicBezTo>
                  <a:cubicBezTo>
                    <a:pt x="975" y="2083"/>
                    <a:pt x="1052" y="2073"/>
                    <a:pt x="1129" y="2051"/>
                  </a:cubicBezTo>
                  <a:cubicBezTo>
                    <a:pt x="1795" y="1897"/>
                    <a:pt x="2359" y="1487"/>
                    <a:pt x="2769" y="974"/>
                  </a:cubicBezTo>
                  <a:cubicBezTo>
                    <a:pt x="3077" y="513"/>
                    <a:pt x="2923" y="205"/>
                    <a:pt x="2359" y="103"/>
                  </a:cubicBezTo>
                  <a:cubicBezTo>
                    <a:pt x="2103" y="51"/>
                    <a:pt x="1795" y="51"/>
                    <a:pt x="1436"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6" name="Google Shape;236;p11"/>
            <p:cNvSpPr/>
            <p:nvPr/>
          </p:nvSpPr>
          <p:spPr>
            <a:xfrm>
              <a:off x="3375229" y="3627096"/>
              <a:ext cx="35124" cy="29427"/>
            </a:xfrm>
            <a:custGeom>
              <a:avLst/>
              <a:gdLst/>
              <a:ahLst/>
              <a:cxnLst/>
              <a:rect l="l" t="t" r="r" b="b"/>
              <a:pathLst>
                <a:path w="2667" h="2234" extrusionOk="0">
                  <a:moveTo>
                    <a:pt x="1539" y="1"/>
                  </a:moveTo>
                  <a:cubicBezTo>
                    <a:pt x="1157" y="1"/>
                    <a:pt x="791" y="202"/>
                    <a:pt x="565" y="542"/>
                  </a:cubicBezTo>
                  <a:cubicBezTo>
                    <a:pt x="308" y="849"/>
                    <a:pt x="1" y="1157"/>
                    <a:pt x="206" y="1567"/>
                  </a:cubicBezTo>
                  <a:cubicBezTo>
                    <a:pt x="411" y="1977"/>
                    <a:pt x="821" y="2233"/>
                    <a:pt x="1231" y="2233"/>
                  </a:cubicBezTo>
                  <a:cubicBezTo>
                    <a:pt x="1898" y="2182"/>
                    <a:pt x="2513" y="1721"/>
                    <a:pt x="2667" y="1054"/>
                  </a:cubicBezTo>
                  <a:cubicBezTo>
                    <a:pt x="2667" y="593"/>
                    <a:pt x="2410" y="183"/>
                    <a:pt x="1949" y="80"/>
                  </a:cubicBezTo>
                  <a:cubicBezTo>
                    <a:pt x="1814" y="26"/>
                    <a:pt x="1676" y="1"/>
                    <a:pt x="153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7" name="Google Shape;237;p11"/>
            <p:cNvSpPr/>
            <p:nvPr/>
          </p:nvSpPr>
          <p:spPr>
            <a:xfrm>
              <a:off x="3268552" y="3632879"/>
              <a:ext cx="35124" cy="24488"/>
            </a:xfrm>
            <a:custGeom>
              <a:avLst/>
              <a:gdLst/>
              <a:ahLst/>
              <a:cxnLst/>
              <a:rect l="l" t="t" r="r" b="b"/>
              <a:pathLst>
                <a:path w="2667" h="1859" extrusionOk="0">
                  <a:moveTo>
                    <a:pt x="1724" y="0"/>
                  </a:moveTo>
                  <a:cubicBezTo>
                    <a:pt x="1626" y="0"/>
                    <a:pt x="1529" y="17"/>
                    <a:pt x="1436" y="51"/>
                  </a:cubicBezTo>
                  <a:cubicBezTo>
                    <a:pt x="1026" y="154"/>
                    <a:pt x="667" y="359"/>
                    <a:pt x="411" y="667"/>
                  </a:cubicBezTo>
                  <a:cubicBezTo>
                    <a:pt x="206" y="923"/>
                    <a:pt x="1" y="1179"/>
                    <a:pt x="155" y="1538"/>
                  </a:cubicBezTo>
                  <a:cubicBezTo>
                    <a:pt x="240" y="1752"/>
                    <a:pt x="468" y="1859"/>
                    <a:pt x="690" y="1859"/>
                  </a:cubicBezTo>
                  <a:cubicBezTo>
                    <a:pt x="734" y="1859"/>
                    <a:pt x="778" y="1854"/>
                    <a:pt x="821" y="1846"/>
                  </a:cubicBezTo>
                  <a:lnTo>
                    <a:pt x="1539" y="1846"/>
                  </a:lnTo>
                  <a:cubicBezTo>
                    <a:pt x="1693" y="1794"/>
                    <a:pt x="1846" y="1743"/>
                    <a:pt x="2000" y="1692"/>
                  </a:cubicBezTo>
                  <a:cubicBezTo>
                    <a:pt x="2410" y="1487"/>
                    <a:pt x="2667" y="974"/>
                    <a:pt x="2513" y="513"/>
                  </a:cubicBezTo>
                  <a:cubicBezTo>
                    <a:pt x="2394" y="195"/>
                    <a:pt x="2059" y="0"/>
                    <a:pt x="1724"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8" name="Google Shape;238;p11"/>
            <p:cNvSpPr/>
            <p:nvPr/>
          </p:nvSpPr>
          <p:spPr>
            <a:xfrm>
              <a:off x="3486633" y="3632536"/>
              <a:ext cx="30976" cy="27570"/>
            </a:xfrm>
            <a:custGeom>
              <a:avLst/>
              <a:gdLst/>
              <a:ahLst/>
              <a:cxnLst/>
              <a:rect l="l" t="t" r="r" b="b"/>
              <a:pathLst>
                <a:path w="2352" h="2093" extrusionOk="0">
                  <a:moveTo>
                    <a:pt x="1385" y="1"/>
                  </a:moveTo>
                  <a:cubicBezTo>
                    <a:pt x="1167" y="1"/>
                    <a:pt x="949" y="77"/>
                    <a:pt x="769" y="231"/>
                  </a:cubicBezTo>
                  <a:cubicBezTo>
                    <a:pt x="308" y="488"/>
                    <a:pt x="0" y="1000"/>
                    <a:pt x="52" y="1564"/>
                  </a:cubicBezTo>
                  <a:cubicBezTo>
                    <a:pt x="103" y="1820"/>
                    <a:pt x="308" y="2026"/>
                    <a:pt x="564" y="2077"/>
                  </a:cubicBezTo>
                  <a:cubicBezTo>
                    <a:pt x="606" y="2087"/>
                    <a:pt x="651" y="2092"/>
                    <a:pt x="698" y="2092"/>
                  </a:cubicBezTo>
                  <a:cubicBezTo>
                    <a:pt x="1335" y="2092"/>
                    <a:pt x="2352" y="1163"/>
                    <a:pt x="2256" y="590"/>
                  </a:cubicBezTo>
                  <a:cubicBezTo>
                    <a:pt x="2256" y="436"/>
                    <a:pt x="2154" y="283"/>
                    <a:pt x="2000" y="231"/>
                  </a:cubicBezTo>
                  <a:cubicBezTo>
                    <a:pt x="1820" y="77"/>
                    <a:pt x="1603" y="1"/>
                    <a:pt x="1385"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9" name="Google Shape;239;p11"/>
            <p:cNvSpPr/>
            <p:nvPr/>
          </p:nvSpPr>
          <p:spPr>
            <a:xfrm>
              <a:off x="3589253" y="3632879"/>
              <a:ext cx="31068" cy="24988"/>
            </a:xfrm>
            <a:custGeom>
              <a:avLst/>
              <a:gdLst/>
              <a:ahLst/>
              <a:cxnLst/>
              <a:rect l="l" t="t" r="r" b="b"/>
              <a:pathLst>
                <a:path w="2359" h="1897" extrusionOk="0">
                  <a:moveTo>
                    <a:pt x="1282" y="0"/>
                  </a:moveTo>
                  <a:cubicBezTo>
                    <a:pt x="667" y="0"/>
                    <a:pt x="103" y="410"/>
                    <a:pt x="1" y="1077"/>
                  </a:cubicBezTo>
                  <a:cubicBezTo>
                    <a:pt x="1" y="1436"/>
                    <a:pt x="565" y="1897"/>
                    <a:pt x="1026" y="1897"/>
                  </a:cubicBezTo>
                  <a:cubicBezTo>
                    <a:pt x="1539" y="1897"/>
                    <a:pt x="2308" y="1333"/>
                    <a:pt x="2308" y="923"/>
                  </a:cubicBezTo>
                  <a:cubicBezTo>
                    <a:pt x="2359" y="615"/>
                    <a:pt x="1692" y="51"/>
                    <a:pt x="1282"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40" name="Google Shape;240;p11"/>
          <p:cNvGrpSpPr/>
          <p:nvPr/>
        </p:nvGrpSpPr>
        <p:grpSpPr>
          <a:xfrm>
            <a:off x="324243" y="2743143"/>
            <a:ext cx="8495525" cy="2247967"/>
            <a:chOff x="245800" y="1896900"/>
            <a:chExt cx="7086100" cy="1875025"/>
          </a:xfrm>
        </p:grpSpPr>
        <p:sp>
          <p:nvSpPr>
            <p:cNvPr id="241" name="Google Shape;241;p11"/>
            <p:cNvSpPr/>
            <p:nvPr/>
          </p:nvSpPr>
          <p:spPr>
            <a:xfrm>
              <a:off x="335525" y="2058375"/>
              <a:ext cx="6911800" cy="1713550"/>
            </a:xfrm>
            <a:custGeom>
              <a:avLst/>
              <a:gdLst/>
              <a:ahLst/>
              <a:cxnLst/>
              <a:rect l="l" t="t" r="r" b="b"/>
              <a:pathLst>
                <a:path w="276472" h="68542" fill="none" extrusionOk="0">
                  <a:moveTo>
                    <a:pt x="513" y="1"/>
                  </a:moveTo>
                  <a:cubicBezTo>
                    <a:pt x="0" y="1026"/>
                    <a:pt x="205" y="2052"/>
                    <a:pt x="205" y="3077"/>
                  </a:cubicBezTo>
                  <a:cubicBezTo>
                    <a:pt x="205" y="3384"/>
                    <a:pt x="256" y="3743"/>
                    <a:pt x="256" y="4000"/>
                  </a:cubicBezTo>
                  <a:cubicBezTo>
                    <a:pt x="256" y="10254"/>
                    <a:pt x="256" y="16457"/>
                    <a:pt x="359" y="22711"/>
                  </a:cubicBezTo>
                  <a:cubicBezTo>
                    <a:pt x="462" y="28453"/>
                    <a:pt x="256" y="34297"/>
                    <a:pt x="462" y="40090"/>
                  </a:cubicBezTo>
                  <a:cubicBezTo>
                    <a:pt x="667" y="46652"/>
                    <a:pt x="462" y="53265"/>
                    <a:pt x="615" y="59827"/>
                  </a:cubicBezTo>
                  <a:cubicBezTo>
                    <a:pt x="667" y="61519"/>
                    <a:pt x="410" y="63159"/>
                    <a:pt x="667" y="64851"/>
                  </a:cubicBezTo>
                  <a:cubicBezTo>
                    <a:pt x="769" y="65722"/>
                    <a:pt x="923" y="65927"/>
                    <a:pt x="1794" y="65927"/>
                  </a:cubicBezTo>
                  <a:lnTo>
                    <a:pt x="12099" y="66081"/>
                  </a:lnTo>
                  <a:cubicBezTo>
                    <a:pt x="15892" y="66184"/>
                    <a:pt x="19686" y="66235"/>
                    <a:pt x="23479" y="66338"/>
                  </a:cubicBezTo>
                  <a:cubicBezTo>
                    <a:pt x="26401" y="66389"/>
                    <a:pt x="29272" y="66389"/>
                    <a:pt x="32194" y="66491"/>
                  </a:cubicBezTo>
                  <a:cubicBezTo>
                    <a:pt x="35117" y="66594"/>
                    <a:pt x="37936" y="66543"/>
                    <a:pt x="40858" y="66645"/>
                  </a:cubicBezTo>
                  <a:cubicBezTo>
                    <a:pt x="43780" y="66748"/>
                    <a:pt x="46805" y="66696"/>
                    <a:pt x="49778" y="66799"/>
                  </a:cubicBezTo>
                  <a:cubicBezTo>
                    <a:pt x="53008" y="66850"/>
                    <a:pt x="56135" y="66850"/>
                    <a:pt x="59314" y="66953"/>
                  </a:cubicBezTo>
                  <a:cubicBezTo>
                    <a:pt x="62338" y="67004"/>
                    <a:pt x="65363" y="66953"/>
                    <a:pt x="68387" y="67106"/>
                  </a:cubicBezTo>
                  <a:cubicBezTo>
                    <a:pt x="71668" y="67209"/>
                    <a:pt x="74949" y="67106"/>
                    <a:pt x="78230" y="67260"/>
                  </a:cubicBezTo>
                  <a:cubicBezTo>
                    <a:pt x="80999" y="67414"/>
                    <a:pt x="83716" y="67260"/>
                    <a:pt x="86484" y="67414"/>
                  </a:cubicBezTo>
                  <a:cubicBezTo>
                    <a:pt x="90483" y="67568"/>
                    <a:pt x="94481" y="67517"/>
                    <a:pt x="98480" y="67670"/>
                  </a:cubicBezTo>
                  <a:cubicBezTo>
                    <a:pt x="101402" y="67773"/>
                    <a:pt x="104324" y="67670"/>
                    <a:pt x="107246" y="67773"/>
                  </a:cubicBezTo>
                  <a:cubicBezTo>
                    <a:pt x="113039" y="67978"/>
                    <a:pt x="118883" y="67978"/>
                    <a:pt x="124676" y="68132"/>
                  </a:cubicBezTo>
                  <a:cubicBezTo>
                    <a:pt x="127649" y="68183"/>
                    <a:pt x="130623" y="68132"/>
                    <a:pt x="133596" y="68234"/>
                  </a:cubicBezTo>
                  <a:cubicBezTo>
                    <a:pt x="139082" y="68542"/>
                    <a:pt x="144516" y="68439"/>
                    <a:pt x="150001" y="68337"/>
                  </a:cubicBezTo>
                  <a:cubicBezTo>
                    <a:pt x="153743" y="68286"/>
                    <a:pt x="157537" y="68388"/>
                    <a:pt x="161279" y="68132"/>
                  </a:cubicBezTo>
                  <a:cubicBezTo>
                    <a:pt x="162407" y="68081"/>
                    <a:pt x="163535" y="68081"/>
                    <a:pt x="164663" y="68081"/>
                  </a:cubicBezTo>
                  <a:cubicBezTo>
                    <a:pt x="168456" y="68081"/>
                    <a:pt x="172199" y="67927"/>
                    <a:pt x="175992" y="67875"/>
                  </a:cubicBezTo>
                  <a:cubicBezTo>
                    <a:pt x="179222" y="67824"/>
                    <a:pt x="182503" y="67875"/>
                    <a:pt x="185733" y="67722"/>
                  </a:cubicBezTo>
                  <a:cubicBezTo>
                    <a:pt x="189987" y="67568"/>
                    <a:pt x="194242" y="67517"/>
                    <a:pt x="198497" y="67465"/>
                  </a:cubicBezTo>
                  <a:cubicBezTo>
                    <a:pt x="200856" y="67414"/>
                    <a:pt x="203163" y="67363"/>
                    <a:pt x="205521" y="67312"/>
                  </a:cubicBezTo>
                  <a:cubicBezTo>
                    <a:pt x="209058" y="67260"/>
                    <a:pt x="212544" y="67209"/>
                    <a:pt x="216133" y="67158"/>
                  </a:cubicBezTo>
                  <a:cubicBezTo>
                    <a:pt x="218952" y="67055"/>
                    <a:pt x="221772" y="67004"/>
                    <a:pt x="224591" y="67004"/>
                  </a:cubicBezTo>
                  <a:cubicBezTo>
                    <a:pt x="227770" y="67004"/>
                    <a:pt x="230948" y="66953"/>
                    <a:pt x="234126" y="66850"/>
                  </a:cubicBezTo>
                  <a:cubicBezTo>
                    <a:pt x="237561" y="66696"/>
                    <a:pt x="240996" y="66748"/>
                    <a:pt x="244431" y="66645"/>
                  </a:cubicBezTo>
                  <a:cubicBezTo>
                    <a:pt x="247455" y="66594"/>
                    <a:pt x="250480" y="66594"/>
                    <a:pt x="253505" y="66491"/>
                  </a:cubicBezTo>
                  <a:cubicBezTo>
                    <a:pt x="256324" y="66440"/>
                    <a:pt x="259195" y="66491"/>
                    <a:pt x="262015" y="66338"/>
                  </a:cubicBezTo>
                  <a:cubicBezTo>
                    <a:pt x="264885" y="66235"/>
                    <a:pt x="267654" y="66338"/>
                    <a:pt x="270473" y="66184"/>
                  </a:cubicBezTo>
                  <a:cubicBezTo>
                    <a:pt x="272473" y="66030"/>
                    <a:pt x="274472" y="66184"/>
                    <a:pt x="276471" y="65979"/>
                  </a:cubicBezTo>
                </a:path>
              </a:pathLst>
            </a:custGeom>
            <a:noFill/>
            <a:ln w="16650"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2" name="Google Shape;242;p11"/>
            <p:cNvSpPr/>
            <p:nvPr/>
          </p:nvSpPr>
          <p:spPr>
            <a:xfrm>
              <a:off x="245800" y="1896900"/>
              <a:ext cx="2556850" cy="1730200"/>
            </a:xfrm>
            <a:custGeom>
              <a:avLst/>
              <a:gdLst/>
              <a:ahLst/>
              <a:cxnLst/>
              <a:rect l="l" t="t" r="r" b="b"/>
              <a:pathLst>
                <a:path w="102274" h="69208" fill="none" extrusionOk="0">
                  <a:moveTo>
                    <a:pt x="102274" y="69208"/>
                  </a:moveTo>
                  <a:cubicBezTo>
                    <a:pt x="102223" y="69157"/>
                    <a:pt x="102171" y="69157"/>
                    <a:pt x="102120" y="69157"/>
                  </a:cubicBezTo>
                  <a:cubicBezTo>
                    <a:pt x="98070" y="69105"/>
                    <a:pt x="94020" y="69054"/>
                    <a:pt x="89970" y="69003"/>
                  </a:cubicBezTo>
                  <a:cubicBezTo>
                    <a:pt x="86587" y="68952"/>
                    <a:pt x="83255" y="68849"/>
                    <a:pt x="79871" y="68798"/>
                  </a:cubicBezTo>
                  <a:cubicBezTo>
                    <a:pt x="77205" y="68798"/>
                    <a:pt x="74488" y="68747"/>
                    <a:pt x="71823" y="68644"/>
                  </a:cubicBezTo>
                  <a:cubicBezTo>
                    <a:pt x="68747" y="68542"/>
                    <a:pt x="65722" y="68593"/>
                    <a:pt x="62646" y="68490"/>
                  </a:cubicBezTo>
                  <a:cubicBezTo>
                    <a:pt x="59622" y="68439"/>
                    <a:pt x="56392" y="68439"/>
                    <a:pt x="53265" y="68336"/>
                  </a:cubicBezTo>
                  <a:cubicBezTo>
                    <a:pt x="50138" y="68285"/>
                    <a:pt x="47113" y="68285"/>
                    <a:pt x="44037" y="68183"/>
                  </a:cubicBezTo>
                  <a:cubicBezTo>
                    <a:pt x="41217" y="68080"/>
                    <a:pt x="38347" y="68131"/>
                    <a:pt x="35527" y="68029"/>
                  </a:cubicBezTo>
                  <a:cubicBezTo>
                    <a:pt x="32656" y="67926"/>
                    <a:pt x="29734" y="67978"/>
                    <a:pt x="26812" y="67875"/>
                  </a:cubicBezTo>
                  <a:cubicBezTo>
                    <a:pt x="23890" y="67824"/>
                    <a:pt x="21173" y="67875"/>
                    <a:pt x="18353" y="67721"/>
                  </a:cubicBezTo>
                  <a:cubicBezTo>
                    <a:pt x="14816" y="67619"/>
                    <a:pt x="11330" y="67721"/>
                    <a:pt x="7742" y="67568"/>
                  </a:cubicBezTo>
                  <a:cubicBezTo>
                    <a:pt x="5742" y="67465"/>
                    <a:pt x="3692" y="67568"/>
                    <a:pt x="1692" y="67465"/>
                  </a:cubicBezTo>
                  <a:cubicBezTo>
                    <a:pt x="770" y="67414"/>
                    <a:pt x="462" y="67157"/>
                    <a:pt x="462" y="66235"/>
                  </a:cubicBezTo>
                  <a:lnTo>
                    <a:pt x="462" y="60390"/>
                  </a:lnTo>
                  <a:cubicBezTo>
                    <a:pt x="462" y="58032"/>
                    <a:pt x="513" y="55674"/>
                    <a:pt x="462" y="53316"/>
                  </a:cubicBezTo>
                  <a:cubicBezTo>
                    <a:pt x="206" y="46703"/>
                    <a:pt x="462" y="40090"/>
                    <a:pt x="359" y="33476"/>
                  </a:cubicBezTo>
                  <a:cubicBezTo>
                    <a:pt x="154" y="26658"/>
                    <a:pt x="206" y="19840"/>
                    <a:pt x="154" y="13022"/>
                  </a:cubicBezTo>
                  <a:cubicBezTo>
                    <a:pt x="154" y="10715"/>
                    <a:pt x="1" y="8408"/>
                    <a:pt x="52" y="6101"/>
                  </a:cubicBezTo>
                  <a:cubicBezTo>
                    <a:pt x="52" y="4563"/>
                    <a:pt x="52" y="3076"/>
                    <a:pt x="103" y="1539"/>
                  </a:cubicBezTo>
                  <a:cubicBezTo>
                    <a:pt x="103" y="1026"/>
                    <a:pt x="52" y="513"/>
                    <a:pt x="1" y="1"/>
                  </a:cubicBezTo>
                </a:path>
              </a:pathLst>
            </a:custGeom>
            <a:noFill/>
            <a:ln w="16650"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3" name="Google Shape;243;p11"/>
            <p:cNvSpPr/>
            <p:nvPr/>
          </p:nvSpPr>
          <p:spPr>
            <a:xfrm>
              <a:off x="3942000" y="3579675"/>
              <a:ext cx="3389900" cy="66650"/>
            </a:xfrm>
            <a:custGeom>
              <a:avLst/>
              <a:gdLst/>
              <a:ahLst/>
              <a:cxnLst/>
              <a:rect l="l" t="t" r="r" b="b"/>
              <a:pathLst>
                <a:path w="135596" h="2666" fill="none" extrusionOk="0">
                  <a:moveTo>
                    <a:pt x="135596" y="0"/>
                  </a:moveTo>
                  <a:cubicBezTo>
                    <a:pt x="134212" y="410"/>
                    <a:pt x="132725" y="205"/>
                    <a:pt x="131289" y="257"/>
                  </a:cubicBezTo>
                  <a:cubicBezTo>
                    <a:pt x="128265" y="410"/>
                    <a:pt x="125240" y="359"/>
                    <a:pt x="122216" y="462"/>
                  </a:cubicBezTo>
                  <a:cubicBezTo>
                    <a:pt x="120319" y="564"/>
                    <a:pt x="118319" y="462"/>
                    <a:pt x="116371" y="513"/>
                  </a:cubicBezTo>
                  <a:cubicBezTo>
                    <a:pt x="113193" y="667"/>
                    <a:pt x="109963" y="667"/>
                    <a:pt x="106785" y="718"/>
                  </a:cubicBezTo>
                  <a:cubicBezTo>
                    <a:pt x="103863" y="769"/>
                    <a:pt x="100992" y="769"/>
                    <a:pt x="98070" y="872"/>
                  </a:cubicBezTo>
                  <a:cubicBezTo>
                    <a:pt x="95148" y="923"/>
                    <a:pt x="92174" y="923"/>
                    <a:pt x="89252" y="1025"/>
                  </a:cubicBezTo>
                  <a:cubicBezTo>
                    <a:pt x="86279" y="1077"/>
                    <a:pt x="83306" y="1025"/>
                    <a:pt x="80332" y="1179"/>
                  </a:cubicBezTo>
                  <a:cubicBezTo>
                    <a:pt x="76692" y="1384"/>
                    <a:pt x="73053" y="1179"/>
                    <a:pt x="69413" y="1333"/>
                  </a:cubicBezTo>
                  <a:cubicBezTo>
                    <a:pt x="66593" y="1487"/>
                    <a:pt x="63722" y="1333"/>
                    <a:pt x="60903" y="1487"/>
                  </a:cubicBezTo>
                  <a:cubicBezTo>
                    <a:pt x="58032" y="1641"/>
                    <a:pt x="55110" y="1538"/>
                    <a:pt x="52188" y="1641"/>
                  </a:cubicBezTo>
                  <a:cubicBezTo>
                    <a:pt x="49266" y="1692"/>
                    <a:pt x="46497" y="1641"/>
                    <a:pt x="43678" y="1794"/>
                  </a:cubicBezTo>
                  <a:cubicBezTo>
                    <a:pt x="40705" y="1897"/>
                    <a:pt x="37782" y="1794"/>
                    <a:pt x="34809" y="1948"/>
                  </a:cubicBezTo>
                  <a:cubicBezTo>
                    <a:pt x="31887" y="2102"/>
                    <a:pt x="28914" y="1948"/>
                    <a:pt x="25992" y="2102"/>
                  </a:cubicBezTo>
                  <a:cubicBezTo>
                    <a:pt x="23018" y="2205"/>
                    <a:pt x="20096" y="2153"/>
                    <a:pt x="17123" y="2256"/>
                  </a:cubicBezTo>
                  <a:cubicBezTo>
                    <a:pt x="14354" y="2307"/>
                    <a:pt x="11535" y="2358"/>
                    <a:pt x="8767" y="2410"/>
                  </a:cubicBezTo>
                  <a:cubicBezTo>
                    <a:pt x="6050" y="2461"/>
                    <a:pt x="3384" y="2512"/>
                    <a:pt x="667" y="2512"/>
                  </a:cubicBezTo>
                  <a:cubicBezTo>
                    <a:pt x="462" y="2563"/>
                    <a:pt x="205" y="2563"/>
                    <a:pt x="0" y="2666"/>
                  </a:cubicBezTo>
                </a:path>
              </a:pathLst>
            </a:custGeom>
            <a:noFill/>
            <a:ln w="16650"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4" name="Google Shape;244;p11"/>
            <p:cNvSpPr/>
            <p:nvPr/>
          </p:nvSpPr>
          <p:spPr>
            <a:xfrm>
              <a:off x="3166604" y="3630178"/>
              <a:ext cx="40524" cy="27438"/>
            </a:xfrm>
            <a:custGeom>
              <a:avLst/>
              <a:gdLst/>
              <a:ahLst/>
              <a:cxnLst/>
              <a:rect l="l" t="t" r="r" b="b"/>
              <a:pathLst>
                <a:path w="3077" h="2083" extrusionOk="0">
                  <a:moveTo>
                    <a:pt x="1436" y="0"/>
                  </a:moveTo>
                  <a:cubicBezTo>
                    <a:pt x="924" y="51"/>
                    <a:pt x="514" y="359"/>
                    <a:pt x="309" y="769"/>
                  </a:cubicBezTo>
                  <a:cubicBezTo>
                    <a:pt x="52" y="1025"/>
                    <a:pt x="1" y="1436"/>
                    <a:pt x="206" y="1743"/>
                  </a:cubicBezTo>
                  <a:cubicBezTo>
                    <a:pt x="367" y="1945"/>
                    <a:pt x="624" y="2083"/>
                    <a:pt x="900" y="2083"/>
                  </a:cubicBezTo>
                  <a:cubicBezTo>
                    <a:pt x="975" y="2083"/>
                    <a:pt x="1052" y="2073"/>
                    <a:pt x="1129" y="2051"/>
                  </a:cubicBezTo>
                  <a:cubicBezTo>
                    <a:pt x="1795" y="1897"/>
                    <a:pt x="2359" y="1487"/>
                    <a:pt x="2769" y="974"/>
                  </a:cubicBezTo>
                  <a:cubicBezTo>
                    <a:pt x="3077" y="513"/>
                    <a:pt x="2923" y="205"/>
                    <a:pt x="2359" y="103"/>
                  </a:cubicBezTo>
                  <a:cubicBezTo>
                    <a:pt x="2103" y="51"/>
                    <a:pt x="1795" y="51"/>
                    <a:pt x="1436"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5" name="Google Shape;245;p11"/>
            <p:cNvSpPr/>
            <p:nvPr/>
          </p:nvSpPr>
          <p:spPr>
            <a:xfrm>
              <a:off x="3375229" y="3627096"/>
              <a:ext cx="35124" cy="29427"/>
            </a:xfrm>
            <a:custGeom>
              <a:avLst/>
              <a:gdLst/>
              <a:ahLst/>
              <a:cxnLst/>
              <a:rect l="l" t="t" r="r" b="b"/>
              <a:pathLst>
                <a:path w="2667" h="2234" extrusionOk="0">
                  <a:moveTo>
                    <a:pt x="1539" y="1"/>
                  </a:moveTo>
                  <a:cubicBezTo>
                    <a:pt x="1157" y="1"/>
                    <a:pt x="791" y="202"/>
                    <a:pt x="565" y="542"/>
                  </a:cubicBezTo>
                  <a:cubicBezTo>
                    <a:pt x="308" y="849"/>
                    <a:pt x="1" y="1157"/>
                    <a:pt x="206" y="1567"/>
                  </a:cubicBezTo>
                  <a:cubicBezTo>
                    <a:pt x="411" y="1977"/>
                    <a:pt x="821" y="2233"/>
                    <a:pt x="1231" y="2233"/>
                  </a:cubicBezTo>
                  <a:cubicBezTo>
                    <a:pt x="1898" y="2182"/>
                    <a:pt x="2513" y="1721"/>
                    <a:pt x="2667" y="1054"/>
                  </a:cubicBezTo>
                  <a:cubicBezTo>
                    <a:pt x="2667" y="593"/>
                    <a:pt x="2410" y="183"/>
                    <a:pt x="1949" y="80"/>
                  </a:cubicBezTo>
                  <a:cubicBezTo>
                    <a:pt x="1814" y="26"/>
                    <a:pt x="1676" y="1"/>
                    <a:pt x="1539"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6" name="Google Shape;246;p11"/>
            <p:cNvSpPr/>
            <p:nvPr/>
          </p:nvSpPr>
          <p:spPr>
            <a:xfrm>
              <a:off x="3268552" y="3632879"/>
              <a:ext cx="35124" cy="24488"/>
            </a:xfrm>
            <a:custGeom>
              <a:avLst/>
              <a:gdLst/>
              <a:ahLst/>
              <a:cxnLst/>
              <a:rect l="l" t="t" r="r" b="b"/>
              <a:pathLst>
                <a:path w="2667" h="1859" extrusionOk="0">
                  <a:moveTo>
                    <a:pt x="1724" y="0"/>
                  </a:moveTo>
                  <a:cubicBezTo>
                    <a:pt x="1626" y="0"/>
                    <a:pt x="1529" y="17"/>
                    <a:pt x="1436" y="51"/>
                  </a:cubicBezTo>
                  <a:cubicBezTo>
                    <a:pt x="1026" y="154"/>
                    <a:pt x="667" y="359"/>
                    <a:pt x="411" y="667"/>
                  </a:cubicBezTo>
                  <a:cubicBezTo>
                    <a:pt x="206" y="923"/>
                    <a:pt x="1" y="1179"/>
                    <a:pt x="155" y="1538"/>
                  </a:cubicBezTo>
                  <a:cubicBezTo>
                    <a:pt x="240" y="1752"/>
                    <a:pt x="468" y="1859"/>
                    <a:pt x="690" y="1859"/>
                  </a:cubicBezTo>
                  <a:cubicBezTo>
                    <a:pt x="734" y="1859"/>
                    <a:pt x="778" y="1854"/>
                    <a:pt x="821" y="1846"/>
                  </a:cubicBezTo>
                  <a:lnTo>
                    <a:pt x="1539" y="1846"/>
                  </a:lnTo>
                  <a:cubicBezTo>
                    <a:pt x="1693" y="1794"/>
                    <a:pt x="1846" y="1743"/>
                    <a:pt x="2000" y="1692"/>
                  </a:cubicBezTo>
                  <a:cubicBezTo>
                    <a:pt x="2410" y="1487"/>
                    <a:pt x="2667" y="974"/>
                    <a:pt x="2513" y="513"/>
                  </a:cubicBezTo>
                  <a:cubicBezTo>
                    <a:pt x="2394" y="195"/>
                    <a:pt x="2059" y="0"/>
                    <a:pt x="1724"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7" name="Google Shape;247;p11"/>
            <p:cNvSpPr/>
            <p:nvPr/>
          </p:nvSpPr>
          <p:spPr>
            <a:xfrm>
              <a:off x="3486633" y="3632536"/>
              <a:ext cx="30976" cy="27570"/>
            </a:xfrm>
            <a:custGeom>
              <a:avLst/>
              <a:gdLst/>
              <a:ahLst/>
              <a:cxnLst/>
              <a:rect l="l" t="t" r="r" b="b"/>
              <a:pathLst>
                <a:path w="2352" h="2093" extrusionOk="0">
                  <a:moveTo>
                    <a:pt x="1385" y="1"/>
                  </a:moveTo>
                  <a:cubicBezTo>
                    <a:pt x="1167" y="1"/>
                    <a:pt x="949" y="77"/>
                    <a:pt x="769" y="231"/>
                  </a:cubicBezTo>
                  <a:cubicBezTo>
                    <a:pt x="308" y="488"/>
                    <a:pt x="0" y="1000"/>
                    <a:pt x="52" y="1564"/>
                  </a:cubicBezTo>
                  <a:cubicBezTo>
                    <a:pt x="103" y="1820"/>
                    <a:pt x="308" y="2026"/>
                    <a:pt x="564" y="2077"/>
                  </a:cubicBezTo>
                  <a:cubicBezTo>
                    <a:pt x="606" y="2087"/>
                    <a:pt x="651" y="2092"/>
                    <a:pt x="698" y="2092"/>
                  </a:cubicBezTo>
                  <a:cubicBezTo>
                    <a:pt x="1335" y="2092"/>
                    <a:pt x="2352" y="1163"/>
                    <a:pt x="2256" y="590"/>
                  </a:cubicBezTo>
                  <a:cubicBezTo>
                    <a:pt x="2256" y="436"/>
                    <a:pt x="2154" y="283"/>
                    <a:pt x="2000" y="231"/>
                  </a:cubicBezTo>
                  <a:cubicBezTo>
                    <a:pt x="1820" y="77"/>
                    <a:pt x="1603" y="1"/>
                    <a:pt x="1385" y="1"/>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8" name="Google Shape;248;p11"/>
            <p:cNvSpPr/>
            <p:nvPr/>
          </p:nvSpPr>
          <p:spPr>
            <a:xfrm>
              <a:off x="3589253" y="3632879"/>
              <a:ext cx="31068" cy="24988"/>
            </a:xfrm>
            <a:custGeom>
              <a:avLst/>
              <a:gdLst/>
              <a:ahLst/>
              <a:cxnLst/>
              <a:rect l="l" t="t" r="r" b="b"/>
              <a:pathLst>
                <a:path w="2359" h="1897" extrusionOk="0">
                  <a:moveTo>
                    <a:pt x="1282" y="0"/>
                  </a:moveTo>
                  <a:cubicBezTo>
                    <a:pt x="667" y="0"/>
                    <a:pt x="103" y="410"/>
                    <a:pt x="1" y="1077"/>
                  </a:cubicBezTo>
                  <a:cubicBezTo>
                    <a:pt x="1" y="1436"/>
                    <a:pt x="565" y="1897"/>
                    <a:pt x="1026" y="1897"/>
                  </a:cubicBezTo>
                  <a:cubicBezTo>
                    <a:pt x="1539" y="1897"/>
                    <a:pt x="2308" y="1333"/>
                    <a:pt x="2308" y="923"/>
                  </a:cubicBezTo>
                  <a:cubicBezTo>
                    <a:pt x="2359" y="615"/>
                    <a:pt x="1692" y="51"/>
                    <a:pt x="1282" y="0"/>
                  </a:cubicBez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pic>
        <p:nvPicPr>
          <p:cNvPr id="249" name="Google Shape;249;p11"/>
          <p:cNvPicPr preferRelativeResize="0"/>
          <p:nvPr/>
        </p:nvPicPr>
        <p:blipFill>
          <a:blip r:embed="rId3">
            <a:alphaModFix/>
          </a:blip>
          <a:stretch>
            <a:fillRect/>
          </a:stretch>
        </p:blipFill>
        <p:spPr>
          <a:xfrm rot="589828">
            <a:off x="582525" y="1984591"/>
            <a:ext cx="617000" cy="1271018"/>
          </a:xfrm>
          <a:prstGeom prst="rect">
            <a:avLst/>
          </a:prstGeom>
          <a:noFill/>
          <a:ln>
            <a:noFill/>
          </a:ln>
        </p:spPr>
      </p:pic>
      <p:pic>
        <p:nvPicPr>
          <p:cNvPr id="250" name="Google Shape;250;p11"/>
          <p:cNvPicPr preferRelativeResize="0"/>
          <p:nvPr/>
        </p:nvPicPr>
        <p:blipFill rotWithShape="1">
          <a:blip r:embed="rId4">
            <a:alphaModFix/>
          </a:blip>
          <a:srcRect/>
          <a:stretch/>
        </p:blipFill>
        <p:spPr>
          <a:xfrm rot="788118">
            <a:off x="940181" y="465018"/>
            <a:ext cx="817012" cy="968216"/>
          </a:xfrm>
          <a:prstGeom prst="rect">
            <a:avLst/>
          </a:prstGeom>
          <a:noFill/>
          <a:ln>
            <a:noFill/>
          </a:ln>
        </p:spPr>
      </p:pic>
      <p:pic>
        <p:nvPicPr>
          <p:cNvPr id="251" name="Google Shape;251;p11"/>
          <p:cNvPicPr preferRelativeResize="0"/>
          <p:nvPr/>
        </p:nvPicPr>
        <p:blipFill>
          <a:blip r:embed="rId5">
            <a:alphaModFix/>
          </a:blip>
          <a:stretch>
            <a:fillRect/>
          </a:stretch>
        </p:blipFill>
        <p:spPr>
          <a:xfrm rot="10800000">
            <a:off x="8094000" y="2477574"/>
            <a:ext cx="1146650" cy="1962751"/>
          </a:xfrm>
          <a:prstGeom prst="rect">
            <a:avLst/>
          </a:prstGeom>
          <a:noFill/>
          <a:ln>
            <a:noFill/>
          </a:ln>
        </p:spPr>
      </p:pic>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Blank" type="blank">
  <p:cSld name="BLANK">
    <p:bg>
      <p:bgPr>
        <a:solidFill>
          <a:srgbClr val="FFFFFF"/>
        </a:solidFill>
        <a:effectLst/>
      </p:bgPr>
    </p:bg>
    <p:spTree>
      <p:nvGrpSpPr>
        <p:cNvPr id="1" name="Shape 252"/>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gradFill>
          <a:gsLst>
            <a:gs pos="0">
              <a:schemeClr val="lt1"/>
            </a:gs>
            <a:gs pos="100000">
              <a:schemeClr val="accent5"/>
            </a:gs>
          </a:gsLst>
          <a:path path="circle">
            <a:fillToRect l="50000" t="50000" r="50000" b="50000"/>
          </a:path>
          <a:tileRect/>
        </a:gra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713225" y="539500"/>
            <a:ext cx="7717500" cy="707400"/>
          </a:xfrm>
          <a:prstGeom prst="rect">
            <a:avLst/>
          </a:prstGeom>
          <a:noFill/>
          <a:ln>
            <a:noFill/>
          </a:ln>
        </p:spPr>
        <p:txBody>
          <a:bodyPr spcFirstLastPara="1" wrap="square" lIns="91425" tIns="91425" rIns="91425" bIns="91425" anchor="t" anchorCtr="0">
            <a:noAutofit/>
          </a:bodyPr>
          <a:lstStyle>
            <a:lvl1pPr lvl="0" algn="ctr">
              <a:spcBef>
                <a:spcPts val="0"/>
              </a:spcBef>
              <a:spcAft>
                <a:spcPts val="0"/>
              </a:spcAft>
              <a:buClr>
                <a:schemeClr val="dk1"/>
              </a:buClr>
              <a:buSzPts val="3200"/>
              <a:buFont typeface="Grand Hotel"/>
              <a:buNone/>
              <a:defRPr sz="3200">
                <a:solidFill>
                  <a:schemeClr val="dk1"/>
                </a:solidFill>
                <a:latin typeface="Grand Hotel"/>
                <a:ea typeface="Grand Hotel"/>
                <a:cs typeface="Grand Hotel"/>
                <a:sym typeface="Grand Hotel"/>
              </a:defRPr>
            </a:lvl1pPr>
            <a:lvl2pPr lvl="1" algn="ctr">
              <a:spcBef>
                <a:spcPts val="0"/>
              </a:spcBef>
              <a:spcAft>
                <a:spcPts val="0"/>
              </a:spcAft>
              <a:buClr>
                <a:schemeClr val="dk1"/>
              </a:buClr>
              <a:buSzPts val="3200"/>
              <a:buFont typeface="Grand Hotel"/>
              <a:buNone/>
              <a:defRPr sz="3200">
                <a:solidFill>
                  <a:schemeClr val="dk1"/>
                </a:solidFill>
                <a:latin typeface="Grand Hotel"/>
                <a:ea typeface="Grand Hotel"/>
                <a:cs typeface="Grand Hotel"/>
                <a:sym typeface="Grand Hotel"/>
              </a:defRPr>
            </a:lvl2pPr>
            <a:lvl3pPr lvl="2" algn="ctr">
              <a:spcBef>
                <a:spcPts val="0"/>
              </a:spcBef>
              <a:spcAft>
                <a:spcPts val="0"/>
              </a:spcAft>
              <a:buClr>
                <a:schemeClr val="dk1"/>
              </a:buClr>
              <a:buSzPts val="3200"/>
              <a:buFont typeface="Grand Hotel"/>
              <a:buNone/>
              <a:defRPr sz="3200">
                <a:solidFill>
                  <a:schemeClr val="dk1"/>
                </a:solidFill>
                <a:latin typeface="Grand Hotel"/>
                <a:ea typeface="Grand Hotel"/>
                <a:cs typeface="Grand Hotel"/>
                <a:sym typeface="Grand Hotel"/>
              </a:defRPr>
            </a:lvl3pPr>
            <a:lvl4pPr lvl="3" algn="ctr">
              <a:spcBef>
                <a:spcPts val="0"/>
              </a:spcBef>
              <a:spcAft>
                <a:spcPts val="0"/>
              </a:spcAft>
              <a:buClr>
                <a:schemeClr val="dk1"/>
              </a:buClr>
              <a:buSzPts val="3200"/>
              <a:buFont typeface="Grand Hotel"/>
              <a:buNone/>
              <a:defRPr sz="3200">
                <a:solidFill>
                  <a:schemeClr val="dk1"/>
                </a:solidFill>
                <a:latin typeface="Grand Hotel"/>
                <a:ea typeface="Grand Hotel"/>
                <a:cs typeface="Grand Hotel"/>
                <a:sym typeface="Grand Hotel"/>
              </a:defRPr>
            </a:lvl4pPr>
            <a:lvl5pPr lvl="4" algn="ctr">
              <a:spcBef>
                <a:spcPts val="0"/>
              </a:spcBef>
              <a:spcAft>
                <a:spcPts val="0"/>
              </a:spcAft>
              <a:buClr>
                <a:schemeClr val="dk1"/>
              </a:buClr>
              <a:buSzPts val="3200"/>
              <a:buFont typeface="Grand Hotel"/>
              <a:buNone/>
              <a:defRPr sz="3200">
                <a:solidFill>
                  <a:schemeClr val="dk1"/>
                </a:solidFill>
                <a:latin typeface="Grand Hotel"/>
                <a:ea typeface="Grand Hotel"/>
                <a:cs typeface="Grand Hotel"/>
                <a:sym typeface="Grand Hotel"/>
              </a:defRPr>
            </a:lvl5pPr>
            <a:lvl6pPr lvl="5" algn="ctr">
              <a:spcBef>
                <a:spcPts val="0"/>
              </a:spcBef>
              <a:spcAft>
                <a:spcPts val="0"/>
              </a:spcAft>
              <a:buClr>
                <a:schemeClr val="dk1"/>
              </a:buClr>
              <a:buSzPts val="3200"/>
              <a:buFont typeface="Grand Hotel"/>
              <a:buNone/>
              <a:defRPr sz="3200">
                <a:solidFill>
                  <a:schemeClr val="dk1"/>
                </a:solidFill>
                <a:latin typeface="Grand Hotel"/>
                <a:ea typeface="Grand Hotel"/>
                <a:cs typeface="Grand Hotel"/>
                <a:sym typeface="Grand Hotel"/>
              </a:defRPr>
            </a:lvl6pPr>
            <a:lvl7pPr lvl="6" algn="ctr">
              <a:spcBef>
                <a:spcPts val="0"/>
              </a:spcBef>
              <a:spcAft>
                <a:spcPts val="0"/>
              </a:spcAft>
              <a:buClr>
                <a:schemeClr val="dk1"/>
              </a:buClr>
              <a:buSzPts val="3200"/>
              <a:buFont typeface="Grand Hotel"/>
              <a:buNone/>
              <a:defRPr sz="3200">
                <a:solidFill>
                  <a:schemeClr val="dk1"/>
                </a:solidFill>
                <a:latin typeface="Grand Hotel"/>
                <a:ea typeface="Grand Hotel"/>
                <a:cs typeface="Grand Hotel"/>
                <a:sym typeface="Grand Hotel"/>
              </a:defRPr>
            </a:lvl7pPr>
            <a:lvl8pPr lvl="7" algn="ctr">
              <a:spcBef>
                <a:spcPts val="0"/>
              </a:spcBef>
              <a:spcAft>
                <a:spcPts val="0"/>
              </a:spcAft>
              <a:buClr>
                <a:schemeClr val="dk1"/>
              </a:buClr>
              <a:buSzPts val="3200"/>
              <a:buFont typeface="Grand Hotel"/>
              <a:buNone/>
              <a:defRPr sz="3200">
                <a:solidFill>
                  <a:schemeClr val="dk1"/>
                </a:solidFill>
                <a:latin typeface="Grand Hotel"/>
                <a:ea typeface="Grand Hotel"/>
                <a:cs typeface="Grand Hotel"/>
                <a:sym typeface="Grand Hotel"/>
              </a:defRPr>
            </a:lvl8pPr>
            <a:lvl9pPr lvl="8" algn="ctr">
              <a:spcBef>
                <a:spcPts val="0"/>
              </a:spcBef>
              <a:spcAft>
                <a:spcPts val="0"/>
              </a:spcAft>
              <a:buClr>
                <a:schemeClr val="dk1"/>
              </a:buClr>
              <a:buSzPts val="3200"/>
              <a:buFont typeface="Grand Hotel"/>
              <a:buNone/>
              <a:defRPr sz="3200">
                <a:solidFill>
                  <a:schemeClr val="dk1"/>
                </a:solidFill>
                <a:latin typeface="Grand Hotel"/>
                <a:ea typeface="Grand Hotel"/>
                <a:cs typeface="Grand Hotel"/>
                <a:sym typeface="Grand Hotel"/>
              </a:defRPr>
            </a:lvl9pPr>
          </a:lstStyle>
          <a:p>
            <a:endParaRPr/>
          </a:p>
        </p:txBody>
      </p:sp>
      <p:sp>
        <p:nvSpPr>
          <p:cNvPr id="7" name="Google Shape;7;p1"/>
          <p:cNvSpPr txBox="1">
            <a:spLocks noGrp="1"/>
          </p:cNvSpPr>
          <p:nvPr>
            <p:ph type="body" idx="1"/>
          </p:nvPr>
        </p:nvSpPr>
        <p:spPr>
          <a:xfrm>
            <a:off x="713225" y="1246950"/>
            <a:ext cx="7717500" cy="3357000"/>
          </a:xfrm>
          <a:prstGeom prst="rect">
            <a:avLst/>
          </a:prstGeom>
          <a:noFill/>
          <a:ln>
            <a:noFill/>
          </a:ln>
        </p:spPr>
        <p:txBody>
          <a:bodyPr spcFirstLastPara="1" wrap="square" lIns="91425" tIns="91425" rIns="91425" bIns="91425" anchor="t" anchorCtr="0">
            <a:noAutofit/>
          </a:bodyPr>
          <a:lstStyle>
            <a:lvl1pPr marL="457200" lvl="0" indent="-330200">
              <a:lnSpc>
                <a:spcPct val="100000"/>
              </a:lnSpc>
              <a:spcBef>
                <a:spcPts val="0"/>
              </a:spcBef>
              <a:spcAft>
                <a:spcPts val="0"/>
              </a:spcAft>
              <a:buClr>
                <a:schemeClr val="dk1"/>
              </a:buClr>
              <a:buSzPts val="1600"/>
              <a:buFont typeface="Raleway"/>
              <a:buChar char="●"/>
              <a:defRPr sz="1600">
                <a:solidFill>
                  <a:schemeClr val="dk1"/>
                </a:solidFill>
                <a:latin typeface="Raleway"/>
                <a:ea typeface="Raleway"/>
                <a:cs typeface="Raleway"/>
                <a:sym typeface="Raleway"/>
              </a:defRPr>
            </a:lvl1pPr>
            <a:lvl2pPr marL="914400" lvl="1" indent="-330200">
              <a:lnSpc>
                <a:spcPct val="100000"/>
              </a:lnSpc>
              <a:spcBef>
                <a:spcPts val="0"/>
              </a:spcBef>
              <a:spcAft>
                <a:spcPts val="0"/>
              </a:spcAft>
              <a:buClr>
                <a:schemeClr val="dk1"/>
              </a:buClr>
              <a:buSzPts val="1600"/>
              <a:buFont typeface="Raleway"/>
              <a:buChar char="○"/>
              <a:defRPr sz="1600">
                <a:solidFill>
                  <a:schemeClr val="dk1"/>
                </a:solidFill>
                <a:latin typeface="Raleway"/>
                <a:ea typeface="Raleway"/>
                <a:cs typeface="Raleway"/>
                <a:sym typeface="Raleway"/>
              </a:defRPr>
            </a:lvl2pPr>
            <a:lvl3pPr marL="1371600" lvl="2" indent="-330200">
              <a:lnSpc>
                <a:spcPct val="100000"/>
              </a:lnSpc>
              <a:spcBef>
                <a:spcPts val="0"/>
              </a:spcBef>
              <a:spcAft>
                <a:spcPts val="0"/>
              </a:spcAft>
              <a:buClr>
                <a:schemeClr val="dk1"/>
              </a:buClr>
              <a:buSzPts val="1600"/>
              <a:buFont typeface="Raleway"/>
              <a:buChar char="■"/>
              <a:defRPr sz="1600">
                <a:solidFill>
                  <a:schemeClr val="dk1"/>
                </a:solidFill>
                <a:latin typeface="Raleway"/>
                <a:ea typeface="Raleway"/>
                <a:cs typeface="Raleway"/>
                <a:sym typeface="Raleway"/>
              </a:defRPr>
            </a:lvl3pPr>
            <a:lvl4pPr marL="1828800" lvl="3" indent="-330200">
              <a:lnSpc>
                <a:spcPct val="100000"/>
              </a:lnSpc>
              <a:spcBef>
                <a:spcPts val="0"/>
              </a:spcBef>
              <a:spcAft>
                <a:spcPts val="0"/>
              </a:spcAft>
              <a:buClr>
                <a:schemeClr val="dk1"/>
              </a:buClr>
              <a:buSzPts val="1600"/>
              <a:buFont typeface="Raleway"/>
              <a:buChar char="●"/>
              <a:defRPr sz="1600">
                <a:solidFill>
                  <a:schemeClr val="dk1"/>
                </a:solidFill>
                <a:latin typeface="Raleway"/>
                <a:ea typeface="Raleway"/>
                <a:cs typeface="Raleway"/>
                <a:sym typeface="Raleway"/>
              </a:defRPr>
            </a:lvl4pPr>
            <a:lvl5pPr marL="2286000" lvl="4" indent="-330200">
              <a:lnSpc>
                <a:spcPct val="100000"/>
              </a:lnSpc>
              <a:spcBef>
                <a:spcPts val="0"/>
              </a:spcBef>
              <a:spcAft>
                <a:spcPts val="0"/>
              </a:spcAft>
              <a:buClr>
                <a:schemeClr val="dk1"/>
              </a:buClr>
              <a:buSzPts val="1600"/>
              <a:buFont typeface="Raleway"/>
              <a:buChar char="○"/>
              <a:defRPr sz="1600">
                <a:solidFill>
                  <a:schemeClr val="dk1"/>
                </a:solidFill>
                <a:latin typeface="Raleway"/>
                <a:ea typeface="Raleway"/>
                <a:cs typeface="Raleway"/>
                <a:sym typeface="Raleway"/>
              </a:defRPr>
            </a:lvl5pPr>
            <a:lvl6pPr marL="2743200" lvl="5" indent="-330200">
              <a:lnSpc>
                <a:spcPct val="100000"/>
              </a:lnSpc>
              <a:spcBef>
                <a:spcPts val="0"/>
              </a:spcBef>
              <a:spcAft>
                <a:spcPts val="0"/>
              </a:spcAft>
              <a:buClr>
                <a:schemeClr val="dk1"/>
              </a:buClr>
              <a:buSzPts val="1600"/>
              <a:buFont typeface="Raleway"/>
              <a:buChar char="■"/>
              <a:defRPr sz="1600">
                <a:solidFill>
                  <a:schemeClr val="dk1"/>
                </a:solidFill>
                <a:latin typeface="Raleway"/>
                <a:ea typeface="Raleway"/>
                <a:cs typeface="Raleway"/>
                <a:sym typeface="Raleway"/>
              </a:defRPr>
            </a:lvl6pPr>
            <a:lvl7pPr marL="3200400" lvl="6" indent="-330200">
              <a:lnSpc>
                <a:spcPct val="100000"/>
              </a:lnSpc>
              <a:spcBef>
                <a:spcPts val="0"/>
              </a:spcBef>
              <a:spcAft>
                <a:spcPts val="0"/>
              </a:spcAft>
              <a:buClr>
                <a:schemeClr val="dk1"/>
              </a:buClr>
              <a:buSzPts val="1600"/>
              <a:buFont typeface="Raleway"/>
              <a:buChar char="●"/>
              <a:defRPr sz="1600">
                <a:solidFill>
                  <a:schemeClr val="dk1"/>
                </a:solidFill>
                <a:latin typeface="Raleway"/>
                <a:ea typeface="Raleway"/>
                <a:cs typeface="Raleway"/>
                <a:sym typeface="Raleway"/>
              </a:defRPr>
            </a:lvl7pPr>
            <a:lvl8pPr marL="3657600" lvl="7" indent="-330200">
              <a:lnSpc>
                <a:spcPct val="100000"/>
              </a:lnSpc>
              <a:spcBef>
                <a:spcPts val="0"/>
              </a:spcBef>
              <a:spcAft>
                <a:spcPts val="0"/>
              </a:spcAft>
              <a:buClr>
                <a:schemeClr val="dk1"/>
              </a:buClr>
              <a:buSzPts val="1600"/>
              <a:buFont typeface="Raleway"/>
              <a:buChar char="○"/>
              <a:defRPr sz="1600">
                <a:solidFill>
                  <a:schemeClr val="dk1"/>
                </a:solidFill>
                <a:latin typeface="Raleway"/>
                <a:ea typeface="Raleway"/>
                <a:cs typeface="Raleway"/>
                <a:sym typeface="Raleway"/>
              </a:defRPr>
            </a:lvl8pPr>
            <a:lvl9pPr marL="4114800" lvl="8" indent="-330200">
              <a:lnSpc>
                <a:spcPct val="100000"/>
              </a:lnSpc>
              <a:spcBef>
                <a:spcPts val="0"/>
              </a:spcBef>
              <a:spcAft>
                <a:spcPts val="0"/>
              </a:spcAft>
              <a:buClr>
                <a:schemeClr val="dk1"/>
              </a:buClr>
              <a:buSzPts val="1600"/>
              <a:buFont typeface="Raleway"/>
              <a:buChar char="■"/>
              <a:defRPr sz="1600">
                <a:solidFill>
                  <a:schemeClr val="dk1"/>
                </a:solidFill>
                <a:latin typeface="Raleway"/>
                <a:ea typeface="Raleway"/>
                <a:cs typeface="Raleway"/>
                <a:sym typeface="Raleway"/>
              </a:defRPr>
            </a:lvl9pPr>
          </a:lstStyle>
          <a:p>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4" r:id="rId5"/>
    <p:sldLayoutId id="2147483655" r:id="rId6"/>
    <p:sldLayoutId id="2147483657" r:id="rId7"/>
    <p:sldLayoutId id="2147483658" r:id="rId8"/>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3.png"/><Relationship Id="rId7"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8.png"/><Relationship Id="rId4" Type="http://schemas.openxmlformats.org/officeDocument/2006/relationships/image" Target="../media/image7.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xml"/><Relationship Id="rId1" Type="http://schemas.openxmlformats.org/officeDocument/2006/relationships/slideLayout" Target="../slideLayouts/slideLayout3.xml"/><Relationship Id="rId4" Type="http://schemas.openxmlformats.org/officeDocument/2006/relationships/image" Target="../media/image10.png"/></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xml"/><Relationship Id="rId1" Type="http://schemas.openxmlformats.org/officeDocument/2006/relationships/slideLayout" Target="../slideLayouts/slideLayout3.xml"/><Relationship Id="rId4" Type="http://schemas.openxmlformats.org/officeDocument/2006/relationships/image" Target="../media/image10.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image" Target="../media/image12.emf"/><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3.xml"/></Relationships>
</file>

<file path=ppt/slides/_rels/slide4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3.xml"/></Relationships>
</file>

<file path=ppt/slides/_rels/slide5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3.xml"/></Relationships>
</file>

<file path=ppt/slides/_rels/slide5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3.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3.xml"/></Relationships>
</file>

<file path=ppt/slides/_rels/slide5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3.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3.xml"/></Relationships>
</file>

<file path=ppt/slides/_rels/slide5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3.xml"/></Relationships>
</file>

<file path=ppt/slides/_rels/slide6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3.xml"/></Relationships>
</file>

<file path=ppt/slides/_rels/slide6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3.xml"/></Relationships>
</file>

<file path=ppt/slides/_rels/slide6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3.xml"/></Relationships>
</file>

<file path=ppt/slides/_rels/slide6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3.xml"/></Relationships>
</file>

<file path=ppt/slides/_rels/slide6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3.xml"/></Relationships>
</file>

<file path=ppt/slides/_rels/slide6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3.xml"/></Relationships>
</file>

<file path=ppt/slides/_rels/slide6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3.xml"/></Relationships>
</file>

<file path=ppt/slides/_rels/slide6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3.xml"/></Relationships>
</file>

<file path=ppt/slides/_rels/slide6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3.xml"/></Relationships>
</file>

<file path=ppt/slides/_rels/slide6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3.xml"/></Relationships>
</file>

<file path=ppt/slides/_rels/slide7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3.xml"/></Relationships>
</file>

<file path=ppt/slides/_rels/slide7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3.xml"/></Relationships>
</file>

<file path=ppt/slides/_rels/slide7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3.xml"/></Relationships>
</file>

<file path=ppt/slides/_rels/slide7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7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7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7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7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260"/>
        <p:cNvGrpSpPr/>
        <p:nvPr/>
      </p:nvGrpSpPr>
      <p:grpSpPr>
        <a:xfrm>
          <a:off x="0" y="0"/>
          <a:ext cx="0" cy="0"/>
          <a:chOff x="0" y="0"/>
          <a:chExt cx="0" cy="0"/>
        </a:xfrm>
      </p:grpSpPr>
      <p:pic>
        <p:nvPicPr>
          <p:cNvPr id="261" name="Google Shape;261;p15"/>
          <p:cNvPicPr preferRelativeResize="0"/>
          <p:nvPr/>
        </p:nvPicPr>
        <p:blipFill>
          <a:blip r:embed="rId3">
            <a:alphaModFix/>
          </a:blip>
          <a:stretch>
            <a:fillRect/>
          </a:stretch>
        </p:blipFill>
        <p:spPr>
          <a:xfrm>
            <a:off x="719450" y="2521000"/>
            <a:ext cx="1074100" cy="2008249"/>
          </a:xfrm>
          <a:prstGeom prst="rect">
            <a:avLst/>
          </a:prstGeom>
          <a:noFill/>
          <a:ln>
            <a:noFill/>
          </a:ln>
        </p:spPr>
      </p:pic>
      <p:pic>
        <p:nvPicPr>
          <p:cNvPr id="262" name="Google Shape;262;p15"/>
          <p:cNvPicPr preferRelativeResize="0"/>
          <p:nvPr/>
        </p:nvPicPr>
        <p:blipFill>
          <a:blip r:embed="rId4">
            <a:alphaModFix/>
          </a:blip>
          <a:stretch>
            <a:fillRect/>
          </a:stretch>
        </p:blipFill>
        <p:spPr>
          <a:xfrm rot="855236">
            <a:off x="663075" y="783050"/>
            <a:ext cx="1532800" cy="1320650"/>
          </a:xfrm>
          <a:prstGeom prst="rect">
            <a:avLst/>
          </a:prstGeom>
          <a:noFill/>
          <a:ln>
            <a:noFill/>
          </a:ln>
          <a:effectLst>
            <a:outerShdw blurRad="14288" dist="47625" dir="12420000" algn="bl" rotWithShape="0">
              <a:srgbClr val="000000">
                <a:alpha val="9000"/>
              </a:srgbClr>
            </a:outerShdw>
          </a:effectLst>
        </p:spPr>
      </p:pic>
      <p:pic>
        <p:nvPicPr>
          <p:cNvPr id="263" name="Google Shape;263;p15"/>
          <p:cNvPicPr preferRelativeResize="0"/>
          <p:nvPr/>
        </p:nvPicPr>
        <p:blipFill>
          <a:blip r:embed="rId5">
            <a:alphaModFix/>
          </a:blip>
          <a:stretch>
            <a:fillRect/>
          </a:stretch>
        </p:blipFill>
        <p:spPr>
          <a:xfrm rot="-359300">
            <a:off x="1922011" y="3402301"/>
            <a:ext cx="1731678" cy="960898"/>
          </a:xfrm>
          <a:prstGeom prst="rect">
            <a:avLst/>
          </a:prstGeom>
          <a:noFill/>
          <a:ln>
            <a:noFill/>
          </a:ln>
          <a:effectLst>
            <a:outerShdw blurRad="14288" dist="28575" dir="5400000" algn="bl" rotWithShape="0">
              <a:srgbClr val="000000">
                <a:alpha val="9000"/>
              </a:srgbClr>
            </a:outerShdw>
          </a:effectLst>
        </p:spPr>
      </p:pic>
      <p:sp>
        <p:nvSpPr>
          <p:cNvPr id="264" name="Google Shape;264;p15"/>
          <p:cNvSpPr txBox="1">
            <a:spLocks noGrp="1"/>
          </p:cNvSpPr>
          <p:nvPr>
            <p:ph type="ctrTitle"/>
          </p:nvPr>
        </p:nvSpPr>
        <p:spPr>
          <a:xfrm>
            <a:off x="3344064" y="419827"/>
            <a:ext cx="5275851" cy="3301273"/>
          </a:xfrm>
          <a:prstGeom prst="rect">
            <a:avLst/>
          </a:prstGeom>
        </p:spPr>
        <p:txBody>
          <a:bodyPr spcFirstLastPara="1" wrap="square" lIns="91425" tIns="91425" rIns="91425" bIns="91425" anchor="t" anchorCtr="0">
            <a:noAutofit/>
          </a:bodyPr>
          <a:lstStyle/>
          <a:p>
            <a:pPr lvl="0"/>
            <a:r>
              <a:rPr lang="sl-SI" sz="1800" spc="50" dirty="0"/>
              <a:t>Zveza slovenskih slavističnih društev</a:t>
            </a:r>
            <a:br>
              <a:rPr lang="sl-SI" sz="1800" spc="50" dirty="0"/>
            </a:br>
            <a:br>
              <a:rPr lang="sl-SI" sz="1500" spc="50" dirty="0"/>
            </a:br>
            <a:br>
              <a:rPr lang="sl-SI" sz="1500" spc="50" dirty="0"/>
            </a:br>
            <a:r>
              <a:rPr lang="sl-SI" sz="2400" spc="50" dirty="0"/>
              <a:t>Vesna Žnidar</a:t>
            </a:r>
            <a:br>
              <a:rPr lang="sl-SI" sz="2400" spc="50" dirty="0"/>
            </a:br>
            <a:br>
              <a:rPr lang="sl-SI" sz="1000" spc="50" dirty="0"/>
            </a:br>
            <a:br>
              <a:rPr lang="sl-SI" sz="1000" spc="50" dirty="0"/>
            </a:br>
            <a:r>
              <a:rPr lang="sl-SI" sz="3200" spc="50" dirty="0">
                <a:solidFill>
                  <a:srgbClr val="C00000"/>
                </a:solidFill>
              </a:rPr>
              <a:t>Tematski sklopi tekmovanja za Vodnikovo priznanje</a:t>
            </a:r>
            <a:br>
              <a:rPr lang="sl-SI" sz="3200" spc="50" dirty="0">
                <a:solidFill>
                  <a:srgbClr val="C00000"/>
                </a:solidFill>
              </a:rPr>
            </a:br>
            <a:br>
              <a:rPr lang="sl-SI" sz="3200" spc="50" dirty="0">
                <a:solidFill>
                  <a:srgbClr val="C00000"/>
                </a:solidFill>
              </a:rPr>
            </a:br>
            <a:r>
              <a:rPr lang="sl-SI" sz="3200" spc="50" dirty="0">
                <a:solidFill>
                  <a:srgbClr val="C00000"/>
                </a:solidFill>
              </a:rPr>
              <a:t>Jezikovno-pravopisna delavnica</a:t>
            </a:r>
            <a:br>
              <a:rPr lang="sl-SI" sz="1500" spc="50" dirty="0"/>
            </a:br>
            <a:br>
              <a:rPr lang="sl-SI" sz="2000" spc="50" dirty="0"/>
            </a:br>
            <a:r>
              <a:rPr lang="sl-SI" sz="1800" spc="50" dirty="0"/>
              <a:t>Ljubljana, 2025</a:t>
            </a:r>
            <a:br>
              <a:rPr lang="sl-SI" spc="50" dirty="0"/>
            </a:br>
            <a:r>
              <a:rPr lang="sl-SI" dirty="0"/>
              <a:t> </a:t>
            </a:r>
            <a:br>
              <a:rPr lang="sl-SI" dirty="0"/>
            </a:br>
            <a:br>
              <a:rPr lang="sl-SI" dirty="0"/>
            </a:br>
            <a:endParaRPr dirty="0"/>
          </a:p>
        </p:txBody>
      </p:sp>
      <p:pic>
        <p:nvPicPr>
          <p:cNvPr id="266" name="Google Shape;266;p15"/>
          <p:cNvPicPr preferRelativeResize="0"/>
          <p:nvPr/>
        </p:nvPicPr>
        <p:blipFill>
          <a:blip r:embed="rId6">
            <a:alphaModFix/>
          </a:blip>
          <a:stretch>
            <a:fillRect/>
          </a:stretch>
        </p:blipFill>
        <p:spPr>
          <a:xfrm rot="3996335">
            <a:off x="2533124" y="3471576"/>
            <a:ext cx="617000" cy="1271018"/>
          </a:xfrm>
          <a:prstGeom prst="rect">
            <a:avLst/>
          </a:prstGeom>
          <a:noFill/>
          <a:ln>
            <a:noFill/>
          </a:ln>
        </p:spPr>
      </p:pic>
      <p:pic>
        <p:nvPicPr>
          <p:cNvPr id="267" name="Google Shape;267;p15"/>
          <p:cNvPicPr preferRelativeResize="0"/>
          <p:nvPr/>
        </p:nvPicPr>
        <p:blipFill rotWithShape="1">
          <a:blip r:embed="rId7">
            <a:alphaModFix/>
          </a:blip>
          <a:srcRect/>
          <a:stretch/>
        </p:blipFill>
        <p:spPr>
          <a:xfrm rot="1590127">
            <a:off x="844949" y="838923"/>
            <a:ext cx="911918" cy="1080692"/>
          </a:xfrm>
          <a:prstGeom prst="rect">
            <a:avLst/>
          </a:prstGeom>
          <a:noFill/>
          <a:ln>
            <a:noFill/>
          </a:ln>
        </p:spPr>
      </p:pic>
      <p:pic>
        <p:nvPicPr>
          <p:cNvPr id="268" name="Google Shape;268;p15"/>
          <p:cNvPicPr preferRelativeResize="0"/>
          <p:nvPr/>
        </p:nvPicPr>
        <p:blipFill>
          <a:blip r:embed="rId8">
            <a:alphaModFix/>
          </a:blip>
          <a:stretch>
            <a:fillRect/>
          </a:stretch>
        </p:blipFill>
        <p:spPr>
          <a:xfrm rot="-232337">
            <a:off x="508836" y="1664343"/>
            <a:ext cx="2747301" cy="2696876"/>
          </a:xfrm>
          <a:prstGeom prst="rect">
            <a:avLst/>
          </a:prstGeom>
          <a:noFill/>
          <a:ln>
            <a:noFill/>
          </a:ln>
          <a:effectLst>
            <a:outerShdw blurRad="57150" dist="19050" dir="5400000" algn="bl" rotWithShape="0">
              <a:srgbClr val="000000">
                <a:alpha val="50000"/>
              </a:srgbClr>
            </a:outerShdw>
          </a:effectLst>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a:extLst>
              <a:ext uri="{FF2B5EF4-FFF2-40B4-BE49-F238E27FC236}">
                <a16:creationId xmlns:a16="http://schemas.microsoft.com/office/drawing/2014/main" id="{10FBD33B-AA1A-D31D-54DC-F21BA58CD6C1}"/>
              </a:ext>
            </a:extLst>
          </p:cNvPr>
          <p:cNvSpPr>
            <a:spLocks noGrp="1"/>
          </p:cNvSpPr>
          <p:nvPr>
            <p:ph type="title"/>
          </p:nvPr>
        </p:nvSpPr>
        <p:spPr/>
        <p:txBody>
          <a:bodyPr/>
          <a:lstStyle/>
          <a:p>
            <a:r>
              <a:rPr lang="it-IT" dirty="0" err="1"/>
              <a:t>Jezikovna</a:t>
            </a:r>
            <a:r>
              <a:rPr lang="it-IT" dirty="0"/>
              <a:t> norma </a:t>
            </a:r>
            <a:r>
              <a:rPr lang="it-IT" dirty="0" err="1"/>
              <a:t>pri</a:t>
            </a:r>
            <a:r>
              <a:rPr lang="it-IT" dirty="0"/>
              <a:t> </a:t>
            </a:r>
            <a:r>
              <a:rPr lang="it-IT" dirty="0" err="1"/>
              <a:t>pouku</a:t>
            </a:r>
            <a:r>
              <a:rPr lang="it-IT" dirty="0"/>
              <a:t> </a:t>
            </a:r>
            <a:r>
              <a:rPr lang="it-IT" dirty="0" err="1"/>
              <a:t>slovenščine</a:t>
            </a:r>
            <a:endParaRPr lang="sl-SI" dirty="0"/>
          </a:p>
        </p:txBody>
      </p:sp>
      <p:sp>
        <p:nvSpPr>
          <p:cNvPr id="3" name="Označba mesta besedila 2">
            <a:extLst>
              <a:ext uri="{FF2B5EF4-FFF2-40B4-BE49-F238E27FC236}">
                <a16:creationId xmlns:a16="http://schemas.microsoft.com/office/drawing/2014/main" id="{FD51138A-B16F-12F6-42A1-B5A32EF104CB}"/>
              </a:ext>
            </a:extLst>
          </p:cNvPr>
          <p:cNvSpPr>
            <a:spLocks noGrp="1"/>
          </p:cNvSpPr>
          <p:nvPr>
            <p:ph type="body" idx="1"/>
          </p:nvPr>
        </p:nvSpPr>
        <p:spPr>
          <a:xfrm>
            <a:off x="713225" y="1474630"/>
            <a:ext cx="7717500" cy="2800907"/>
          </a:xfrm>
        </p:spPr>
        <p:txBody>
          <a:bodyPr/>
          <a:lstStyle/>
          <a:p>
            <a:pPr algn="just"/>
            <a:r>
              <a:rPr lang="sl-SI" dirty="0"/>
              <a:t>kot pedagoško načelo (učitelj kot jezikovni vzor)</a:t>
            </a:r>
          </a:p>
          <a:p>
            <a:pPr marL="127000" indent="0" algn="just">
              <a:buNone/>
            </a:pPr>
            <a:endParaRPr lang="sl-SI" dirty="0"/>
          </a:p>
          <a:p>
            <a:pPr algn="just"/>
            <a:r>
              <a:rPr lang="sl-SI" dirty="0"/>
              <a:t>pomemben del razvoja jezikovne in metajezikovne zmožnosti (učenec postaja vse bolj samostojen tvorec besedil in kompetenten udeleženec v uradni ter tudi javni komunikaciji)</a:t>
            </a:r>
          </a:p>
          <a:p>
            <a:pPr marL="127000" indent="0" algn="just">
              <a:buNone/>
            </a:pPr>
            <a:endParaRPr lang="sl-SI" dirty="0"/>
          </a:p>
          <a:p>
            <a:pPr algn="just"/>
            <a:r>
              <a:rPr lang="sl-SI" dirty="0"/>
              <a:t>vsebovana v povratni informaciji učencu o besedilih oz. njegovih delih, ki jih tvori v različnih fazah učnega procesa</a:t>
            </a:r>
          </a:p>
          <a:p>
            <a:endParaRPr lang="sl-SI" dirty="0"/>
          </a:p>
        </p:txBody>
      </p:sp>
    </p:spTree>
    <p:extLst>
      <p:ext uri="{BB962C8B-B14F-4D97-AF65-F5344CB8AC3E}">
        <p14:creationId xmlns:p14="http://schemas.microsoft.com/office/powerpoint/2010/main" val="217565855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272"/>
        <p:cNvGrpSpPr/>
        <p:nvPr/>
      </p:nvGrpSpPr>
      <p:grpSpPr>
        <a:xfrm>
          <a:off x="0" y="0"/>
          <a:ext cx="0" cy="0"/>
          <a:chOff x="0" y="0"/>
          <a:chExt cx="0" cy="0"/>
        </a:xfrm>
      </p:grpSpPr>
      <p:pic>
        <p:nvPicPr>
          <p:cNvPr id="273" name="Google Shape;273;p16"/>
          <p:cNvPicPr preferRelativeResize="0"/>
          <p:nvPr/>
        </p:nvPicPr>
        <p:blipFill>
          <a:blip r:embed="rId3">
            <a:alphaModFix/>
          </a:blip>
          <a:stretch>
            <a:fillRect/>
          </a:stretch>
        </p:blipFill>
        <p:spPr>
          <a:xfrm rot="-7190468">
            <a:off x="-805787" y="2963778"/>
            <a:ext cx="1731675" cy="960897"/>
          </a:xfrm>
          <a:prstGeom prst="rect">
            <a:avLst/>
          </a:prstGeom>
          <a:noFill/>
          <a:ln>
            <a:noFill/>
          </a:ln>
          <a:effectLst>
            <a:outerShdw blurRad="14288" dist="28575" dir="5400000" algn="bl" rotWithShape="0">
              <a:srgbClr val="000000">
                <a:alpha val="9000"/>
              </a:srgbClr>
            </a:outerShdw>
          </a:effectLst>
        </p:spPr>
      </p:pic>
      <p:sp>
        <p:nvSpPr>
          <p:cNvPr id="274" name="Google Shape;274;p16"/>
          <p:cNvSpPr txBox="1">
            <a:spLocks noGrp="1"/>
          </p:cNvSpPr>
          <p:nvPr>
            <p:ph type="title"/>
          </p:nvPr>
        </p:nvSpPr>
        <p:spPr>
          <a:xfrm>
            <a:off x="691819" y="361794"/>
            <a:ext cx="7717500" cy="7074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sl-SI" dirty="0"/>
              <a:t>Ideal/pričakovanja … </a:t>
            </a:r>
            <a:endParaRPr dirty="0"/>
          </a:p>
        </p:txBody>
      </p:sp>
      <p:sp>
        <p:nvSpPr>
          <p:cNvPr id="275" name="Google Shape;275;p16"/>
          <p:cNvSpPr txBox="1">
            <a:spLocks noGrp="1"/>
          </p:cNvSpPr>
          <p:nvPr>
            <p:ph type="body" idx="1"/>
          </p:nvPr>
        </p:nvSpPr>
        <p:spPr>
          <a:xfrm>
            <a:off x="713225" y="1246950"/>
            <a:ext cx="7717500" cy="3357000"/>
          </a:xfrm>
          <a:prstGeom prst="rect">
            <a:avLst/>
          </a:prstGeom>
        </p:spPr>
        <p:txBody>
          <a:bodyPr spcFirstLastPara="1" wrap="square" lIns="91425" tIns="91425" rIns="91425" bIns="91425" anchor="t" anchorCtr="0">
            <a:noAutofit/>
          </a:bodyPr>
          <a:lstStyle/>
          <a:p>
            <a:pPr marL="152400" lvl="0" indent="0" algn="l" rtl="0">
              <a:lnSpc>
                <a:spcPct val="115000"/>
              </a:lnSpc>
              <a:spcBef>
                <a:spcPts val="0"/>
              </a:spcBef>
              <a:spcAft>
                <a:spcPts val="0"/>
              </a:spcAft>
              <a:buClr>
                <a:schemeClr val="dk1"/>
              </a:buClr>
              <a:buSzPts val="1200"/>
              <a:buNone/>
            </a:pPr>
            <a:endParaRPr lang="sl-SI" sz="1200" dirty="0"/>
          </a:p>
          <a:p>
            <a:pPr marL="152400" lvl="0" indent="0" algn="l" rtl="0">
              <a:lnSpc>
                <a:spcPct val="115000"/>
              </a:lnSpc>
              <a:spcBef>
                <a:spcPts val="0"/>
              </a:spcBef>
              <a:spcAft>
                <a:spcPts val="0"/>
              </a:spcAft>
              <a:buClr>
                <a:schemeClr val="dk1"/>
              </a:buClr>
              <a:buSzPts val="1200"/>
              <a:buNone/>
            </a:pPr>
            <a:endParaRPr sz="1200" dirty="0"/>
          </a:p>
        </p:txBody>
      </p:sp>
      <p:pic>
        <p:nvPicPr>
          <p:cNvPr id="276" name="Google Shape;276;p16"/>
          <p:cNvPicPr preferRelativeResize="0"/>
          <p:nvPr/>
        </p:nvPicPr>
        <p:blipFill>
          <a:blip r:embed="rId4">
            <a:alphaModFix/>
          </a:blip>
          <a:stretch>
            <a:fillRect/>
          </a:stretch>
        </p:blipFill>
        <p:spPr>
          <a:xfrm>
            <a:off x="-531775" y="3227600"/>
            <a:ext cx="1590900" cy="984300"/>
          </a:xfrm>
          <a:prstGeom prst="rect">
            <a:avLst/>
          </a:prstGeom>
          <a:noFill/>
          <a:ln>
            <a:noFill/>
          </a:ln>
        </p:spPr>
      </p:pic>
      <p:cxnSp>
        <p:nvCxnSpPr>
          <p:cNvPr id="7" name="Google Shape;319;p17">
            <a:extLst>
              <a:ext uri="{FF2B5EF4-FFF2-40B4-BE49-F238E27FC236}">
                <a16:creationId xmlns:a16="http://schemas.microsoft.com/office/drawing/2014/main" id="{43D33C25-D001-4629-AF0B-EBB70CEF9080}"/>
              </a:ext>
            </a:extLst>
          </p:cNvPr>
          <p:cNvCxnSpPr>
            <a:cxnSpLocks/>
          </p:cNvCxnSpPr>
          <p:nvPr/>
        </p:nvCxnSpPr>
        <p:spPr>
          <a:xfrm>
            <a:off x="2684666" y="2726399"/>
            <a:ext cx="4048815" cy="0"/>
          </a:xfrm>
          <a:prstGeom prst="straightConnector1">
            <a:avLst/>
          </a:prstGeom>
          <a:noFill/>
          <a:ln w="28575" cap="flat" cmpd="sng">
            <a:solidFill>
              <a:srgbClr val="5D412D"/>
            </a:solidFill>
            <a:prstDash val="solid"/>
            <a:round/>
            <a:headEnd type="none" w="med" len="med"/>
            <a:tailEnd type="triangle" w="med" len="med"/>
          </a:ln>
        </p:spPr>
      </p:cxnSp>
      <p:sp>
        <p:nvSpPr>
          <p:cNvPr id="3" name="Pravokotnik 2">
            <a:extLst>
              <a:ext uri="{FF2B5EF4-FFF2-40B4-BE49-F238E27FC236}">
                <a16:creationId xmlns:a16="http://schemas.microsoft.com/office/drawing/2014/main" id="{F8521BE0-B5BE-4B6D-BD73-37227CA59358}"/>
              </a:ext>
            </a:extLst>
          </p:cNvPr>
          <p:cNvSpPr/>
          <p:nvPr/>
        </p:nvSpPr>
        <p:spPr>
          <a:xfrm>
            <a:off x="2444086" y="2372457"/>
            <a:ext cx="3956504" cy="707886"/>
          </a:xfrm>
          <a:prstGeom prst="rect">
            <a:avLst/>
          </a:prstGeom>
        </p:spPr>
        <p:txBody>
          <a:bodyPr wrap="square">
            <a:spAutoFit/>
          </a:bodyPr>
          <a:lstStyle/>
          <a:p>
            <a:pPr marL="127000" lvl="0" algn="ctr">
              <a:buClr>
                <a:srgbClr val="5D412D"/>
              </a:buClr>
              <a:buSzPts val="1600"/>
            </a:pPr>
            <a:r>
              <a:rPr lang="sl-SI" sz="2000" b="1" dirty="0">
                <a:solidFill>
                  <a:srgbClr val="5D412D"/>
                </a:solidFill>
                <a:latin typeface="Raleway"/>
                <a:sym typeface="Raleway"/>
              </a:rPr>
              <a:t>učitelj</a:t>
            </a:r>
          </a:p>
          <a:p>
            <a:pPr marL="127000" lvl="0" algn="ctr">
              <a:buClr>
                <a:srgbClr val="5D412D"/>
              </a:buClr>
              <a:buSzPts val="1600"/>
            </a:pPr>
            <a:r>
              <a:rPr lang="sl-SI" sz="2000" b="1" dirty="0">
                <a:solidFill>
                  <a:srgbClr val="C00000"/>
                </a:solidFill>
                <a:latin typeface="Raleway"/>
                <a:sym typeface="Raleway"/>
              </a:rPr>
              <a:t>pregled besedila</a:t>
            </a:r>
            <a:endParaRPr lang="en-US" sz="1600" b="1" dirty="0">
              <a:solidFill>
                <a:srgbClr val="C00000"/>
              </a:solidFill>
              <a:latin typeface="Raleway"/>
              <a:sym typeface="Raleway"/>
            </a:endParaRPr>
          </a:p>
        </p:txBody>
      </p:sp>
      <p:sp>
        <p:nvSpPr>
          <p:cNvPr id="12" name="Pravokotnik 11">
            <a:extLst>
              <a:ext uri="{FF2B5EF4-FFF2-40B4-BE49-F238E27FC236}">
                <a16:creationId xmlns:a16="http://schemas.microsoft.com/office/drawing/2014/main" id="{CDF383CC-FA7D-43A5-A23F-DB3319D3C586}"/>
              </a:ext>
            </a:extLst>
          </p:cNvPr>
          <p:cNvSpPr/>
          <p:nvPr/>
        </p:nvSpPr>
        <p:spPr>
          <a:xfrm>
            <a:off x="1196457" y="2372456"/>
            <a:ext cx="1727737" cy="707886"/>
          </a:xfrm>
          <a:prstGeom prst="rect">
            <a:avLst/>
          </a:prstGeom>
        </p:spPr>
        <p:txBody>
          <a:bodyPr wrap="square">
            <a:spAutoFit/>
          </a:bodyPr>
          <a:lstStyle/>
          <a:p>
            <a:pPr marL="127000" lvl="0">
              <a:buClr>
                <a:srgbClr val="5D412D"/>
              </a:buClr>
              <a:buSzPts val="1600"/>
            </a:pPr>
            <a:r>
              <a:rPr lang="sl-SI" sz="2000" dirty="0">
                <a:solidFill>
                  <a:srgbClr val="5D412D"/>
                </a:solidFill>
                <a:latin typeface="Raleway"/>
                <a:sym typeface="Raleway"/>
              </a:rPr>
              <a:t>besedilo učenca</a:t>
            </a:r>
            <a:endParaRPr lang="en-US" sz="2000" dirty="0">
              <a:solidFill>
                <a:srgbClr val="5D412D"/>
              </a:solidFill>
              <a:latin typeface="Raleway"/>
              <a:sym typeface="Raleway"/>
            </a:endParaRPr>
          </a:p>
        </p:txBody>
      </p:sp>
      <p:cxnSp>
        <p:nvCxnSpPr>
          <p:cNvPr id="15" name="Google Shape;319;p17">
            <a:extLst>
              <a:ext uri="{FF2B5EF4-FFF2-40B4-BE49-F238E27FC236}">
                <a16:creationId xmlns:a16="http://schemas.microsoft.com/office/drawing/2014/main" id="{200DF431-9906-47AC-9CE8-8B6C78F82743}"/>
              </a:ext>
            </a:extLst>
          </p:cNvPr>
          <p:cNvCxnSpPr>
            <a:cxnSpLocks/>
          </p:cNvCxnSpPr>
          <p:nvPr/>
        </p:nvCxnSpPr>
        <p:spPr>
          <a:xfrm flipH="1" flipV="1">
            <a:off x="4496787" y="3059345"/>
            <a:ext cx="6564" cy="448601"/>
          </a:xfrm>
          <a:prstGeom prst="straightConnector1">
            <a:avLst/>
          </a:prstGeom>
          <a:noFill/>
          <a:ln w="19050" cap="flat" cmpd="sng">
            <a:solidFill>
              <a:srgbClr val="5D412D"/>
            </a:solidFill>
            <a:prstDash val="solid"/>
            <a:round/>
            <a:headEnd type="none" w="med" len="med"/>
            <a:tailEnd type="triangle" w="med" len="med"/>
          </a:ln>
        </p:spPr>
      </p:cxnSp>
      <p:cxnSp>
        <p:nvCxnSpPr>
          <p:cNvPr id="23" name="Google Shape;319;p17">
            <a:extLst>
              <a:ext uri="{FF2B5EF4-FFF2-40B4-BE49-F238E27FC236}">
                <a16:creationId xmlns:a16="http://schemas.microsoft.com/office/drawing/2014/main" id="{0F7564C3-2AB9-4BB5-B4E8-CF5268293859}"/>
              </a:ext>
            </a:extLst>
          </p:cNvPr>
          <p:cNvCxnSpPr>
            <a:cxnSpLocks/>
          </p:cNvCxnSpPr>
          <p:nvPr/>
        </p:nvCxnSpPr>
        <p:spPr>
          <a:xfrm>
            <a:off x="3137921" y="1615167"/>
            <a:ext cx="904303" cy="893018"/>
          </a:xfrm>
          <a:prstGeom prst="straightConnector1">
            <a:avLst/>
          </a:prstGeom>
          <a:noFill/>
          <a:ln w="19050" cap="flat" cmpd="sng">
            <a:solidFill>
              <a:srgbClr val="5D412D"/>
            </a:solidFill>
            <a:prstDash val="solid"/>
            <a:round/>
            <a:headEnd type="none" w="med" len="med"/>
            <a:tailEnd type="triangle" w="med" len="med"/>
          </a:ln>
        </p:spPr>
      </p:cxnSp>
      <p:sp>
        <p:nvSpPr>
          <p:cNvPr id="30" name="Pravokotnik 29">
            <a:extLst>
              <a:ext uri="{FF2B5EF4-FFF2-40B4-BE49-F238E27FC236}">
                <a16:creationId xmlns:a16="http://schemas.microsoft.com/office/drawing/2014/main" id="{E94CCEFD-F1BA-4B3E-A25F-E6186A6EF707}"/>
              </a:ext>
            </a:extLst>
          </p:cNvPr>
          <p:cNvSpPr/>
          <p:nvPr/>
        </p:nvSpPr>
        <p:spPr>
          <a:xfrm>
            <a:off x="4926983" y="955600"/>
            <a:ext cx="1913085" cy="707886"/>
          </a:xfrm>
          <a:prstGeom prst="rect">
            <a:avLst/>
          </a:prstGeom>
        </p:spPr>
        <p:txBody>
          <a:bodyPr wrap="square">
            <a:spAutoFit/>
          </a:bodyPr>
          <a:lstStyle/>
          <a:p>
            <a:pPr marL="127000" lvl="0" algn="ctr">
              <a:buClr>
                <a:srgbClr val="5D412D"/>
              </a:buClr>
              <a:buSzPts val="1600"/>
            </a:pPr>
            <a:r>
              <a:rPr lang="sl-SI" sz="2000" dirty="0">
                <a:solidFill>
                  <a:srgbClr val="5D412D"/>
                </a:solidFill>
                <a:latin typeface="Raleway"/>
                <a:sym typeface="Raleway"/>
              </a:rPr>
              <a:t>uporaba </a:t>
            </a:r>
          </a:p>
          <a:p>
            <a:pPr marL="127000" lvl="0" algn="ctr">
              <a:buClr>
                <a:srgbClr val="5D412D"/>
              </a:buClr>
              <a:buSzPts val="1600"/>
            </a:pPr>
            <a:r>
              <a:rPr lang="sl-SI" sz="2000" dirty="0">
                <a:solidFill>
                  <a:srgbClr val="5D412D"/>
                </a:solidFill>
                <a:latin typeface="Raleway"/>
                <a:sym typeface="Raleway"/>
              </a:rPr>
              <a:t>virov </a:t>
            </a:r>
          </a:p>
        </p:txBody>
      </p:sp>
      <p:cxnSp>
        <p:nvCxnSpPr>
          <p:cNvPr id="32" name="Google Shape;319;p17">
            <a:extLst>
              <a:ext uri="{FF2B5EF4-FFF2-40B4-BE49-F238E27FC236}">
                <a16:creationId xmlns:a16="http://schemas.microsoft.com/office/drawing/2014/main" id="{9121E80E-F288-44FC-942A-60A94B53EC12}"/>
              </a:ext>
            </a:extLst>
          </p:cNvPr>
          <p:cNvCxnSpPr>
            <a:cxnSpLocks/>
          </p:cNvCxnSpPr>
          <p:nvPr/>
        </p:nvCxnSpPr>
        <p:spPr>
          <a:xfrm flipH="1">
            <a:off x="4926983" y="1613709"/>
            <a:ext cx="813819" cy="883135"/>
          </a:xfrm>
          <a:prstGeom prst="straightConnector1">
            <a:avLst/>
          </a:prstGeom>
          <a:noFill/>
          <a:ln w="19050" cap="flat" cmpd="sng">
            <a:solidFill>
              <a:srgbClr val="5D412D"/>
            </a:solidFill>
            <a:prstDash val="solid"/>
            <a:round/>
            <a:headEnd type="none" w="med" len="med"/>
            <a:tailEnd type="triangle" w="med" len="med"/>
          </a:ln>
        </p:spPr>
      </p:cxnSp>
      <p:sp>
        <p:nvSpPr>
          <p:cNvPr id="33" name="Pravokotnik 32">
            <a:extLst>
              <a:ext uri="{FF2B5EF4-FFF2-40B4-BE49-F238E27FC236}">
                <a16:creationId xmlns:a16="http://schemas.microsoft.com/office/drawing/2014/main" id="{7BEAFA18-D6A3-483C-927B-05D14EC1CD67}"/>
              </a:ext>
            </a:extLst>
          </p:cNvPr>
          <p:cNvSpPr/>
          <p:nvPr/>
        </p:nvSpPr>
        <p:spPr>
          <a:xfrm>
            <a:off x="1035975" y="3999164"/>
            <a:ext cx="3088012" cy="707886"/>
          </a:xfrm>
          <a:prstGeom prst="rect">
            <a:avLst/>
          </a:prstGeom>
        </p:spPr>
        <p:txBody>
          <a:bodyPr wrap="square">
            <a:spAutoFit/>
          </a:bodyPr>
          <a:lstStyle/>
          <a:p>
            <a:pPr marL="127000" lvl="0" algn="ctr">
              <a:buClr>
                <a:srgbClr val="5D412D"/>
              </a:buClr>
              <a:buSzPts val="1600"/>
            </a:pPr>
            <a:r>
              <a:rPr lang="sl-SI" sz="2000" dirty="0">
                <a:solidFill>
                  <a:srgbClr val="5D412D"/>
                </a:solidFill>
                <a:latin typeface="Raleway"/>
                <a:sym typeface="Raleway"/>
              </a:rPr>
              <a:t>dosledno upoštevanje jezikovne norme</a:t>
            </a:r>
          </a:p>
        </p:txBody>
      </p:sp>
      <p:sp>
        <p:nvSpPr>
          <p:cNvPr id="35" name="Pravokotnik 34">
            <a:extLst>
              <a:ext uri="{FF2B5EF4-FFF2-40B4-BE49-F238E27FC236}">
                <a16:creationId xmlns:a16="http://schemas.microsoft.com/office/drawing/2014/main" id="{53D218B2-7F9E-42A9-9F5A-FE91836FC8B7}"/>
              </a:ext>
            </a:extLst>
          </p:cNvPr>
          <p:cNvSpPr/>
          <p:nvPr/>
        </p:nvSpPr>
        <p:spPr>
          <a:xfrm>
            <a:off x="1751182" y="958159"/>
            <a:ext cx="2745605" cy="707886"/>
          </a:xfrm>
          <a:prstGeom prst="rect">
            <a:avLst/>
          </a:prstGeom>
        </p:spPr>
        <p:txBody>
          <a:bodyPr wrap="square">
            <a:spAutoFit/>
          </a:bodyPr>
          <a:lstStyle/>
          <a:p>
            <a:pPr marL="127000" lvl="0" algn="ctr">
              <a:buClr>
                <a:srgbClr val="5D412D"/>
              </a:buClr>
              <a:buSzPts val="1600"/>
            </a:pPr>
            <a:r>
              <a:rPr lang="sl-SI" sz="2000" dirty="0">
                <a:solidFill>
                  <a:srgbClr val="5D412D"/>
                </a:solidFill>
                <a:latin typeface="Raleway"/>
                <a:sym typeface="Raleway"/>
              </a:rPr>
              <a:t>strokovne kompetence </a:t>
            </a:r>
          </a:p>
        </p:txBody>
      </p:sp>
      <p:sp>
        <p:nvSpPr>
          <p:cNvPr id="36" name="Pravokotnik 35">
            <a:extLst>
              <a:ext uri="{FF2B5EF4-FFF2-40B4-BE49-F238E27FC236}">
                <a16:creationId xmlns:a16="http://schemas.microsoft.com/office/drawing/2014/main" id="{848A9C3F-B44E-471B-9AE0-B2F9D50C02A6}"/>
              </a:ext>
            </a:extLst>
          </p:cNvPr>
          <p:cNvSpPr/>
          <p:nvPr/>
        </p:nvSpPr>
        <p:spPr>
          <a:xfrm>
            <a:off x="6518895" y="1007875"/>
            <a:ext cx="1913085" cy="3170099"/>
          </a:xfrm>
          <a:prstGeom prst="rect">
            <a:avLst/>
          </a:prstGeom>
        </p:spPr>
        <p:txBody>
          <a:bodyPr wrap="square">
            <a:spAutoFit/>
          </a:bodyPr>
          <a:lstStyle/>
          <a:p>
            <a:pPr marL="127000" lvl="0" algn="ctr">
              <a:buClr>
                <a:srgbClr val="5D412D"/>
              </a:buClr>
              <a:buSzPts val="1600"/>
            </a:pPr>
            <a:r>
              <a:rPr lang="sl-SI" sz="2000" dirty="0">
                <a:solidFill>
                  <a:srgbClr val="5D412D"/>
                </a:solidFill>
                <a:latin typeface="Raleway"/>
                <a:sym typeface="Raleway"/>
              </a:rPr>
              <a:t>besedilo, v katerem so označena odstopanja od jezikovne norme in predlagane popolnoma pravilne možnosti  </a:t>
            </a:r>
          </a:p>
        </p:txBody>
      </p:sp>
      <p:sp>
        <p:nvSpPr>
          <p:cNvPr id="38" name="Pravokotnik 37">
            <a:extLst>
              <a:ext uri="{FF2B5EF4-FFF2-40B4-BE49-F238E27FC236}">
                <a16:creationId xmlns:a16="http://schemas.microsoft.com/office/drawing/2014/main" id="{8118E2AC-E22D-4151-8FD8-8E99B7C81B8A}"/>
              </a:ext>
            </a:extLst>
          </p:cNvPr>
          <p:cNvSpPr/>
          <p:nvPr/>
        </p:nvSpPr>
        <p:spPr>
          <a:xfrm>
            <a:off x="4638207" y="4038205"/>
            <a:ext cx="2677683" cy="707886"/>
          </a:xfrm>
          <a:prstGeom prst="rect">
            <a:avLst/>
          </a:prstGeom>
        </p:spPr>
        <p:txBody>
          <a:bodyPr wrap="square">
            <a:spAutoFit/>
          </a:bodyPr>
          <a:lstStyle/>
          <a:p>
            <a:pPr marL="127000" lvl="0" algn="ctr">
              <a:buClr>
                <a:srgbClr val="5D412D"/>
              </a:buClr>
              <a:buSzPts val="1600"/>
            </a:pPr>
            <a:r>
              <a:rPr lang="sl-SI" sz="2000" dirty="0">
                <a:solidFill>
                  <a:srgbClr val="5D412D"/>
                </a:solidFill>
                <a:latin typeface="Raleway"/>
                <a:sym typeface="Raleway"/>
              </a:rPr>
              <a:t>skladno z objektivnimi kriteriji</a:t>
            </a:r>
          </a:p>
        </p:txBody>
      </p:sp>
      <p:sp>
        <p:nvSpPr>
          <p:cNvPr id="40" name="Pravokotnik 39">
            <a:extLst>
              <a:ext uri="{FF2B5EF4-FFF2-40B4-BE49-F238E27FC236}">
                <a16:creationId xmlns:a16="http://schemas.microsoft.com/office/drawing/2014/main" id="{31847D8D-73D4-4703-9D65-943CD6285D66}"/>
              </a:ext>
            </a:extLst>
          </p:cNvPr>
          <p:cNvSpPr/>
          <p:nvPr/>
        </p:nvSpPr>
        <p:spPr>
          <a:xfrm>
            <a:off x="4048788" y="4006374"/>
            <a:ext cx="523212" cy="707886"/>
          </a:xfrm>
          <a:prstGeom prst="rect">
            <a:avLst/>
          </a:prstGeom>
        </p:spPr>
        <p:txBody>
          <a:bodyPr wrap="square">
            <a:spAutoFit/>
          </a:bodyPr>
          <a:lstStyle/>
          <a:p>
            <a:pPr marL="127000" lvl="0" algn="ctr">
              <a:buClr>
                <a:srgbClr val="5D412D"/>
              </a:buClr>
              <a:buSzPts val="1600"/>
            </a:pPr>
            <a:r>
              <a:rPr lang="sl-SI" sz="4000" dirty="0">
                <a:solidFill>
                  <a:srgbClr val="5D412D"/>
                </a:solidFill>
                <a:latin typeface="Raleway"/>
                <a:sym typeface="Raleway"/>
              </a:rPr>
              <a:t>=</a:t>
            </a:r>
          </a:p>
        </p:txBody>
      </p:sp>
      <p:cxnSp>
        <p:nvCxnSpPr>
          <p:cNvPr id="41" name="Google Shape;319;p17">
            <a:extLst>
              <a:ext uri="{FF2B5EF4-FFF2-40B4-BE49-F238E27FC236}">
                <a16:creationId xmlns:a16="http://schemas.microsoft.com/office/drawing/2014/main" id="{66B7302B-5D6E-4C49-9611-033A10F3709D}"/>
              </a:ext>
            </a:extLst>
          </p:cNvPr>
          <p:cNvCxnSpPr>
            <a:cxnSpLocks/>
            <a:stCxn id="33" idx="0"/>
          </p:cNvCxnSpPr>
          <p:nvPr/>
        </p:nvCxnSpPr>
        <p:spPr>
          <a:xfrm flipV="1">
            <a:off x="2579981" y="3521078"/>
            <a:ext cx="1916806" cy="478086"/>
          </a:xfrm>
          <a:prstGeom prst="straightConnector1">
            <a:avLst/>
          </a:prstGeom>
          <a:noFill/>
          <a:ln w="19050" cap="flat" cmpd="sng">
            <a:solidFill>
              <a:srgbClr val="5D412D"/>
            </a:solidFill>
            <a:prstDash val="solid"/>
            <a:round/>
            <a:headEnd type="none" w="med" len="med"/>
            <a:tailEnd type="triangle" w="med" len="med"/>
          </a:ln>
        </p:spPr>
      </p:cxnSp>
      <p:cxnSp>
        <p:nvCxnSpPr>
          <p:cNvPr id="42" name="Google Shape;319;p17">
            <a:extLst>
              <a:ext uri="{FF2B5EF4-FFF2-40B4-BE49-F238E27FC236}">
                <a16:creationId xmlns:a16="http://schemas.microsoft.com/office/drawing/2014/main" id="{CEBAC1C1-DD25-488A-906C-A9FD39F50745}"/>
              </a:ext>
            </a:extLst>
          </p:cNvPr>
          <p:cNvCxnSpPr>
            <a:cxnSpLocks/>
            <a:stCxn id="38" idx="0"/>
          </p:cNvCxnSpPr>
          <p:nvPr/>
        </p:nvCxnSpPr>
        <p:spPr>
          <a:xfrm flipH="1" flipV="1">
            <a:off x="4499298" y="3508622"/>
            <a:ext cx="1477751" cy="529583"/>
          </a:xfrm>
          <a:prstGeom prst="straightConnector1">
            <a:avLst/>
          </a:prstGeom>
          <a:noFill/>
          <a:ln w="19050" cap="flat" cmpd="sng">
            <a:solidFill>
              <a:srgbClr val="5D412D"/>
            </a:solidFill>
            <a:prstDash val="solid"/>
            <a:round/>
            <a:headEnd type="none" w="med" len="med"/>
            <a:tailEnd type="triangle" w="med" len="med"/>
          </a:ln>
        </p:spPr>
      </p:cxn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272"/>
        <p:cNvGrpSpPr/>
        <p:nvPr/>
      </p:nvGrpSpPr>
      <p:grpSpPr>
        <a:xfrm>
          <a:off x="0" y="0"/>
          <a:ext cx="0" cy="0"/>
          <a:chOff x="0" y="0"/>
          <a:chExt cx="0" cy="0"/>
        </a:xfrm>
      </p:grpSpPr>
      <p:pic>
        <p:nvPicPr>
          <p:cNvPr id="273" name="Google Shape;273;p16"/>
          <p:cNvPicPr preferRelativeResize="0"/>
          <p:nvPr/>
        </p:nvPicPr>
        <p:blipFill>
          <a:blip r:embed="rId3">
            <a:alphaModFix/>
          </a:blip>
          <a:stretch>
            <a:fillRect/>
          </a:stretch>
        </p:blipFill>
        <p:spPr>
          <a:xfrm rot="-7190468">
            <a:off x="-805787" y="2963778"/>
            <a:ext cx="1731675" cy="960897"/>
          </a:xfrm>
          <a:prstGeom prst="rect">
            <a:avLst/>
          </a:prstGeom>
          <a:noFill/>
          <a:ln>
            <a:noFill/>
          </a:ln>
          <a:effectLst>
            <a:outerShdw blurRad="14288" dist="28575" dir="5400000" algn="bl" rotWithShape="0">
              <a:srgbClr val="000000">
                <a:alpha val="9000"/>
              </a:srgbClr>
            </a:outerShdw>
          </a:effectLst>
        </p:spPr>
      </p:pic>
      <p:pic>
        <p:nvPicPr>
          <p:cNvPr id="276" name="Google Shape;276;p16"/>
          <p:cNvPicPr preferRelativeResize="0"/>
          <p:nvPr/>
        </p:nvPicPr>
        <p:blipFill>
          <a:blip r:embed="rId4">
            <a:alphaModFix/>
          </a:blip>
          <a:stretch>
            <a:fillRect/>
          </a:stretch>
        </p:blipFill>
        <p:spPr>
          <a:xfrm>
            <a:off x="-531775" y="3227600"/>
            <a:ext cx="1590900" cy="984300"/>
          </a:xfrm>
          <a:prstGeom prst="rect">
            <a:avLst/>
          </a:prstGeom>
          <a:noFill/>
          <a:ln>
            <a:noFill/>
          </a:ln>
        </p:spPr>
      </p:pic>
      <p:sp>
        <p:nvSpPr>
          <p:cNvPr id="33" name="Pravokotnik 32">
            <a:extLst>
              <a:ext uri="{FF2B5EF4-FFF2-40B4-BE49-F238E27FC236}">
                <a16:creationId xmlns:a16="http://schemas.microsoft.com/office/drawing/2014/main" id="{7BEAFA18-D6A3-483C-927B-05D14EC1CD67}"/>
              </a:ext>
            </a:extLst>
          </p:cNvPr>
          <p:cNvSpPr/>
          <p:nvPr/>
        </p:nvSpPr>
        <p:spPr>
          <a:xfrm>
            <a:off x="1314883" y="307386"/>
            <a:ext cx="3363212" cy="4401205"/>
          </a:xfrm>
          <a:prstGeom prst="rect">
            <a:avLst/>
          </a:prstGeom>
        </p:spPr>
        <p:txBody>
          <a:bodyPr wrap="square">
            <a:spAutoFit/>
          </a:bodyPr>
          <a:lstStyle/>
          <a:p>
            <a:pPr marL="285750" indent="-285750" algn="just">
              <a:buFont typeface="Arial" panose="020B0604020202020204" pitchFamily="34" charset="0"/>
              <a:buChar char="•"/>
            </a:pPr>
            <a:endParaRPr lang="sl-SI" dirty="0">
              <a:solidFill>
                <a:schemeClr val="tx1"/>
              </a:solidFill>
              <a:latin typeface="Raleway" pitchFamily="2" charset="-18"/>
            </a:endParaRPr>
          </a:p>
          <a:p>
            <a:pPr marL="285750" indent="-285750" algn="just">
              <a:buFont typeface="Arial" panose="020B0604020202020204" pitchFamily="34" charset="0"/>
              <a:buChar char="•"/>
            </a:pPr>
            <a:endParaRPr lang="sl-SI" dirty="0">
              <a:solidFill>
                <a:schemeClr val="tx1"/>
              </a:solidFill>
              <a:latin typeface="Raleway" pitchFamily="2" charset="-18"/>
            </a:endParaRPr>
          </a:p>
          <a:p>
            <a:pPr marL="285750" indent="-285750" algn="just">
              <a:buFont typeface="Arial" panose="020B0604020202020204" pitchFamily="34" charset="0"/>
              <a:buChar char="•"/>
            </a:pPr>
            <a:r>
              <a:rPr lang="sl-SI" dirty="0">
                <a:solidFill>
                  <a:schemeClr val="tx1"/>
                </a:solidFill>
                <a:latin typeface="Raleway" pitchFamily="2" charset="-18"/>
              </a:rPr>
              <a:t>kodifikacija – povezava s knjižno zvrstjo jezika</a:t>
            </a:r>
          </a:p>
          <a:p>
            <a:pPr algn="just"/>
            <a:endParaRPr lang="sl-SI" dirty="0">
              <a:solidFill>
                <a:schemeClr val="tx1"/>
              </a:solidFill>
              <a:latin typeface="Raleway" pitchFamily="2" charset="-18"/>
            </a:endParaRPr>
          </a:p>
          <a:p>
            <a:pPr marL="285750" indent="-285750" algn="just">
              <a:buFont typeface="Arial" panose="020B0604020202020204" pitchFamily="34" charset="0"/>
              <a:buChar char="•"/>
            </a:pPr>
            <a:r>
              <a:rPr lang="sl-SI" dirty="0">
                <a:solidFill>
                  <a:schemeClr val="tx1"/>
                </a:solidFill>
                <a:latin typeface="Raleway" pitchFamily="2" charset="-18"/>
              </a:rPr>
              <a:t>obvezujoča</a:t>
            </a:r>
          </a:p>
          <a:p>
            <a:pPr algn="just"/>
            <a:endParaRPr lang="sl-SI" dirty="0">
              <a:solidFill>
                <a:schemeClr val="tx1"/>
              </a:solidFill>
              <a:latin typeface="Raleway" pitchFamily="2" charset="-18"/>
            </a:endParaRPr>
          </a:p>
          <a:p>
            <a:pPr marL="285750" indent="-285750" algn="just">
              <a:buFont typeface="Arial" panose="020B0604020202020204" pitchFamily="34" charset="0"/>
              <a:buChar char="•"/>
            </a:pPr>
            <a:r>
              <a:rPr lang="sl-SI" dirty="0">
                <a:solidFill>
                  <a:schemeClr val="tx1"/>
                </a:solidFill>
                <a:latin typeface="Raleway" pitchFamily="2" charset="-18"/>
              </a:rPr>
              <a:t>osnovni </a:t>
            </a:r>
            <a:r>
              <a:rPr lang="sl-SI" dirty="0" err="1">
                <a:solidFill>
                  <a:schemeClr val="tx1"/>
                </a:solidFill>
                <a:latin typeface="Raleway" pitchFamily="2" charset="-18"/>
              </a:rPr>
              <a:t>kodifikacijski</a:t>
            </a:r>
            <a:r>
              <a:rPr lang="sl-SI" dirty="0">
                <a:solidFill>
                  <a:schemeClr val="tx1"/>
                </a:solidFill>
                <a:latin typeface="Raleway" pitchFamily="2" charset="-18"/>
              </a:rPr>
              <a:t> priročnik – </a:t>
            </a:r>
            <a:r>
              <a:rPr lang="sl-SI" i="1" dirty="0">
                <a:solidFill>
                  <a:schemeClr val="tx1"/>
                </a:solidFill>
                <a:latin typeface="Raleway" pitchFamily="2" charset="-18"/>
              </a:rPr>
              <a:t>Slovenski pravopis 2001</a:t>
            </a:r>
            <a:r>
              <a:rPr lang="sl-SI" dirty="0">
                <a:solidFill>
                  <a:schemeClr val="tx1"/>
                </a:solidFill>
                <a:latin typeface="Raleway" pitchFamily="2" charset="-18"/>
              </a:rPr>
              <a:t>; nakazane spremembe kodifikacije – </a:t>
            </a:r>
            <a:r>
              <a:rPr lang="sl-SI" i="1" dirty="0">
                <a:solidFill>
                  <a:schemeClr val="tx1"/>
                </a:solidFill>
                <a:latin typeface="Raleway" pitchFamily="2" charset="-18"/>
              </a:rPr>
              <a:t>Pravopis 8.0</a:t>
            </a:r>
          </a:p>
          <a:p>
            <a:pPr algn="just"/>
            <a:endParaRPr lang="sl-SI" i="1" dirty="0">
              <a:solidFill>
                <a:schemeClr val="tx1"/>
              </a:solidFill>
              <a:latin typeface="Raleway" pitchFamily="2" charset="-18"/>
            </a:endParaRPr>
          </a:p>
          <a:p>
            <a:pPr marL="285750" indent="-285750" algn="just">
              <a:buFont typeface="Arial" panose="020B0604020202020204" pitchFamily="34" charset="0"/>
              <a:buChar char="•"/>
            </a:pPr>
            <a:r>
              <a:rPr lang="sl-SI" dirty="0">
                <a:solidFill>
                  <a:schemeClr val="tx1"/>
                </a:solidFill>
                <a:latin typeface="Raleway" pitchFamily="2" charset="-18"/>
              </a:rPr>
              <a:t>jezikovni viri:</a:t>
            </a:r>
          </a:p>
          <a:p>
            <a:pPr lvl="8"/>
            <a:r>
              <a:rPr lang="sl-SI" dirty="0">
                <a:solidFill>
                  <a:schemeClr val="tx1"/>
                </a:solidFill>
                <a:latin typeface="Raleway" pitchFamily="2" charset="-18"/>
              </a:rPr>
              <a:t>- referenčni: </a:t>
            </a:r>
            <a:r>
              <a:rPr lang="sl-SI" i="1" dirty="0">
                <a:solidFill>
                  <a:schemeClr val="tx1"/>
                </a:solidFill>
                <a:latin typeface="Raleway" pitchFamily="2" charset="-18"/>
              </a:rPr>
              <a:t>Slovenski pravopis</a:t>
            </a:r>
            <a:r>
              <a:rPr lang="sl-SI" dirty="0">
                <a:solidFill>
                  <a:schemeClr val="tx1"/>
                </a:solidFill>
                <a:latin typeface="Raleway" pitchFamily="2" charset="-18"/>
              </a:rPr>
              <a:t>, </a:t>
            </a:r>
            <a:r>
              <a:rPr lang="sl-SI" i="1" dirty="0">
                <a:solidFill>
                  <a:schemeClr val="tx1"/>
                </a:solidFill>
                <a:latin typeface="Raleway" pitchFamily="2" charset="-18"/>
              </a:rPr>
              <a:t>SSKJ</a:t>
            </a:r>
            <a:r>
              <a:rPr lang="sl-SI" dirty="0">
                <a:solidFill>
                  <a:schemeClr val="tx1"/>
                </a:solidFill>
                <a:latin typeface="Raleway" pitchFamily="2" charset="-18"/>
              </a:rPr>
              <a:t>, </a:t>
            </a:r>
            <a:r>
              <a:rPr lang="sl-SI" i="1" dirty="0">
                <a:solidFill>
                  <a:schemeClr val="tx1"/>
                </a:solidFill>
                <a:latin typeface="Raleway" pitchFamily="2" charset="-18"/>
              </a:rPr>
              <a:t>Slovenska slovnica</a:t>
            </a:r>
          </a:p>
          <a:p>
            <a:pPr lvl="7"/>
            <a:r>
              <a:rPr lang="sl-SI" dirty="0">
                <a:solidFill>
                  <a:schemeClr val="tx1"/>
                </a:solidFill>
                <a:latin typeface="Raleway" pitchFamily="2" charset="-18"/>
              </a:rPr>
              <a:t>- portala </a:t>
            </a:r>
            <a:r>
              <a:rPr lang="sl-SI" i="1" dirty="0">
                <a:solidFill>
                  <a:schemeClr val="tx1"/>
                </a:solidFill>
                <a:latin typeface="Raleway" pitchFamily="2" charset="-18"/>
              </a:rPr>
              <a:t>Fran</a:t>
            </a:r>
            <a:r>
              <a:rPr lang="sl-SI" dirty="0">
                <a:solidFill>
                  <a:schemeClr val="tx1"/>
                </a:solidFill>
                <a:latin typeface="Raleway" pitchFamily="2" charset="-18"/>
              </a:rPr>
              <a:t> in </a:t>
            </a:r>
            <a:r>
              <a:rPr lang="sl-SI" i="1" dirty="0">
                <a:solidFill>
                  <a:schemeClr val="tx1"/>
                </a:solidFill>
                <a:latin typeface="Raleway" pitchFamily="2" charset="-18"/>
              </a:rPr>
              <a:t>Franček</a:t>
            </a:r>
            <a:endParaRPr lang="sl-SI" dirty="0">
              <a:solidFill>
                <a:schemeClr val="tx1"/>
              </a:solidFill>
              <a:latin typeface="Raleway" pitchFamily="2" charset="-18"/>
            </a:endParaRPr>
          </a:p>
          <a:p>
            <a:pPr lvl="7"/>
            <a:r>
              <a:rPr lang="sl-SI" dirty="0">
                <a:solidFill>
                  <a:schemeClr val="tx1"/>
                </a:solidFill>
                <a:latin typeface="Raleway" pitchFamily="2" charset="-18"/>
              </a:rPr>
              <a:t>- korpusni viri (korpus pisne standardne slovenščine </a:t>
            </a:r>
            <a:r>
              <a:rPr lang="sl-SI" i="1" dirty="0" err="1">
                <a:solidFill>
                  <a:schemeClr val="tx1"/>
                </a:solidFill>
                <a:latin typeface="Raleway" pitchFamily="2" charset="-18"/>
              </a:rPr>
              <a:t>Gigafida</a:t>
            </a:r>
            <a:r>
              <a:rPr lang="sl-SI" i="1" dirty="0">
                <a:solidFill>
                  <a:schemeClr val="tx1"/>
                </a:solidFill>
                <a:latin typeface="Raleway" pitchFamily="2" charset="-18"/>
              </a:rPr>
              <a:t> 2.0</a:t>
            </a:r>
            <a:r>
              <a:rPr lang="sl-SI" dirty="0">
                <a:solidFill>
                  <a:schemeClr val="tx1"/>
                </a:solidFill>
                <a:latin typeface="Raleway" pitchFamily="2" charset="-18"/>
              </a:rPr>
              <a:t>, korpus govorjene slovenščine </a:t>
            </a:r>
            <a:r>
              <a:rPr lang="sl-SI" i="1" dirty="0">
                <a:solidFill>
                  <a:schemeClr val="tx1"/>
                </a:solidFill>
                <a:latin typeface="Raleway" pitchFamily="2" charset="-18"/>
              </a:rPr>
              <a:t>GOS</a:t>
            </a:r>
            <a:r>
              <a:rPr lang="sl-SI" dirty="0">
                <a:solidFill>
                  <a:schemeClr val="tx1"/>
                </a:solidFill>
                <a:latin typeface="Raleway" pitchFamily="2" charset="-18"/>
              </a:rPr>
              <a:t>, </a:t>
            </a:r>
            <a:r>
              <a:rPr lang="sl-SI" i="1" dirty="0">
                <a:solidFill>
                  <a:schemeClr val="tx1"/>
                </a:solidFill>
                <a:latin typeface="Raleway" pitchFamily="2" charset="-18"/>
              </a:rPr>
              <a:t>Šolar</a:t>
            </a:r>
            <a:r>
              <a:rPr lang="sl-SI" dirty="0">
                <a:solidFill>
                  <a:schemeClr val="tx1"/>
                </a:solidFill>
                <a:latin typeface="Raleway" pitchFamily="2" charset="-18"/>
              </a:rPr>
              <a:t>, </a:t>
            </a:r>
            <a:r>
              <a:rPr lang="sl-SI" i="1" dirty="0">
                <a:solidFill>
                  <a:schemeClr val="tx1"/>
                </a:solidFill>
                <a:latin typeface="Raleway" pitchFamily="2" charset="-18"/>
              </a:rPr>
              <a:t>Lektor</a:t>
            </a:r>
            <a:r>
              <a:rPr lang="sl-SI" dirty="0">
                <a:solidFill>
                  <a:schemeClr val="tx1"/>
                </a:solidFill>
                <a:latin typeface="Raleway" pitchFamily="2" charset="-18"/>
              </a:rPr>
              <a:t> …</a:t>
            </a:r>
          </a:p>
        </p:txBody>
      </p:sp>
      <p:sp>
        <p:nvSpPr>
          <p:cNvPr id="16" name="Google Shape;274;p16">
            <a:extLst>
              <a:ext uri="{FF2B5EF4-FFF2-40B4-BE49-F238E27FC236}">
                <a16:creationId xmlns:a16="http://schemas.microsoft.com/office/drawing/2014/main" id="{F0E42116-F143-422F-AF50-6EC6A9768A04}"/>
              </a:ext>
            </a:extLst>
          </p:cNvPr>
          <p:cNvSpPr txBox="1">
            <a:spLocks/>
          </p:cNvSpPr>
          <p:nvPr/>
        </p:nvSpPr>
        <p:spPr>
          <a:xfrm>
            <a:off x="3122894" y="190654"/>
            <a:ext cx="4891367" cy="70740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chemeClr val="dk1"/>
              </a:buClr>
              <a:buSzPts val="3200"/>
              <a:buFont typeface="Grand Hotel"/>
              <a:buNone/>
              <a:defRPr sz="3200" b="0" i="0" u="none" strike="noStrike" cap="none">
                <a:solidFill>
                  <a:schemeClr val="dk1"/>
                </a:solidFill>
                <a:latin typeface="Grand Hotel"/>
                <a:ea typeface="Grand Hotel"/>
                <a:cs typeface="Grand Hotel"/>
                <a:sym typeface="Grand Hotel"/>
              </a:defRPr>
            </a:lvl1pPr>
            <a:lvl2pPr marR="0" lvl="1" algn="ctr" rtl="0">
              <a:lnSpc>
                <a:spcPct val="100000"/>
              </a:lnSpc>
              <a:spcBef>
                <a:spcPts val="0"/>
              </a:spcBef>
              <a:spcAft>
                <a:spcPts val="0"/>
              </a:spcAft>
              <a:buClr>
                <a:schemeClr val="dk1"/>
              </a:buClr>
              <a:buSzPts val="3200"/>
              <a:buFont typeface="Grand Hotel"/>
              <a:buNone/>
              <a:defRPr sz="3200" b="0" i="0" u="none" strike="noStrike" cap="none">
                <a:solidFill>
                  <a:schemeClr val="dk1"/>
                </a:solidFill>
                <a:latin typeface="Grand Hotel"/>
                <a:ea typeface="Grand Hotel"/>
                <a:cs typeface="Grand Hotel"/>
                <a:sym typeface="Grand Hotel"/>
              </a:defRPr>
            </a:lvl2pPr>
            <a:lvl3pPr marR="0" lvl="2" algn="ctr" rtl="0">
              <a:lnSpc>
                <a:spcPct val="100000"/>
              </a:lnSpc>
              <a:spcBef>
                <a:spcPts val="0"/>
              </a:spcBef>
              <a:spcAft>
                <a:spcPts val="0"/>
              </a:spcAft>
              <a:buClr>
                <a:schemeClr val="dk1"/>
              </a:buClr>
              <a:buSzPts val="3200"/>
              <a:buFont typeface="Grand Hotel"/>
              <a:buNone/>
              <a:defRPr sz="3200" b="0" i="0" u="none" strike="noStrike" cap="none">
                <a:solidFill>
                  <a:schemeClr val="dk1"/>
                </a:solidFill>
                <a:latin typeface="Grand Hotel"/>
                <a:ea typeface="Grand Hotel"/>
                <a:cs typeface="Grand Hotel"/>
                <a:sym typeface="Grand Hotel"/>
              </a:defRPr>
            </a:lvl3pPr>
            <a:lvl4pPr marR="0" lvl="3" algn="ctr" rtl="0">
              <a:lnSpc>
                <a:spcPct val="100000"/>
              </a:lnSpc>
              <a:spcBef>
                <a:spcPts val="0"/>
              </a:spcBef>
              <a:spcAft>
                <a:spcPts val="0"/>
              </a:spcAft>
              <a:buClr>
                <a:schemeClr val="dk1"/>
              </a:buClr>
              <a:buSzPts val="3200"/>
              <a:buFont typeface="Grand Hotel"/>
              <a:buNone/>
              <a:defRPr sz="3200" b="0" i="0" u="none" strike="noStrike" cap="none">
                <a:solidFill>
                  <a:schemeClr val="dk1"/>
                </a:solidFill>
                <a:latin typeface="Grand Hotel"/>
                <a:ea typeface="Grand Hotel"/>
                <a:cs typeface="Grand Hotel"/>
                <a:sym typeface="Grand Hotel"/>
              </a:defRPr>
            </a:lvl4pPr>
            <a:lvl5pPr marR="0" lvl="4" algn="ctr" rtl="0">
              <a:lnSpc>
                <a:spcPct val="100000"/>
              </a:lnSpc>
              <a:spcBef>
                <a:spcPts val="0"/>
              </a:spcBef>
              <a:spcAft>
                <a:spcPts val="0"/>
              </a:spcAft>
              <a:buClr>
                <a:schemeClr val="dk1"/>
              </a:buClr>
              <a:buSzPts val="3200"/>
              <a:buFont typeface="Grand Hotel"/>
              <a:buNone/>
              <a:defRPr sz="3200" b="0" i="0" u="none" strike="noStrike" cap="none">
                <a:solidFill>
                  <a:schemeClr val="dk1"/>
                </a:solidFill>
                <a:latin typeface="Grand Hotel"/>
                <a:ea typeface="Grand Hotel"/>
                <a:cs typeface="Grand Hotel"/>
                <a:sym typeface="Grand Hotel"/>
              </a:defRPr>
            </a:lvl5pPr>
            <a:lvl6pPr marR="0" lvl="5" algn="ctr" rtl="0">
              <a:lnSpc>
                <a:spcPct val="100000"/>
              </a:lnSpc>
              <a:spcBef>
                <a:spcPts val="0"/>
              </a:spcBef>
              <a:spcAft>
                <a:spcPts val="0"/>
              </a:spcAft>
              <a:buClr>
                <a:schemeClr val="dk1"/>
              </a:buClr>
              <a:buSzPts val="3200"/>
              <a:buFont typeface="Grand Hotel"/>
              <a:buNone/>
              <a:defRPr sz="3200" b="0" i="0" u="none" strike="noStrike" cap="none">
                <a:solidFill>
                  <a:schemeClr val="dk1"/>
                </a:solidFill>
                <a:latin typeface="Grand Hotel"/>
                <a:ea typeface="Grand Hotel"/>
                <a:cs typeface="Grand Hotel"/>
                <a:sym typeface="Grand Hotel"/>
              </a:defRPr>
            </a:lvl6pPr>
            <a:lvl7pPr marR="0" lvl="6" algn="ctr" rtl="0">
              <a:lnSpc>
                <a:spcPct val="100000"/>
              </a:lnSpc>
              <a:spcBef>
                <a:spcPts val="0"/>
              </a:spcBef>
              <a:spcAft>
                <a:spcPts val="0"/>
              </a:spcAft>
              <a:buClr>
                <a:schemeClr val="dk1"/>
              </a:buClr>
              <a:buSzPts val="3200"/>
              <a:buFont typeface="Grand Hotel"/>
              <a:buNone/>
              <a:defRPr sz="3200" b="0" i="0" u="none" strike="noStrike" cap="none">
                <a:solidFill>
                  <a:schemeClr val="dk1"/>
                </a:solidFill>
                <a:latin typeface="Grand Hotel"/>
                <a:ea typeface="Grand Hotel"/>
                <a:cs typeface="Grand Hotel"/>
                <a:sym typeface="Grand Hotel"/>
              </a:defRPr>
            </a:lvl7pPr>
            <a:lvl8pPr marR="0" lvl="7" algn="ctr" rtl="0">
              <a:lnSpc>
                <a:spcPct val="100000"/>
              </a:lnSpc>
              <a:spcBef>
                <a:spcPts val="0"/>
              </a:spcBef>
              <a:spcAft>
                <a:spcPts val="0"/>
              </a:spcAft>
              <a:buClr>
                <a:schemeClr val="dk1"/>
              </a:buClr>
              <a:buSzPts val="3200"/>
              <a:buFont typeface="Grand Hotel"/>
              <a:buNone/>
              <a:defRPr sz="3200" b="0" i="0" u="none" strike="noStrike" cap="none">
                <a:solidFill>
                  <a:schemeClr val="dk1"/>
                </a:solidFill>
                <a:latin typeface="Grand Hotel"/>
                <a:ea typeface="Grand Hotel"/>
                <a:cs typeface="Grand Hotel"/>
                <a:sym typeface="Grand Hotel"/>
              </a:defRPr>
            </a:lvl8pPr>
            <a:lvl9pPr marR="0" lvl="8" algn="ctr" rtl="0">
              <a:lnSpc>
                <a:spcPct val="100000"/>
              </a:lnSpc>
              <a:spcBef>
                <a:spcPts val="0"/>
              </a:spcBef>
              <a:spcAft>
                <a:spcPts val="0"/>
              </a:spcAft>
              <a:buClr>
                <a:schemeClr val="dk1"/>
              </a:buClr>
              <a:buSzPts val="3200"/>
              <a:buFont typeface="Grand Hotel"/>
              <a:buNone/>
              <a:defRPr sz="3200" b="0" i="0" u="none" strike="noStrike" cap="none">
                <a:solidFill>
                  <a:schemeClr val="dk1"/>
                </a:solidFill>
                <a:latin typeface="Grand Hotel"/>
                <a:ea typeface="Grand Hotel"/>
                <a:cs typeface="Grand Hotel"/>
                <a:sym typeface="Grand Hotel"/>
              </a:defRPr>
            </a:lvl9pPr>
          </a:lstStyle>
          <a:p>
            <a:pPr algn="l"/>
            <a:r>
              <a:rPr lang="sl-SI" dirty="0"/>
              <a:t>… in resničnost</a:t>
            </a:r>
          </a:p>
        </p:txBody>
      </p:sp>
      <p:sp>
        <p:nvSpPr>
          <p:cNvPr id="2" name="Pravokotnik 1">
            <a:extLst>
              <a:ext uri="{FF2B5EF4-FFF2-40B4-BE49-F238E27FC236}">
                <a16:creationId xmlns:a16="http://schemas.microsoft.com/office/drawing/2014/main" id="{61A21C2F-2368-3BE6-48A7-2DB84C2026CB}"/>
              </a:ext>
            </a:extLst>
          </p:cNvPr>
          <p:cNvSpPr/>
          <p:nvPr/>
        </p:nvSpPr>
        <p:spPr>
          <a:xfrm>
            <a:off x="4804500" y="307386"/>
            <a:ext cx="3363212" cy="2462213"/>
          </a:xfrm>
          <a:prstGeom prst="rect">
            <a:avLst/>
          </a:prstGeom>
        </p:spPr>
        <p:txBody>
          <a:bodyPr wrap="square">
            <a:spAutoFit/>
          </a:bodyPr>
          <a:lstStyle/>
          <a:p>
            <a:pPr marL="285750" indent="-285750" algn="just">
              <a:buFont typeface="Arial" panose="020B0604020202020204" pitchFamily="34" charset="0"/>
              <a:buChar char="•"/>
            </a:pPr>
            <a:endParaRPr lang="sl-SI" dirty="0">
              <a:solidFill>
                <a:schemeClr val="tx1"/>
              </a:solidFill>
              <a:latin typeface="Raleway" pitchFamily="2" charset="-18"/>
            </a:endParaRPr>
          </a:p>
          <a:p>
            <a:pPr marL="285750" indent="-285750" algn="just">
              <a:buFont typeface="Arial" panose="020B0604020202020204" pitchFamily="34" charset="0"/>
              <a:buChar char="•"/>
            </a:pPr>
            <a:endParaRPr lang="sl-SI" dirty="0">
              <a:solidFill>
                <a:schemeClr val="tx1"/>
              </a:solidFill>
              <a:latin typeface="Raleway" pitchFamily="2" charset="-18"/>
            </a:endParaRPr>
          </a:p>
          <a:p>
            <a:pPr marL="285750" indent="-285750" algn="just">
              <a:buFont typeface="Arial" panose="020B0604020202020204" pitchFamily="34" charset="0"/>
              <a:buChar char="•"/>
            </a:pPr>
            <a:r>
              <a:rPr lang="sl-SI" dirty="0">
                <a:solidFill>
                  <a:schemeClr val="tx1"/>
                </a:solidFill>
                <a:latin typeface="Raleway" pitchFamily="2" charset="-18"/>
              </a:rPr>
              <a:t>norma ni statična</a:t>
            </a:r>
          </a:p>
          <a:p>
            <a:pPr algn="just"/>
            <a:endParaRPr lang="sl-SI" dirty="0">
              <a:solidFill>
                <a:schemeClr val="tx1"/>
              </a:solidFill>
              <a:latin typeface="Raleway" pitchFamily="2" charset="-18"/>
            </a:endParaRPr>
          </a:p>
          <a:p>
            <a:pPr marL="285750" indent="-285750" algn="just">
              <a:buFont typeface="Arial" panose="020B0604020202020204" pitchFamily="34" charset="0"/>
              <a:buChar char="•"/>
            </a:pPr>
            <a:r>
              <a:rPr lang="sl-SI" dirty="0">
                <a:solidFill>
                  <a:schemeClr val="tx1"/>
                </a:solidFill>
                <a:latin typeface="Raleway" pitchFamily="2" charset="-18"/>
              </a:rPr>
              <a:t>kodifikacija zajame aktualno rabo z določenim zamikom</a:t>
            </a:r>
          </a:p>
          <a:p>
            <a:pPr algn="just"/>
            <a:endParaRPr lang="sl-SI" dirty="0">
              <a:solidFill>
                <a:schemeClr val="tx1"/>
              </a:solidFill>
              <a:latin typeface="Raleway" pitchFamily="2" charset="-18"/>
            </a:endParaRPr>
          </a:p>
          <a:p>
            <a:pPr marL="285750" indent="-285750" algn="just">
              <a:buFont typeface="Arial" panose="020B0604020202020204" pitchFamily="34" charset="0"/>
              <a:buChar char="•"/>
            </a:pPr>
            <a:r>
              <a:rPr lang="sl-SI" dirty="0">
                <a:solidFill>
                  <a:schemeClr val="tx1"/>
                </a:solidFill>
                <a:latin typeface="Raleway" pitchFamily="2" charset="-18"/>
              </a:rPr>
              <a:t>ni mogoče določiti, kaj je ustrezno in pravilno, za vsakega od primerov rabe</a:t>
            </a:r>
          </a:p>
          <a:p>
            <a:pPr algn="just"/>
            <a:endParaRPr lang="sl-SI" dirty="0">
              <a:solidFill>
                <a:schemeClr val="tx1"/>
              </a:solidFill>
              <a:latin typeface="Raleway" pitchFamily="2" charset="-18"/>
            </a:endParaRPr>
          </a:p>
        </p:txBody>
      </p:sp>
    </p:spTree>
    <p:extLst>
      <p:ext uri="{BB962C8B-B14F-4D97-AF65-F5344CB8AC3E}">
        <p14:creationId xmlns:p14="http://schemas.microsoft.com/office/powerpoint/2010/main" val="364249297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a:extLst>
              <a:ext uri="{FF2B5EF4-FFF2-40B4-BE49-F238E27FC236}">
                <a16:creationId xmlns:a16="http://schemas.microsoft.com/office/drawing/2014/main" id="{C49F3E5D-25C8-4E41-B27E-1D744220B25A}"/>
              </a:ext>
            </a:extLst>
          </p:cNvPr>
          <p:cNvSpPr>
            <a:spLocks noGrp="1"/>
          </p:cNvSpPr>
          <p:nvPr>
            <p:ph type="title"/>
          </p:nvPr>
        </p:nvSpPr>
        <p:spPr>
          <a:xfrm>
            <a:off x="713225" y="397833"/>
            <a:ext cx="7717500" cy="707400"/>
          </a:xfrm>
        </p:spPr>
        <p:txBody>
          <a:bodyPr/>
          <a:lstStyle/>
          <a:p>
            <a:pPr algn="l"/>
            <a:r>
              <a:rPr lang="sl-SI" dirty="0"/>
              <a:t>Popravljanje besedil učencev</a:t>
            </a:r>
            <a:br>
              <a:rPr lang="sl-SI" dirty="0"/>
            </a:br>
            <a:endParaRPr lang="sl-SI" dirty="0"/>
          </a:p>
        </p:txBody>
      </p:sp>
      <p:sp>
        <p:nvSpPr>
          <p:cNvPr id="5" name="Označba mesta besedila 4">
            <a:extLst>
              <a:ext uri="{FF2B5EF4-FFF2-40B4-BE49-F238E27FC236}">
                <a16:creationId xmlns:a16="http://schemas.microsoft.com/office/drawing/2014/main" id="{5B15E8C8-38E2-4AC3-A9FA-BA24802631D8}"/>
              </a:ext>
            </a:extLst>
          </p:cNvPr>
          <p:cNvSpPr>
            <a:spLocks noGrp="1"/>
          </p:cNvSpPr>
          <p:nvPr>
            <p:ph type="body" idx="1"/>
          </p:nvPr>
        </p:nvSpPr>
        <p:spPr>
          <a:xfrm>
            <a:off x="713225" y="830006"/>
            <a:ext cx="7717500" cy="3381386"/>
          </a:xfrm>
        </p:spPr>
        <p:txBody>
          <a:bodyPr/>
          <a:lstStyle/>
          <a:p>
            <a:pPr marL="127000" indent="0">
              <a:buNone/>
            </a:pPr>
            <a:endParaRPr lang="sl-SI" dirty="0"/>
          </a:p>
          <a:p>
            <a:pPr marL="469900" lvl="0" indent="-342900" algn="just">
              <a:buClr>
                <a:srgbClr val="5D412D"/>
              </a:buClr>
              <a:buFont typeface="Arial" panose="020B0604020202020204" pitchFamily="34" charset="0"/>
              <a:buChar char="•"/>
            </a:pPr>
            <a:r>
              <a:rPr lang="sl-SI" sz="1400" dirty="0">
                <a:solidFill>
                  <a:srgbClr val="5D412D"/>
                </a:solidFill>
              </a:rPr>
              <a:t>Motivacijska vloga.</a:t>
            </a:r>
          </a:p>
          <a:p>
            <a:pPr marL="469900" lvl="0" indent="-342900" algn="just">
              <a:buClr>
                <a:srgbClr val="5D412D"/>
              </a:buClr>
              <a:buFont typeface="Arial" panose="020B0604020202020204" pitchFamily="34" charset="0"/>
              <a:buChar char="•"/>
            </a:pPr>
            <a:endParaRPr lang="sl-SI" sz="1400" dirty="0">
              <a:solidFill>
                <a:srgbClr val="5D412D"/>
              </a:solidFill>
            </a:endParaRPr>
          </a:p>
          <a:p>
            <a:pPr marL="469900" lvl="0" indent="-342900" algn="just">
              <a:buClr>
                <a:srgbClr val="5D412D"/>
              </a:buClr>
              <a:buFont typeface="Arial" panose="020B0604020202020204" pitchFamily="34" charset="0"/>
              <a:buChar char="•"/>
            </a:pPr>
            <a:r>
              <a:rPr lang="sl-SI" sz="1400" dirty="0">
                <a:solidFill>
                  <a:srgbClr val="5D412D"/>
                </a:solidFill>
              </a:rPr>
              <a:t>Popravki kot individualna povratna informacija niso namenjeni kritiki, ampak ugotavljanju stanja z namenom izboljšanja sporazumevalne zmožnosti. </a:t>
            </a:r>
          </a:p>
          <a:p>
            <a:pPr marL="469900" lvl="0" indent="-342900" algn="just">
              <a:buClr>
                <a:srgbClr val="5D412D"/>
              </a:buClr>
              <a:buFont typeface="Arial" panose="020B0604020202020204" pitchFamily="34" charset="0"/>
              <a:buChar char="•"/>
            </a:pPr>
            <a:endParaRPr lang="sl-SI" sz="1400" dirty="0">
              <a:solidFill>
                <a:srgbClr val="5D412D"/>
              </a:solidFill>
            </a:endParaRPr>
          </a:p>
          <a:p>
            <a:pPr marL="469900" lvl="0" indent="-342900" algn="just">
              <a:buClr>
                <a:srgbClr val="5D412D"/>
              </a:buClr>
              <a:buFont typeface="Arial" panose="020B0604020202020204" pitchFamily="34" charset="0"/>
              <a:buChar char="•"/>
            </a:pPr>
            <a:r>
              <a:rPr lang="sl-SI" sz="1400" dirty="0">
                <a:solidFill>
                  <a:srgbClr val="5D412D"/>
                </a:solidFill>
              </a:rPr>
              <a:t>Pisna individualna povratna informacija:</a:t>
            </a:r>
          </a:p>
          <a:p>
            <a:pPr marL="927100" lvl="1" indent="-342900" algn="just">
              <a:buClr>
                <a:srgbClr val="5D412D"/>
              </a:buClr>
              <a:buFont typeface="Arial" panose="020B0604020202020204" pitchFamily="34" charset="0"/>
              <a:buChar char="•"/>
            </a:pPr>
            <a:r>
              <a:rPr lang="sl-SI" sz="1400" dirty="0">
                <a:solidFill>
                  <a:srgbClr val="5D412D"/>
                </a:solidFill>
              </a:rPr>
              <a:t>prednosti: večji nadzor nad oblikovanjem in organizacijo, formalna oblika, ker se ohrani, jo lahko preberemo večkrat ter je v izvirni obliki dostopna tudi staršem;</a:t>
            </a:r>
          </a:p>
          <a:p>
            <a:pPr marL="927100" lvl="1" indent="-342900" algn="just">
              <a:buClr>
                <a:srgbClr val="5D412D"/>
              </a:buClr>
              <a:buFont typeface="Arial" panose="020B0604020202020204" pitchFamily="34" charset="0"/>
              <a:buChar char="•"/>
            </a:pPr>
            <a:r>
              <a:rPr lang="sl-SI" sz="1400" dirty="0">
                <a:solidFill>
                  <a:srgbClr val="5D412D"/>
                </a:solidFill>
              </a:rPr>
              <a:t>pomanjkljivosti: </a:t>
            </a:r>
            <a:r>
              <a:rPr lang="pl-PL" sz="1400" dirty="0">
                <a:solidFill>
                  <a:srgbClr val="5D412D"/>
                </a:solidFill>
              </a:rPr>
              <a:t>časovni zamik po opravljeni nalogi ter velika formalnost.</a:t>
            </a:r>
          </a:p>
          <a:p>
            <a:pPr marL="927100" lvl="1" indent="-342900" algn="just">
              <a:buClr>
                <a:srgbClr val="5D412D"/>
              </a:buClr>
              <a:buFont typeface="Arial" panose="020B0604020202020204" pitchFamily="34" charset="0"/>
              <a:buChar char="•"/>
            </a:pPr>
            <a:endParaRPr lang="sl-SI" sz="1400" dirty="0">
              <a:solidFill>
                <a:srgbClr val="5D412D"/>
              </a:solidFill>
            </a:endParaRPr>
          </a:p>
          <a:p>
            <a:pPr marL="469900" lvl="0" indent="-342900" algn="just">
              <a:buClr>
                <a:srgbClr val="5D412D"/>
              </a:buClr>
              <a:buFont typeface="Arial" panose="020B0604020202020204" pitchFamily="34" charset="0"/>
              <a:buChar char="•"/>
            </a:pPr>
            <a:r>
              <a:rPr lang="sl-SI" sz="1400" dirty="0">
                <a:solidFill>
                  <a:srgbClr val="5D412D"/>
                </a:solidFill>
              </a:rPr>
              <a:t>Dve obliki: posredna (označeno je mesto napake) ter neposredna (popravek razkriva tudi pravilno oz. ustrezno rešitev). Praviloma je neposredna.</a:t>
            </a:r>
          </a:p>
          <a:p>
            <a:pPr marL="469900" lvl="0" indent="-342900" algn="just">
              <a:buClr>
                <a:srgbClr val="5D412D"/>
              </a:buClr>
              <a:buFont typeface="Arial" panose="020B0604020202020204" pitchFamily="34" charset="0"/>
              <a:buChar char="•"/>
            </a:pPr>
            <a:endParaRPr lang="sl-SI" dirty="0">
              <a:solidFill>
                <a:srgbClr val="5D412D"/>
              </a:solidFill>
            </a:endParaRPr>
          </a:p>
          <a:p>
            <a:pPr marL="127000" indent="0">
              <a:buNone/>
            </a:pPr>
            <a:endParaRPr lang="sl-SI" dirty="0"/>
          </a:p>
        </p:txBody>
      </p:sp>
    </p:spTree>
    <p:extLst>
      <p:ext uri="{BB962C8B-B14F-4D97-AF65-F5344CB8AC3E}">
        <p14:creationId xmlns:p14="http://schemas.microsoft.com/office/powerpoint/2010/main" val="410681213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značba mesta besedila 2">
            <a:extLst>
              <a:ext uri="{FF2B5EF4-FFF2-40B4-BE49-F238E27FC236}">
                <a16:creationId xmlns:a16="http://schemas.microsoft.com/office/drawing/2014/main" id="{D13F68DB-D1A3-4687-A25B-E60F48F52314}"/>
              </a:ext>
            </a:extLst>
          </p:cNvPr>
          <p:cNvSpPr txBox="1">
            <a:spLocks/>
          </p:cNvSpPr>
          <p:nvPr/>
        </p:nvSpPr>
        <p:spPr>
          <a:xfrm>
            <a:off x="89047" y="126997"/>
            <a:ext cx="7862912" cy="4697922"/>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30200" algn="l" rtl="0">
              <a:lnSpc>
                <a:spcPct val="100000"/>
              </a:lnSpc>
              <a:spcBef>
                <a:spcPts val="0"/>
              </a:spcBef>
              <a:spcAft>
                <a:spcPts val="0"/>
              </a:spcAft>
              <a:buClr>
                <a:schemeClr val="dk1"/>
              </a:buClr>
              <a:buSzPts val="1600"/>
              <a:buFont typeface="Raleway"/>
              <a:buChar char="●"/>
              <a:defRPr sz="1600" b="0" i="0" u="none" strike="noStrike" cap="none">
                <a:solidFill>
                  <a:schemeClr val="dk1"/>
                </a:solidFill>
                <a:latin typeface="Raleway"/>
                <a:ea typeface="Raleway"/>
                <a:cs typeface="Raleway"/>
                <a:sym typeface="Raleway"/>
              </a:defRPr>
            </a:lvl1pPr>
            <a:lvl2pPr marL="914400" marR="0" lvl="1" indent="-330200" algn="l" rtl="0">
              <a:lnSpc>
                <a:spcPct val="100000"/>
              </a:lnSpc>
              <a:spcBef>
                <a:spcPts val="0"/>
              </a:spcBef>
              <a:spcAft>
                <a:spcPts val="0"/>
              </a:spcAft>
              <a:buClr>
                <a:schemeClr val="dk1"/>
              </a:buClr>
              <a:buSzPts val="1600"/>
              <a:buFont typeface="Raleway"/>
              <a:buChar char="○"/>
              <a:defRPr sz="1600" b="0" i="0" u="none" strike="noStrike" cap="none">
                <a:solidFill>
                  <a:schemeClr val="dk1"/>
                </a:solidFill>
                <a:latin typeface="Raleway"/>
                <a:ea typeface="Raleway"/>
                <a:cs typeface="Raleway"/>
                <a:sym typeface="Raleway"/>
              </a:defRPr>
            </a:lvl2pPr>
            <a:lvl3pPr marL="1371600" marR="0" lvl="2" indent="-330200" algn="l" rtl="0">
              <a:lnSpc>
                <a:spcPct val="100000"/>
              </a:lnSpc>
              <a:spcBef>
                <a:spcPts val="0"/>
              </a:spcBef>
              <a:spcAft>
                <a:spcPts val="0"/>
              </a:spcAft>
              <a:buClr>
                <a:schemeClr val="dk1"/>
              </a:buClr>
              <a:buSzPts val="1600"/>
              <a:buFont typeface="Raleway"/>
              <a:buChar char="■"/>
              <a:defRPr sz="1600" b="0" i="0" u="none" strike="noStrike" cap="none">
                <a:solidFill>
                  <a:schemeClr val="dk1"/>
                </a:solidFill>
                <a:latin typeface="Raleway"/>
                <a:ea typeface="Raleway"/>
                <a:cs typeface="Raleway"/>
                <a:sym typeface="Raleway"/>
              </a:defRPr>
            </a:lvl3pPr>
            <a:lvl4pPr marL="1828800" marR="0" lvl="3" indent="-330200" algn="l" rtl="0">
              <a:lnSpc>
                <a:spcPct val="100000"/>
              </a:lnSpc>
              <a:spcBef>
                <a:spcPts val="0"/>
              </a:spcBef>
              <a:spcAft>
                <a:spcPts val="0"/>
              </a:spcAft>
              <a:buClr>
                <a:schemeClr val="dk1"/>
              </a:buClr>
              <a:buSzPts val="1600"/>
              <a:buFont typeface="Raleway"/>
              <a:buChar char="●"/>
              <a:defRPr sz="1600" b="0" i="0" u="none" strike="noStrike" cap="none">
                <a:solidFill>
                  <a:schemeClr val="dk1"/>
                </a:solidFill>
                <a:latin typeface="Raleway"/>
                <a:ea typeface="Raleway"/>
                <a:cs typeface="Raleway"/>
                <a:sym typeface="Raleway"/>
              </a:defRPr>
            </a:lvl4pPr>
            <a:lvl5pPr marL="2286000" marR="0" lvl="4" indent="-330200" algn="l" rtl="0">
              <a:lnSpc>
                <a:spcPct val="100000"/>
              </a:lnSpc>
              <a:spcBef>
                <a:spcPts val="0"/>
              </a:spcBef>
              <a:spcAft>
                <a:spcPts val="0"/>
              </a:spcAft>
              <a:buClr>
                <a:schemeClr val="dk1"/>
              </a:buClr>
              <a:buSzPts val="1600"/>
              <a:buFont typeface="Raleway"/>
              <a:buChar char="○"/>
              <a:defRPr sz="1600" b="0" i="0" u="none" strike="noStrike" cap="none">
                <a:solidFill>
                  <a:schemeClr val="dk1"/>
                </a:solidFill>
                <a:latin typeface="Raleway"/>
                <a:ea typeface="Raleway"/>
                <a:cs typeface="Raleway"/>
                <a:sym typeface="Raleway"/>
              </a:defRPr>
            </a:lvl5pPr>
            <a:lvl6pPr marL="2743200" marR="0" lvl="5" indent="-330200" algn="l" rtl="0">
              <a:lnSpc>
                <a:spcPct val="100000"/>
              </a:lnSpc>
              <a:spcBef>
                <a:spcPts val="0"/>
              </a:spcBef>
              <a:spcAft>
                <a:spcPts val="0"/>
              </a:spcAft>
              <a:buClr>
                <a:schemeClr val="dk1"/>
              </a:buClr>
              <a:buSzPts val="1600"/>
              <a:buFont typeface="Raleway"/>
              <a:buChar char="■"/>
              <a:defRPr sz="1600" b="0" i="0" u="none" strike="noStrike" cap="none">
                <a:solidFill>
                  <a:schemeClr val="dk1"/>
                </a:solidFill>
                <a:latin typeface="Raleway"/>
                <a:ea typeface="Raleway"/>
                <a:cs typeface="Raleway"/>
                <a:sym typeface="Raleway"/>
              </a:defRPr>
            </a:lvl6pPr>
            <a:lvl7pPr marL="3200400" marR="0" lvl="6" indent="-330200" algn="l" rtl="0">
              <a:lnSpc>
                <a:spcPct val="100000"/>
              </a:lnSpc>
              <a:spcBef>
                <a:spcPts val="0"/>
              </a:spcBef>
              <a:spcAft>
                <a:spcPts val="0"/>
              </a:spcAft>
              <a:buClr>
                <a:schemeClr val="dk1"/>
              </a:buClr>
              <a:buSzPts val="1600"/>
              <a:buFont typeface="Raleway"/>
              <a:buChar char="●"/>
              <a:defRPr sz="1600" b="0" i="0" u="none" strike="noStrike" cap="none">
                <a:solidFill>
                  <a:schemeClr val="dk1"/>
                </a:solidFill>
                <a:latin typeface="Raleway"/>
                <a:ea typeface="Raleway"/>
                <a:cs typeface="Raleway"/>
                <a:sym typeface="Raleway"/>
              </a:defRPr>
            </a:lvl7pPr>
            <a:lvl8pPr marL="3657600" marR="0" lvl="7" indent="-330200" algn="l" rtl="0">
              <a:lnSpc>
                <a:spcPct val="100000"/>
              </a:lnSpc>
              <a:spcBef>
                <a:spcPts val="0"/>
              </a:spcBef>
              <a:spcAft>
                <a:spcPts val="0"/>
              </a:spcAft>
              <a:buClr>
                <a:schemeClr val="dk1"/>
              </a:buClr>
              <a:buSzPts val="1600"/>
              <a:buFont typeface="Raleway"/>
              <a:buChar char="○"/>
              <a:defRPr sz="1600" b="0" i="0" u="none" strike="noStrike" cap="none">
                <a:solidFill>
                  <a:schemeClr val="dk1"/>
                </a:solidFill>
                <a:latin typeface="Raleway"/>
                <a:ea typeface="Raleway"/>
                <a:cs typeface="Raleway"/>
                <a:sym typeface="Raleway"/>
              </a:defRPr>
            </a:lvl8pPr>
            <a:lvl9pPr marL="4114800" marR="0" lvl="8" indent="-330200" algn="l" rtl="0">
              <a:lnSpc>
                <a:spcPct val="100000"/>
              </a:lnSpc>
              <a:spcBef>
                <a:spcPts val="0"/>
              </a:spcBef>
              <a:spcAft>
                <a:spcPts val="0"/>
              </a:spcAft>
              <a:buClr>
                <a:schemeClr val="dk1"/>
              </a:buClr>
              <a:buSzPts val="1600"/>
              <a:buFont typeface="Raleway"/>
              <a:buChar char="■"/>
              <a:defRPr sz="1600" b="0" i="0" u="none" strike="noStrike" cap="none">
                <a:solidFill>
                  <a:schemeClr val="dk1"/>
                </a:solidFill>
                <a:latin typeface="Raleway"/>
                <a:ea typeface="Raleway"/>
                <a:cs typeface="Raleway"/>
                <a:sym typeface="Raleway"/>
              </a:defRPr>
            </a:lvl9pPr>
          </a:lstStyle>
          <a:p>
            <a:pPr marL="127000" indent="0" algn="just">
              <a:buFont typeface="Raleway"/>
              <a:buNone/>
            </a:pPr>
            <a:endParaRPr lang="sl-SI" b="1" dirty="0"/>
          </a:p>
          <a:p>
            <a:pPr lvl="1" algn="just">
              <a:spcAft>
                <a:spcPts val="600"/>
              </a:spcAft>
            </a:pPr>
            <a:r>
              <a:rPr lang="sl-SI" dirty="0"/>
              <a:t>Poleg pravopisa in jezikovne pravilnosti praktiki popravljamo tudi zgradbo in vsebino besedila.</a:t>
            </a:r>
          </a:p>
          <a:p>
            <a:pPr lvl="1" algn="just">
              <a:spcAft>
                <a:spcPts val="600"/>
              </a:spcAft>
            </a:pPr>
            <a:r>
              <a:rPr lang="sl-SI" dirty="0"/>
              <a:t>Vrednotenje pisnih izdelkov učencev: </a:t>
            </a:r>
          </a:p>
          <a:p>
            <a:pPr lvl="2" algn="just">
              <a:spcAft>
                <a:spcPts val="600"/>
              </a:spcAft>
            </a:pPr>
            <a:r>
              <a:rPr lang="sl-SI" dirty="0"/>
              <a:t>najpomembnejši vidik besedila je vsebina, ostali pa so v podrejeni vlogi; </a:t>
            </a:r>
          </a:p>
          <a:p>
            <a:pPr lvl="2" algn="just">
              <a:spcAft>
                <a:spcPts val="600"/>
              </a:spcAft>
            </a:pPr>
            <a:r>
              <a:rPr lang="sl-SI" dirty="0"/>
              <a:t>včasih ni popolnoma jasno, kaj sodi na področje jezika in pravopisa ter kaj na področje sloga (nekateri praktiki se odločijo tudi, da zgradbo vključijo v vrednotenje sloga);</a:t>
            </a:r>
          </a:p>
          <a:p>
            <a:pPr lvl="2" algn="just">
              <a:spcAft>
                <a:spcPts val="600"/>
              </a:spcAft>
            </a:pPr>
            <a:r>
              <a:rPr lang="sl-SI" dirty="0"/>
              <a:t>če je s točkovanjem povezano določeno število napak, so problematični povezani popravki (zaradi enega popravka se spremenijo tudi drugi deli besedila, npr. zamenjava samostalnika m. sp. s samostalnikom ž. sp. povzroči spremembo pri pridevnikih, zaimkih …), saj ni mogoče nedvoumno določiti, za koliko napak gre – bolj smiselno je jezik in pravopis vrednotiti celostno;</a:t>
            </a:r>
          </a:p>
          <a:p>
            <a:pPr lvl="2" algn="just">
              <a:spcAft>
                <a:spcPts val="600"/>
              </a:spcAft>
            </a:pPr>
            <a:r>
              <a:rPr lang="sl-SI" dirty="0"/>
              <a:t>točkovniki v srednji šoli se zgledujejo po maturitetnih, med osnovnimi šolami pa so razlike.</a:t>
            </a:r>
          </a:p>
          <a:p>
            <a:pPr marL="1041400" lvl="2" indent="0" algn="just">
              <a:spcAft>
                <a:spcPts val="600"/>
              </a:spcAft>
              <a:buNone/>
            </a:pPr>
            <a:r>
              <a:rPr lang="sl-SI" dirty="0"/>
              <a:t> </a:t>
            </a:r>
            <a:endParaRPr lang="sl-SI" b="1" dirty="0"/>
          </a:p>
          <a:p>
            <a:pPr marL="449263" indent="0">
              <a:buFont typeface="Raleway"/>
              <a:buNone/>
            </a:pPr>
            <a:endParaRPr lang="sl-SI" dirty="0">
              <a:solidFill>
                <a:srgbClr val="5D412D"/>
              </a:solidFill>
            </a:endParaRPr>
          </a:p>
          <a:p>
            <a:pPr marL="285750" indent="-285750"/>
            <a:endParaRPr lang="sl-SI" dirty="0">
              <a:solidFill>
                <a:srgbClr val="5D412D"/>
              </a:solidFill>
            </a:endParaRPr>
          </a:p>
          <a:p>
            <a:endParaRPr lang="sl-SI" dirty="0"/>
          </a:p>
        </p:txBody>
      </p:sp>
    </p:spTree>
    <p:extLst>
      <p:ext uri="{BB962C8B-B14F-4D97-AF65-F5344CB8AC3E}">
        <p14:creationId xmlns:p14="http://schemas.microsoft.com/office/powerpoint/2010/main" val="330687040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45F115-CF4D-801D-C7A0-8C5AF954BA20}"/>
            </a:ext>
          </a:extLst>
        </p:cNvPr>
        <p:cNvGrpSpPr/>
        <p:nvPr/>
      </p:nvGrpSpPr>
      <p:grpSpPr>
        <a:xfrm>
          <a:off x="0" y="0"/>
          <a:ext cx="0" cy="0"/>
          <a:chOff x="0" y="0"/>
          <a:chExt cx="0" cy="0"/>
        </a:xfrm>
      </p:grpSpPr>
      <p:sp>
        <p:nvSpPr>
          <p:cNvPr id="2" name="Naslov 1">
            <a:extLst>
              <a:ext uri="{FF2B5EF4-FFF2-40B4-BE49-F238E27FC236}">
                <a16:creationId xmlns:a16="http://schemas.microsoft.com/office/drawing/2014/main" id="{90DB7F0E-B55F-C868-98BB-62166C2FC459}"/>
              </a:ext>
            </a:extLst>
          </p:cNvPr>
          <p:cNvSpPr>
            <a:spLocks noGrp="1"/>
          </p:cNvSpPr>
          <p:nvPr>
            <p:ph type="title"/>
          </p:nvPr>
        </p:nvSpPr>
        <p:spPr/>
        <p:txBody>
          <a:bodyPr/>
          <a:lstStyle/>
          <a:p>
            <a:pPr algn="l"/>
            <a:r>
              <a:rPr lang="sl-SI" dirty="0"/>
              <a:t>Šolska praksa</a:t>
            </a:r>
            <a:br>
              <a:rPr lang="sl-SI" dirty="0"/>
            </a:br>
            <a:endParaRPr lang="sl-SI" dirty="0"/>
          </a:p>
        </p:txBody>
      </p:sp>
      <p:sp>
        <p:nvSpPr>
          <p:cNvPr id="5" name="Označba mesta besedila 4">
            <a:extLst>
              <a:ext uri="{FF2B5EF4-FFF2-40B4-BE49-F238E27FC236}">
                <a16:creationId xmlns:a16="http://schemas.microsoft.com/office/drawing/2014/main" id="{00EE18C0-9D99-148E-CB7C-1CF9AD426131}"/>
              </a:ext>
            </a:extLst>
          </p:cNvPr>
          <p:cNvSpPr>
            <a:spLocks noGrp="1"/>
          </p:cNvSpPr>
          <p:nvPr>
            <p:ph type="body" idx="1"/>
          </p:nvPr>
        </p:nvSpPr>
        <p:spPr>
          <a:xfrm>
            <a:off x="713225" y="744469"/>
            <a:ext cx="7717500" cy="3940689"/>
          </a:xfrm>
        </p:spPr>
        <p:txBody>
          <a:bodyPr/>
          <a:lstStyle/>
          <a:p>
            <a:pPr marL="127000" indent="0">
              <a:buNone/>
            </a:pPr>
            <a:endParaRPr lang="sl-SI" dirty="0"/>
          </a:p>
          <a:p>
            <a:pPr marL="127000" indent="0">
              <a:buNone/>
            </a:pPr>
            <a:endParaRPr lang="sl-SI" dirty="0"/>
          </a:p>
          <a:p>
            <a:pPr marL="469900" lvl="0" indent="-342900" algn="just">
              <a:buClr>
                <a:srgbClr val="5D412D"/>
              </a:buClr>
              <a:buFont typeface="Arial" panose="020B0604020202020204" pitchFamily="34" charset="0"/>
              <a:buChar char="•"/>
            </a:pPr>
            <a:r>
              <a:rPr lang="sl-SI" dirty="0">
                <a:solidFill>
                  <a:srgbClr val="5D412D"/>
                </a:solidFill>
              </a:rPr>
              <a:t>Učitelju jezikovni priročniki ne nudijo vedno enoznačnega odgovora. </a:t>
            </a:r>
          </a:p>
          <a:p>
            <a:pPr marL="127000" lvl="0" indent="0" algn="just">
              <a:buClr>
                <a:srgbClr val="5D412D"/>
              </a:buClr>
              <a:buNone/>
            </a:pPr>
            <a:endParaRPr lang="sl-SI" dirty="0">
              <a:solidFill>
                <a:srgbClr val="5D412D"/>
              </a:solidFill>
            </a:endParaRPr>
          </a:p>
          <a:p>
            <a:pPr marL="469900" lvl="0" indent="-342900" algn="just">
              <a:buClr>
                <a:srgbClr val="5D412D"/>
              </a:buClr>
              <a:buFont typeface="Arial" panose="020B0604020202020204" pitchFamily="34" charset="0"/>
              <a:buChar char="•"/>
            </a:pPr>
            <a:r>
              <a:rPr lang="sl-SI" dirty="0">
                <a:solidFill>
                  <a:srgbClr val="5D412D"/>
                </a:solidFill>
              </a:rPr>
              <a:t>„Prava mera“ pri popravljanju – pri jezikovno šibkejših izdelkih lahko poplava popravkov deluje nespodbudno, učencu vzame voljo za učenje, poleg tega je nepregledna.</a:t>
            </a:r>
          </a:p>
          <a:p>
            <a:pPr marL="127000" lvl="0" indent="0" algn="just">
              <a:buClr>
                <a:srgbClr val="5D412D"/>
              </a:buClr>
              <a:buNone/>
            </a:pPr>
            <a:endParaRPr lang="sl-SI" dirty="0">
              <a:solidFill>
                <a:srgbClr val="5D412D"/>
              </a:solidFill>
            </a:endParaRPr>
          </a:p>
          <a:p>
            <a:pPr marL="469900" lvl="0" indent="-342900" algn="just">
              <a:buClr>
                <a:srgbClr val="5D412D"/>
              </a:buClr>
              <a:buFont typeface="Arial" panose="020B0604020202020204" pitchFamily="34" charset="0"/>
              <a:buChar char="•"/>
            </a:pPr>
            <a:r>
              <a:rPr lang="sl-SI" dirty="0">
                <a:solidFill>
                  <a:srgbClr val="5D412D"/>
                </a:solidFill>
              </a:rPr>
              <a:t>Kako učitelj pri vrednotenju ločuje med kršenjem jezikovnih pravil, ki bi jih učenec že moral poznati, in jezikovnih pravil, ki jih pri pouku še ni spoznal?</a:t>
            </a:r>
          </a:p>
          <a:p>
            <a:pPr marL="469900" lvl="0" indent="-342900" algn="just">
              <a:buClr>
                <a:srgbClr val="5D412D"/>
              </a:buClr>
              <a:buFont typeface="Arial" panose="020B0604020202020204" pitchFamily="34" charset="0"/>
              <a:buChar char="•"/>
            </a:pPr>
            <a:endParaRPr lang="sl-SI" dirty="0">
              <a:solidFill>
                <a:srgbClr val="5D412D"/>
              </a:solidFill>
            </a:endParaRPr>
          </a:p>
          <a:p>
            <a:pPr marL="469900" lvl="0" indent="-342900" algn="just">
              <a:buClr>
                <a:srgbClr val="5D412D"/>
              </a:buClr>
              <a:buFont typeface="Arial" panose="020B0604020202020204" pitchFamily="34" charset="0"/>
              <a:buChar char="•"/>
            </a:pPr>
            <a:r>
              <a:rPr lang="sl-SI" dirty="0">
                <a:solidFill>
                  <a:srgbClr val="5D412D"/>
                </a:solidFill>
              </a:rPr>
              <a:t>Ali pri vrednotenju pisnih nalog uporabiti vedno enak točkovnik ali ga prilagoditi glede na vsebino?</a:t>
            </a:r>
          </a:p>
          <a:p>
            <a:pPr marL="127000" lvl="0" indent="0" algn="just">
              <a:buClr>
                <a:srgbClr val="5D412D"/>
              </a:buClr>
              <a:buNone/>
            </a:pPr>
            <a:endParaRPr lang="sl-SI" dirty="0">
              <a:solidFill>
                <a:srgbClr val="5D412D"/>
              </a:solidFill>
            </a:endParaRPr>
          </a:p>
          <a:p>
            <a:pPr marL="127000" lvl="0" indent="0" algn="just">
              <a:buClr>
                <a:srgbClr val="5D412D"/>
              </a:buClr>
              <a:buNone/>
            </a:pPr>
            <a:endParaRPr lang="sl-SI" dirty="0">
              <a:solidFill>
                <a:srgbClr val="5D412D"/>
              </a:solidFill>
            </a:endParaRPr>
          </a:p>
          <a:p>
            <a:pPr marL="469900" lvl="0" indent="-342900" algn="just">
              <a:buClr>
                <a:srgbClr val="5D412D"/>
              </a:buClr>
              <a:buFont typeface="Arial" panose="020B0604020202020204" pitchFamily="34" charset="0"/>
              <a:buChar char="•"/>
            </a:pPr>
            <a:endParaRPr lang="sl-SI" dirty="0">
              <a:solidFill>
                <a:srgbClr val="5D412D"/>
              </a:solidFill>
            </a:endParaRPr>
          </a:p>
          <a:p>
            <a:pPr marL="127000" indent="0">
              <a:buNone/>
            </a:pPr>
            <a:endParaRPr lang="sl-SI" dirty="0"/>
          </a:p>
        </p:txBody>
      </p:sp>
    </p:spTree>
    <p:extLst>
      <p:ext uri="{BB962C8B-B14F-4D97-AF65-F5344CB8AC3E}">
        <p14:creationId xmlns:p14="http://schemas.microsoft.com/office/powerpoint/2010/main" val="31790266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a:extLst>
              <a:ext uri="{FF2B5EF4-FFF2-40B4-BE49-F238E27FC236}">
                <a16:creationId xmlns:a16="http://schemas.microsoft.com/office/drawing/2014/main" id="{C49F3E5D-25C8-4E41-B27E-1D744220B25A}"/>
              </a:ext>
            </a:extLst>
          </p:cNvPr>
          <p:cNvSpPr>
            <a:spLocks noGrp="1"/>
          </p:cNvSpPr>
          <p:nvPr>
            <p:ph type="title"/>
          </p:nvPr>
        </p:nvSpPr>
        <p:spPr>
          <a:xfrm>
            <a:off x="713250" y="399442"/>
            <a:ext cx="7717500" cy="707400"/>
          </a:xfrm>
        </p:spPr>
        <p:txBody>
          <a:bodyPr/>
          <a:lstStyle/>
          <a:p>
            <a:pPr algn="l"/>
            <a:r>
              <a:rPr lang="sl-SI" dirty="0"/>
              <a:t>Korpusna analiza popravkov</a:t>
            </a:r>
            <a:endParaRPr lang="sv-SE" dirty="0"/>
          </a:p>
        </p:txBody>
      </p:sp>
      <p:sp>
        <p:nvSpPr>
          <p:cNvPr id="5" name="Označba mesta besedila 4">
            <a:extLst>
              <a:ext uri="{FF2B5EF4-FFF2-40B4-BE49-F238E27FC236}">
                <a16:creationId xmlns:a16="http://schemas.microsoft.com/office/drawing/2014/main" id="{5B15E8C8-38E2-4AC3-A9FA-BA24802631D8}"/>
              </a:ext>
            </a:extLst>
          </p:cNvPr>
          <p:cNvSpPr>
            <a:spLocks noGrp="1"/>
          </p:cNvSpPr>
          <p:nvPr>
            <p:ph type="body" idx="1"/>
          </p:nvPr>
        </p:nvSpPr>
        <p:spPr>
          <a:xfrm>
            <a:off x="713250" y="971315"/>
            <a:ext cx="6846674" cy="3077753"/>
          </a:xfrm>
        </p:spPr>
        <p:txBody>
          <a:bodyPr/>
          <a:lstStyle/>
          <a:p>
            <a:pPr algn="just">
              <a:spcAft>
                <a:spcPts val="600"/>
              </a:spcAft>
            </a:pPr>
            <a:r>
              <a:rPr lang="sl-SI" sz="1400" dirty="0"/>
              <a:t>specializirani korpus usvajanja jezika </a:t>
            </a:r>
            <a:r>
              <a:rPr lang="sl-SI" sz="1400" i="1" dirty="0"/>
              <a:t>Šolar</a:t>
            </a:r>
            <a:r>
              <a:rPr lang="sl-SI" sz="1400" dirty="0"/>
              <a:t> (https://viri.cjvt.si/solar/sl/)</a:t>
            </a:r>
          </a:p>
          <a:p>
            <a:pPr algn="just">
              <a:spcAft>
                <a:spcPts val="600"/>
              </a:spcAft>
            </a:pPr>
            <a:r>
              <a:rPr lang="sl-SI" sz="1400" dirty="0"/>
              <a:t>napaka = kar je popravljeno (ne glede na upravičenost popravka)</a:t>
            </a:r>
          </a:p>
          <a:p>
            <a:pPr marL="449263" indent="0" algn="just">
              <a:spcAft>
                <a:spcPts val="600"/>
              </a:spcAft>
              <a:buNone/>
            </a:pPr>
            <a:r>
              <a:rPr lang="sl-SI" sz="1400" dirty="0"/>
              <a:t>popravek = (učiteljev) poseg v besedilo </a:t>
            </a:r>
          </a:p>
          <a:p>
            <a:pPr marL="449263" indent="0" algn="just">
              <a:spcAft>
                <a:spcPts val="600"/>
              </a:spcAft>
              <a:buNone/>
            </a:pPr>
            <a:endParaRPr lang="sl-SI" sz="1400" dirty="0"/>
          </a:p>
          <a:p>
            <a:pPr marL="127000" indent="0">
              <a:buNone/>
            </a:pPr>
            <a:endParaRPr lang="sl-SI" dirty="0"/>
          </a:p>
          <a:p>
            <a:pPr marL="127000" indent="0">
              <a:buNone/>
            </a:pPr>
            <a:endParaRPr lang="sl-SI" dirty="0"/>
          </a:p>
        </p:txBody>
      </p:sp>
      <p:pic>
        <p:nvPicPr>
          <p:cNvPr id="4" name="Slika 3">
            <a:extLst>
              <a:ext uri="{FF2B5EF4-FFF2-40B4-BE49-F238E27FC236}">
                <a16:creationId xmlns:a16="http://schemas.microsoft.com/office/drawing/2014/main" id="{262C64D1-A759-BA88-B716-3887E2EE7E07}"/>
              </a:ext>
            </a:extLst>
          </p:cNvPr>
          <p:cNvPicPr>
            <a:picLocks noChangeAspect="1"/>
          </p:cNvPicPr>
          <p:nvPr/>
        </p:nvPicPr>
        <p:blipFill>
          <a:blip r:embed="rId2"/>
          <a:stretch>
            <a:fillRect/>
          </a:stretch>
        </p:blipFill>
        <p:spPr>
          <a:xfrm>
            <a:off x="1848118" y="2129914"/>
            <a:ext cx="5125792" cy="2454805"/>
          </a:xfrm>
          <a:prstGeom prst="rect">
            <a:avLst/>
          </a:prstGeom>
        </p:spPr>
      </p:pic>
    </p:spTree>
    <p:extLst>
      <p:ext uri="{BB962C8B-B14F-4D97-AF65-F5344CB8AC3E}">
        <p14:creationId xmlns:p14="http://schemas.microsoft.com/office/powerpoint/2010/main" val="379042983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značba mesta besedila 4">
            <a:extLst>
              <a:ext uri="{FF2B5EF4-FFF2-40B4-BE49-F238E27FC236}">
                <a16:creationId xmlns:a16="http://schemas.microsoft.com/office/drawing/2014/main" id="{5B15E8C8-38E2-4AC3-A9FA-BA24802631D8}"/>
              </a:ext>
            </a:extLst>
          </p:cNvPr>
          <p:cNvSpPr>
            <a:spLocks noGrp="1"/>
          </p:cNvSpPr>
          <p:nvPr>
            <p:ph type="body" idx="1"/>
          </p:nvPr>
        </p:nvSpPr>
        <p:spPr>
          <a:xfrm>
            <a:off x="661605" y="597796"/>
            <a:ext cx="7944078" cy="3829921"/>
          </a:xfrm>
        </p:spPr>
        <p:txBody>
          <a:bodyPr/>
          <a:lstStyle/>
          <a:p>
            <a:pPr marL="127000" indent="0">
              <a:buNone/>
            </a:pPr>
            <a:endParaRPr lang="sl-SI" dirty="0"/>
          </a:p>
          <a:p>
            <a:pPr marL="584200" lvl="1" indent="0">
              <a:buNone/>
            </a:pPr>
            <a:r>
              <a:rPr lang="sl-SI" dirty="0"/>
              <a:t>		</a:t>
            </a:r>
          </a:p>
          <a:p>
            <a:pPr algn="just">
              <a:lnSpc>
                <a:spcPct val="150000"/>
              </a:lnSpc>
            </a:pPr>
            <a:r>
              <a:rPr lang="sl-SI" dirty="0"/>
              <a:t>Pravopisna norma se ne spreminja sočasno s spreminjanjem aktualne rabe, ampak je kodificirana in se spremeni ob izidu novega pravopisnega priročnika. </a:t>
            </a:r>
          </a:p>
          <a:p>
            <a:pPr algn="just">
              <a:lnSpc>
                <a:spcPct val="150000"/>
              </a:lnSpc>
            </a:pPr>
            <a:r>
              <a:rPr lang="sl-SI" dirty="0"/>
              <a:t>Pravila so osnovana na evalvaciji predhodnih pravil ter razprave v strokovnih krogih in z zainteresirano javnostjo. </a:t>
            </a:r>
          </a:p>
          <a:p>
            <a:pPr algn="just">
              <a:lnSpc>
                <a:spcPct val="150000"/>
              </a:lnSpc>
            </a:pPr>
            <a:r>
              <a:rPr lang="sl-SI" dirty="0"/>
              <a:t>Promocija kodificirane norme poteka predvsem v vzgojno-izobraževalnem procesu, usvojena pa naj bi bila ob zaključku srednjega splošnega izobraževanja.</a:t>
            </a:r>
          </a:p>
          <a:p>
            <a:pPr marL="1498600" lvl="3" indent="0">
              <a:buNone/>
            </a:pPr>
            <a:r>
              <a:rPr lang="sl-SI" dirty="0"/>
              <a:t>	</a:t>
            </a:r>
          </a:p>
          <a:p>
            <a:pPr marL="584200" lvl="1" indent="0">
              <a:lnSpc>
                <a:spcPct val="200000"/>
              </a:lnSpc>
              <a:buNone/>
            </a:pPr>
            <a:r>
              <a:rPr lang="sl-SI" dirty="0"/>
              <a:t>	</a:t>
            </a:r>
          </a:p>
          <a:p>
            <a:pPr marL="127000" indent="0">
              <a:buNone/>
            </a:pPr>
            <a:endParaRPr lang="sl-SI" dirty="0"/>
          </a:p>
          <a:p>
            <a:endParaRPr lang="sl-SI" dirty="0"/>
          </a:p>
        </p:txBody>
      </p:sp>
      <p:sp>
        <p:nvSpPr>
          <p:cNvPr id="3" name="Naslov 1">
            <a:extLst>
              <a:ext uri="{FF2B5EF4-FFF2-40B4-BE49-F238E27FC236}">
                <a16:creationId xmlns:a16="http://schemas.microsoft.com/office/drawing/2014/main" id="{80C0732C-7D1B-47EF-9983-71C04C9E1FE0}"/>
              </a:ext>
            </a:extLst>
          </p:cNvPr>
          <p:cNvSpPr>
            <a:spLocks noGrp="1"/>
          </p:cNvSpPr>
          <p:nvPr>
            <p:ph type="title"/>
          </p:nvPr>
        </p:nvSpPr>
        <p:spPr>
          <a:xfrm>
            <a:off x="713225" y="539500"/>
            <a:ext cx="7717500" cy="707400"/>
          </a:xfrm>
        </p:spPr>
        <p:txBody>
          <a:bodyPr/>
          <a:lstStyle/>
          <a:p>
            <a:pPr algn="l"/>
            <a:r>
              <a:rPr lang="sl-SI" dirty="0"/>
              <a:t>Pravopis</a:t>
            </a:r>
            <a:endParaRPr lang="sv-SE" dirty="0"/>
          </a:p>
        </p:txBody>
      </p:sp>
    </p:spTree>
    <p:extLst>
      <p:ext uri="{BB962C8B-B14F-4D97-AF65-F5344CB8AC3E}">
        <p14:creationId xmlns:p14="http://schemas.microsoft.com/office/powerpoint/2010/main" val="357834377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67ED14-5C6C-2F43-FE7B-D81C6939E6B4}"/>
            </a:ext>
          </a:extLst>
        </p:cNvPr>
        <p:cNvGrpSpPr/>
        <p:nvPr/>
      </p:nvGrpSpPr>
      <p:grpSpPr>
        <a:xfrm>
          <a:off x="0" y="0"/>
          <a:ext cx="0" cy="0"/>
          <a:chOff x="0" y="0"/>
          <a:chExt cx="0" cy="0"/>
        </a:xfrm>
      </p:grpSpPr>
      <p:sp>
        <p:nvSpPr>
          <p:cNvPr id="5" name="Označba mesta besedila 4">
            <a:extLst>
              <a:ext uri="{FF2B5EF4-FFF2-40B4-BE49-F238E27FC236}">
                <a16:creationId xmlns:a16="http://schemas.microsoft.com/office/drawing/2014/main" id="{9586B4B2-F413-5ED8-E69F-F461026189F8}"/>
              </a:ext>
            </a:extLst>
          </p:cNvPr>
          <p:cNvSpPr>
            <a:spLocks noGrp="1"/>
          </p:cNvSpPr>
          <p:nvPr>
            <p:ph type="body" idx="1"/>
          </p:nvPr>
        </p:nvSpPr>
        <p:spPr>
          <a:xfrm>
            <a:off x="661605" y="597796"/>
            <a:ext cx="7944078" cy="3829921"/>
          </a:xfrm>
        </p:spPr>
        <p:txBody>
          <a:bodyPr/>
          <a:lstStyle/>
          <a:p>
            <a:pPr marL="127000" indent="0">
              <a:buNone/>
            </a:pPr>
            <a:endParaRPr lang="sl-SI" dirty="0"/>
          </a:p>
          <a:p>
            <a:pPr marL="584200" lvl="1" indent="0">
              <a:buNone/>
            </a:pPr>
            <a:r>
              <a:rPr lang="sl-SI" dirty="0"/>
              <a:t>		</a:t>
            </a:r>
          </a:p>
          <a:p>
            <a:pPr marL="1498600" lvl="3" indent="0">
              <a:buNone/>
            </a:pPr>
            <a:r>
              <a:rPr lang="sl-SI" dirty="0"/>
              <a:t>	</a:t>
            </a:r>
          </a:p>
          <a:p>
            <a:pPr marL="584200" lvl="1" indent="0">
              <a:lnSpc>
                <a:spcPct val="200000"/>
              </a:lnSpc>
              <a:buNone/>
            </a:pPr>
            <a:r>
              <a:rPr lang="sl-SI" dirty="0"/>
              <a:t>	</a:t>
            </a:r>
          </a:p>
          <a:p>
            <a:pPr marL="127000" indent="0">
              <a:buNone/>
            </a:pPr>
            <a:endParaRPr lang="sl-SI" dirty="0"/>
          </a:p>
          <a:p>
            <a:endParaRPr lang="sl-SI" dirty="0"/>
          </a:p>
        </p:txBody>
      </p:sp>
      <p:sp>
        <p:nvSpPr>
          <p:cNvPr id="3" name="Naslov 1">
            <a:extLst>
              <a:ext uri="{FF2B5EF4-FFF2-40B4-BE49-F238E27FC236}">
                <a16:creationId xmlns:a16="http://schemas.microsoft.com/office/drawing/2014/main" id="{60F7CF91-6BEF-ED64-4F12-D2ECE819BE0A}"/>
              </a:ext>
            </a:extLst>
          </p:cNvPr>
          <p:cNvSpPr>
            <a:spLocks noGrp="1"/>
          </p:cNvSpPr>
          <p:nvPr>
            <p:ph type="title"/>
          </p:nvPr>
        </p:nvSpPr>
        <p:spPr>
          <a:xfrm>
            <a:off x="713225" y="539500"/>
            <a:ext cx="7717500" cy="707400"/>
          </a:xfrm>
        </p:spPr>
        <p:txBody>
          <a:bodyPr/>
          <a:lstStyle/>
          <a:p>
            <a:pPr algn="l"/>
            <a:r>
              <a:rPr lang="sl-SI" dirty="0"/>
              <a:t>Primer - popravki velike in male začetnice </a:t>
            </a:r>
            <a:endParaRPr lang="sv-SE" dirty="0"/>
          </a:p>
        </p:txBody>
      </p:sp>
      <p:pic>
        <p:nvPicPr>
          <p:cNvPr id="2" name="Slika 1">
            <a:extLst>
              <a:ext uri="{FF2B5EF4-FFF2-40B4-BE49-F238E27FC236}">
                <a16:creationId xmlns:a16="http://schemas.microsoft.com/office/drawing/2014/main" id="{611C9D2A-6307-DB73-886B-5D51D3AB8C71}"/>
              </a:ext>
            </a:extLst>
          </p:cNvPr>
          <p:cNvPicPr>
            <a:picLocks noChangeAspect="1"/>
          </p:cNvPicPr>
          <p:nvPr/>
        </p:nvPicPr>
        <p:blipFill>
          <a:blip r:embed="rId2"/>
          <a:srcRect t="9914" r="54981"/>
          <a:stretch>
            <a:fillRect/>
          </a:stretch>
        </p:blipFill>
        <p:spPr>
          <a:xfrm>
            <a:off x="538317" y="1305196"/>
            <a:ext cx="3899990" cy="3622192"/>
          </a:xfrm>
          <a:prstGeom prst="rect">
            <a:avLst/>
          </a:prstGeom>
        </p:spPr>
      </p:pic>
      <p:sp>
        <p:nvSpPr>
          <p:cNvPr id="6" name="PoljeZBesedilom 5">
            <a:extLst>
              <a:ext uri="{FF2B5EF4-FFF2-40B4-BE49-F238E27FC236}">
                <a16:creationId xmlns:a16="http://schemas.microsoft.com/office/drawing/2014/main" id="{FFDF8840-2EBC-81BC-A5DA-2D1DA39FFA1E}"/>
              </a:ext>
            </a:extLst>
          </p:cNvPr>
          <p:cNvSpPr txBox="1"/>
          <p:nvPr/>
        </p:nvSpPr>
        <p:spPr>
          <a:xfrm>
            <a:off x="5029063" y="1305196"/>
            <a:ext cx="3289814" cy="3158557"/>
          </a:xfrm>
          <a:prstGeom prst="rect">
            <a:avLst/>
          </a:prstGeom>
          <a:noFill/>
        </p:spPr>
        <p:txBody>
          <a:bodyPr wrap="square">
            <a:spAutoFit/>
          </a:bodyPr>
          <a:lstStyle/>
          <a:p>
            <a:pPr lvl="0" algn="just">
              <a:lnSpc>
                <a:spcPct val="107000"/>
              </a:lnSpc>
              <a:spcAft>
                <a:spcPts val="800"/>
              </a:spcAft>
              <a:buSzPts val="1200"/>
            </a:pPr>
            <a:r>
              <a:rPr lang="sl-SI" sz="1400" dirty="0">
                <a:solidFill>
                  <a:schemeClr val="tx1"/>
                </a:solidFill>
                <a:effectLst/>
                <a:latin typeface="Raleway" pitchFamily="2" charset="-18"/>
                <a:ea typeface="Calibri" panose="020F0502020204030204" pitchFamily="34" charset="0"/>
                <a:cs typeface="Times New Roman" panose="02020603050405020304" pitchFamily="18" charset="0"/>
              </a:rPr>
              <a:t>Kategorija </a:t>
            </a:r>
            <a:r>
              <a:rPr lang="sl-SI" sz="1400" b="1" i="1" dirty="0">
                <a:solidFill>
                  <a:schemeClr val="tx1"/>
                </a:solidFill>
                <a:effectLst/>
                <a:latin typeface="Raleway" pitchFamily="2" charset="-18"/>
                <a:ea typeface="Calibri" panose="020F0502020204030204" pitchFamily="34" charset="0"/>
                <a:cs typeface="Times New Roman" panose="02020603050405020304" pitchFamily="18" charset="0"/>
              </a:rPr>
              <a:t>ostalo</a:t>
            </a:r>
            <a:r>
              <a:rPr lang="sl-SI" sz="1400" dirty="0">
                <a:solidFill>
                  <a:schemeClr val="tx1"/>
                </a:solidFill>
                <a:effectLst/>
                <a:latin typeface="Raleway" pitchFamily="2" charset="-18"/>
                <a:ea typeface="Calibri" panose="020F0502020204030204" pitchFamily="34" charset="0"/>
                <a:cs typeface="Times New Roman" panose="02020603050405020304" pitchFamily="18" charset="0"/>
              </a:rPr>
              <a:t>: </a:t>
            </a:r>
          </a:p>
          <a:p>
            <a:pPr marL="285750" lvl="0" indent="-285750" algn="just">
              <a:lnSpc>
                <a:spcPct val="107000"/>
              </a:lnSpc>
              <a:spcAft>
                <a:spcPts val="800"/>
              </a:spcAft>
              <a:buSzPts val="1200"/>
              <a:buFontTx/>
              <a:buChar char="-"/>
            </a:pPr>
            <a:r>
              <a:rPr lang="sl-SI" sz="1400" dirty="0">
                <a:solidFill>
                  <a:schemeClr val="tx1"/>
                </a:solidFill>
                <a:effectLst/>
                <a:latin typeface="Raleway" pitchFamily="2" charset="-18"/>
                <a:ea typeface="Calibri" panose="020F0502020204030204" pitchFamily="34" charset="0"/>
                <a:cs typeface="Times New Roman" panose="02020603050405020304" pitchFamily="18" charset="0"/>
              </a:rPr>
              <a:t>popravki tipa: </a:t>
            </a:r>
            <a:r>
              <a:rPr lang="sl-SI" sz="1400" i="1" u="sng" dirty="0">
                <a:solidFill>
                  <a:schemeClr val="tx1"/>
                </a:solidFill>
                <a:effectLst/>
                <a:latin typeface="Raleway" pitchFamily="2" charset="-18"/>
                <a:ea typeface="Calibri" panose="020F0502020204030204" pitchFamily="34" charset="0"/>
                <a:cs typeface="Times New Roman" panose="02020603050405020304" pitchFamily="18" charset="0"/>
              </a:rPr>
              <a:t>p</a:t>
            </a:r>
            <a:r>
              <a:rPr lang="sl-SI" sz="1400" i="1" dirty="0">
                <a:solidFill>
                  <a:schemeClr val="tx1"/>
                </a:solidFill>
                <a:effectLst/>
                <a:latin typeface="Raleway" pitchFamily="2" charset="-18"/>
                <a:ea typeface="Calibri" panose="020F0502020204030204" pitchFamily="34" charset="0"/>
                <a:cs typeface="Times New Roman" panose="02020603050405020304" pitchFamily="18" charset="0"/>
              </a:rPr>
              <a:t>riloga 1 → </a:t>
            </a:r>
            <a:r>
              <a:rPr lang="sl-SI" sz="1400" i="1" u="sng" dirty="0">
                <a:solidFill>
                  <a:schemeClr val="tx1"/>
                </a:solidFill>
                <a:effectLst/>
                <a:latin typeface="Raleway" pitchFamily="2" charset="-18"/>
                <a:ea typeface="Calibri" panose="020F0502020204030204" pitchFamily="34" charset="0"/>
                <a:cs typeface="Times New Roman" panose="02020603050405020304" pitchFamily="18" charset="0"/>
              </a:rPr>
              <a:t>P</a:t>
            </a:r>
            <a:r>
              <a:rPr lang="sl-SI" sz="1400" i="1" dirty="0">
                <a:solidFill>
                  <a:schemeClr val="tx1"/>
                </a:solidFill>
                <a:effectLst/>
                <a:latin typeface="Raleway" pitchFamily="2" charset="-18"/>
                <a:ea typeface="Calibri" panose="020F0502020204030204" pitchFamily="34" charset="0"/>
                <a:cs typeface="Times New Roman" panose="02020603050405020304" pitchFamily="18" charset="0"/>
              </a:rPr>
              <a:t>riloga 1</a:t>
            </a:r>
            <a:r>
              <a:rPr lang="sl-SI" i="1" dirty="0">
                <a:solidFill>
                  <a:schemeClr val="tx1"/>
                </a:solidFill>
                <a:latin typeface="Raleway" pitchFamily="2" charset="-18"/>
                <a:ea typeface="Calibri" panose="020F0502020204030204" pitchFamily="34" charset="0"/>
                <a:cs typeface="Times New Roman" panose="02020603050405020304" pitchFamily="18" charset="0"/>
              </a:rPr>
              <a:t>,</a:t>
            </a:r>
            <a:r>
              <a:rPr lang="sl-SI" sz="1400" dirty="0">
                <a:solidFill>
                  <a:schemeClr val="tx1"/>
                </a:solidFill>
                <a:effectLst/>
                <a:latin typeface="Raleway" pitchFamily="2" charset="-18"/>
                <a:ea typeface="Calibri" panose="020F0502020204030204" pitchFamily="34" charset="0"/>
                <a:cs typeface="Times New Roman" panose="02020603050405020304" pitchFamily="18" charset="0"/>
              </a:rPr>
              <a:t> </a:t>
            </a:r>
            <a:r>
              <a:rPr lang="sl-SI" sz="1400" i="1" dirty="0">
                <a:solidFill>
                  <a:schemeClr val="tx1"/>
                </a:solidFill>
                <a:effectLst/>
                <a:latin typeface="Raleway" pitchFamily="2" charset="-18"/>
                <a:ea typeface="Calibri" panose="020F0502020204030204" pitchFamily="34" charset="0"/>
                <a:cs typeface="Times New Roman" panose="02020603050405020304" pitchFamily="18" charset="0"/>
              </a:rPr>
              <a:t>1. </a:t>
            </a:r>
            <a:r>
              <a:rPr lang="sl-SI" sz="1400" i="1" u="sng" dirty="0">
                <a:solidFill>
                  <a:schemeClr val="tx1"/>
                </a:solidFill>
                <a:effectLst/>
                <a:latin typeface="Raleway" pitchFamily="2" charset="-18"/>
                <a:ea typeface="Calibri" panose="020F0502020204030204" pitchFamily="34" charset="0"/>
                <a:cs typeface="Times New Roman" panose="02020603050405020304" pitchFamily="18" charset="0"/>
              </a:rPr>
              <a:t>P</a:t>
            </a:r>
            <a:r>
              <a:rPr lang="sl-SI" sz="1400" i="1" dirty="0">
                <a:solidFill>
                  <a:schemeClr val="tx1"/>
                </a:solidFill>
                <a:effectLst/>
                <a:latin typeface="Raleway" pitchFamily="2" charset="-18"/>
                <a:ea typeface="Calibri" panose="020F0502020204030204" pitchFamily="34" charset="0"/>
                <a:cs typeface="Times New Roman" panose="02020603050405020304" pitchFamily="18" charset="0"/>
              </a:rPr>
              <a:t>isna → </a:t>
            </a:r>
            <a:r>
              <a:rPr lang="sl-SI" sz="1400" i="1" u="sng" dirty="0">
                <a:solidFill>
                  <a:schemeClr val="tx1"/>
                </a:solidFill>
                <a:effectLst/>
                <a:latin typeface="Raleway" pitchFamily="2" charset="-18"/>
                <a:ea typeface="Calibri" panose="020F0502020204030204" pitchFamily="34" charset="0"/>
                <a:cs typeface="Times New Roman" panose="02020603050405020304" pitchFamily="18" charset="0"/>
              </a:rPr>
              <a:t>p</a:t>
            </a:r>
            <a:r>
              <a:rPr lang="sl-SI" sz="1400" i="1" dirty="0">
                <a:solidFill>
                  <a:schemeClr val="tx1"/>
                </a:solidFill>
                <a:effectLst/>
                <a:latin typeface="Raleway" pitchFamily="2" charset="-18"/>
                <a:ea typeface="Calibri" panose="020F0502020204030204" pitchFamily="34" charset="0"/>
                <a:cs typeface="Times New Roman" panose="02020603050405020304" pitchFamily="18" charset="0"/>
              </a:rPr>
              <a:t>isna naloga</a:t>
            </a:r>
            <a:r>
              <a:rPr lang="sl-SI" sz="1400" dirty="0">
                <a:solidFill>
                  <a:schemeClr val="tx1"/>
                </a:solidFill>
                <a:effectLst/>
                <a:latin typeface="Raleway" pitchFamily="2" charset="-18"/>
                <a:ea typeface="Calibri" panose="020F0502020204030204" pitchFamily="34" charset="0"/>
                <a:cs typeface="Times New Roman" panose="02020603050405020304" pitchFamily="18" charset="0"/>
              </a:rPr>
              <a:t>, </a:t>
            </a:r>
            <a:r>
              <a:rPr lang="sl-SI" sz="1400" i="1" dirty="0">
                <a:solidFill>
                  <a:schemeClr val="tx1"/>
                </a:solidFill>
                <a:effectLst/>
                <a:latin typeface="Raleway" pitchFamily="2" charset="-18"/>
                <a:ea typeface="Calibri" panose="020F0502020204030204" pitchFamily="34" charset="0"/>
                <a:cs typeface="Times New Roman" panose="02020603050405020304" pitchFamily="18" charset="0"/>
              </a:rPr>
              <a:t>2. </a:t>
            </a:r>
            <a:r>
              <a:rPr lang="sl-SI" sz="1400" i="1" u="sng" dirty="0">
                <a:solidFill>
                  <a:schemeClr val="tx1"/>
                </a:solidFill>
                <a:effectLst/>
                <a:latin typeface="Raleway" pitchFamily="2" charset="-18"/>
                <a:ea typeface="Calibri" panose="020F0502020204030204" pitchFamily="34" charset="0"/>
                <a:cs typeface="Times New Roman" panose="02020603050405020304" pitchFamily="18" charset="0"/>
              </a:rPr>
              <a:t>Š</a:t>
            </a:r>
            <a:r>
              <a:rPr lang="sl-SI" sz="1400" i="1" dirty="0">
                <a:solidFill>
                  <a:schemeClr val="tx1"/>
                </a:solidFill>
                <a:effectLst/>
                <a:latin typeface="Raleway" pitchFamily="2" charset="-18"/>
                <a:ea typeface="Calibri" panose="020F0502020204030204" pitchFamily="34" charset="0"/>
                <a:cs typeface="Times New Roman" panose="02020603050405020304" pitchFamily="18" charset="0"/>
              </a:rPr>
              <a:t>olska → </a:t>
            </a:r>
            <a:r>
              <a:rPr lang="sl-SI" sz="1400" i="1" u="sng" dirty="0">
                <a:solidFill>
                  <a:schemeClr val="tx1"/>
                </a:solidFill>
                <a:effectLst/>
                <a:latin typeface="Raleway" pitchFamily="2" charset="-18"/>
                <a:ea typeface="Calibri" panose="020F0502020204030204" pitchFamily="34" charset="0"/>
                <a:cs typeface="Times New Roman" panose="02020603050405020304" pitchFamily="18" charset="0"/>
              </a:rPr>
              <a:t>š</a:t>
            </a:r>
            <a:r>
              <a:rPr lang="sl-SI" sz="1400" i="1" dirty="0">
                <a:solidFill>
                  <a:schemeClr val="tx1"/>
                </a:solidFill>
                <a:effectLst/>
                <a:latin typeface="Raleway" pitchFamily="2" charset="-18"/>
                <a:ea typeface="Calibri" panose="020F0502020204030204" pitchFamily="34" charset="0"/>
                <a:cs typeface="Times New Roman" panose="02020603050405020304" pitchFamily="18" charset="0"/>
              </a:rPr>
              <a:t>olska naloga</a:t>
            </a:r>
            <a:r>
              <a:rPr lang="sl-SI" sz="1400" dirty="0">
                <a:solidFill>
                  <a:schemeClr val="tx1"/>
                </a:solidFill>
                <a:effectLst/>
                <a:latin typeface="Raleway" pitchFamily="2" charset="-18"/>
                <a:ea typeface="Calibri" panose="020F0502020204030204" pitchFamily="34" charset="0"/>
                <a:cs typeface="Times New Roman" panose="02020603050405020304" pitchFamily="18" charset="0"/>
              </a:rPr>
              <a:t> </a:t>
            </a:r>
            <a:endParaRPr lang="sl-SI" sz="1800" dirty="0">
              <a:solidFill>
                <a:schemeClr val="tx1"/>
              </a:solidFill>
              <a:effectLst/>
              <a:latin typeface="Raleway" pitchFamily="2" charset="-18"/>
              <a:ea typeface="Calibri" panose="020F0502020204030204" pitchFamily="34" charset="0"/>
              <a:cs typeface="Times New Roman" panose="02020603050405020304" pitchFamily="18" charset="0"/>
            </a:endParaRPr>
          </a:p>
          <a:p>
            <a:pPr marL="285750" indent="-285750" algn="just">
              <a:buFontTx/>
              <a:buChar char="-"/>
            </a:pPr>
            <a:r>
              <a:rPr lang="sl-SI" dirty="0">
                <a:solidFill>
                  <a:schemeClr val="tx1"/>
                </a:solidFill>
                <a:latin typeface="Raleway" pitchFamily="2" charset="-18"/>
                <a:ea typeface="Calibri" panose="020F0502020204030204" pitchFamily="34" charset="0"/>
              </a:rPr>
              <a:t>l</a:t>
            </a:r>
            <a:r>
              <a:rPr lang="sl-SI" sz="1400" dirty="0">
                <a:solidFill>
                  <a:schemeClr val="tx1"/>
                </a:solidFill>
                <a:effectLst/>
                <a:latin typeface="Raleway" pitchFamily="2" charset="-18"/>
                <a:ea typeface="Calibri" panose="020F0502020204030204" pitchFamily="34" charset="0"/>
              </a:rPr>
              <a:t>apsusi: </a:t>
            </a:r>
            <a:r>
              <a:rPr lang="sl-SI" sz="1400" i="1" dirty="0">
                <a:solidFill>
                  <a:schemeClr val="tx1"/>
                </a:solidFill>
                <a:effectLst/>
                <a:latin typeface="Raleway" pitchFamily="2" charset="-18"/>
                <a:ea typeface="Calibri" panose="020F0502020204030204" pitchFamily="34" charset="0"/>
              </a:rPr>
              <a:t>Lepo Prosim; saj se je pri Adamu počutila Varno; v tistih časih so bili Pismeni le</a:t>
            </a:r>
            <a:r>
              <a:rPr lang="sl-SI" i="1" dirty="0">
                <a:solidFill>
                  <a:schemeClr val="tx1"/>
                </a:solidFill>
                <a:latin typeface="Raleway" pitchFamily="2" charset="-18"/>
                <a:ea typeface="Calibri" panose="020F0502020204030204" pitchFamily="34" charset="0"/>
              </a:rPr>
              <a:t>;</a:t>
            </a:r>
            <a:r>
              <a:rPr lang="sl-SI" sz="1400" i="1" dirty="0">
                <a:solidFill>
                  <a:schemeClr val="tx1"/>
                </a:solidFill>
                <a:effectLst/>
                <a:latin typeface="Raleway" pitchFamily="2" charset="-18"/>
                <a:ea typeface="Calibri" panose="020F0502020204030204" pitchFamily="34" charset="0"/>
              </a:rPr>
              <a:t> Moje mnenje o problemu je to, da Fatima je </a:t>
            </a:r>
            <a:r>
              <a:rPr lang="sl-SI" sz="1400" i="1" dirty="0" err="1">
                <a:solidFill>
                  <a:schemeClr val="tx1"/>
                </a:solidFill>
                <a:effectLst/>
                <a:latin typeface="Raleway" pitchFamily="2" charset="-18"/>
                <a:ea typeface="Calibri" panose="020F0502020204030204" pitchFamily="34" charset="0"/>
              </a:rPr>
              <a:t>bosanka</a:t>
            </a:r>
            <a:r>
              <a:rPr lang="sl-SI" sz="1400" i="1" dirty="0">
                <a:solidFill>
                  <a:schemeClr val="tx1"/>
                </a:solidFill>
                <a:effectLst/>
                <a:latin typeface="Raleway" pitchFamily="2" charset="-18"/>
                <a:ea typeface="Calibri" panose="020F0502020204030204" pitchFamily="34" charset="0"/>
              </a:rPr>
              <a:t>, je revna, Nasilje v družini.→ Moje mnenje o problemu je, da je Fatima Bosanka, je revna, nasilje v družini</a:t>
            </a:r>
            <a:r>
              <a:rPr lang="sl-SI" sz="1400" dirty="0">
                <a:solidFill>
                  <a:schemeClr val="tx1"/>
                </a:solidFill>
                <a:effectLst/>
                <a:latin typeface="Raleway" pitchFamily="2" charset="-18"/>
                <a:ea typeface="Calibri" panose="020F0502020204030204" pitchFamily="34" charset="0"/>
              </a:rPr>
              <a:t>.</a:t>
            </a:r>
          </a:p>
          <a:p>
            <a:pPr marL="285750" indent="-285750">
              <a:buFontTx/>
              <a:buChar char="-"/>
            </a:pPr>
            <a:endParaRPr lang="sl-SI" dirty="0">
              <a:solidFill>
                <a:schemeClr val="tx1"/>
              </a:solidFill>
              <a:latin typeface="Raleway" pitchFamily="2" charset="-18"/>
            </a:endParaRPr>
          </a:p>
        </p:txBody>
      </p:sp>
    </p:spTree>
    <p:extLst>
      <p:ext uri="{BB962C8B-B14F-4D97-AF65-F5344CB8AC3E}">
        <p14:creationId xmlns:p14="http://schemas.microsoft.com/office/powerpoint/2010/main" val="314924434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značba mesta besedila 4">
            <a:extLst>
              <a:ext uri="{FF2B5EF4-FFF2-40B4-BE49-F238E27FC236}">
                <a16:creationId xmlns:a16="http://schemas.microsoft.com/office/drawing/2014/main" id="{5B15E8C8-38E2-4AC3-A9FA-BA24802631D8}"/>
              </a:ext>
            </a:extLst>
          </p:cNvPr>
          <p:cNvSpPr>
            <a:spLocks noGrp="1"/>
          </p:cNvSpPr>
          <p:nvPr>
            <p:ph type="body" idx="1"/>
          </p:nvPr>
        </p:nvSpPr>
        <p:spPr>
          <a:xfrm>
            <a:off x="464575" y="597309"/>
            <a:ext cx="7488129" cy="3829921"/>
          </a:xfrm>
        </p:spPr>
        <p:txBody>
          <a:bodyPr/>
          <a:lstStyle/>
          <a:p>
            <a:pPr marL="127000" indent="0">
              <a:buNone/>
            </a:pPr>
            <a:endParaRPr lang="sl-SI" dirty="0"/>
          </a:p>
          <a:p>
            <a:pPr marL="584200" lvl="1" indent="0">
              <a:buNone/>
            </a:pPr>
            <a:endParaRPr lang="sl-SI" dirty="0"/>
          </a:p>
          <a:p>
            <a:pPr algn="just">
              <a:lnSpc>
                <a:spcPct val="150000"/>
              </a:lnSpc>
            </a:pPr>
            <a:r>
              <a:rPr lang="sl-SI" dirty="0"/>
              <a:t>Napake se pojavljajo že v enobesednih primerih, kot so: osebna imena, npr. </a:t>
            </a:r>
            <a:r>
              <a:rPr lang="sl-SI" i="1" dirty="0" err="1"/>
              <a:t>črtomir</a:t>
            </a:r>
            <a:r>
              <a:rPr lang="sl-SI" i="1" dirty="0"/>
              <a:t> → Črtomir</a:t>
            </a:r>
            <a:r>
              <a:rPr lang="sl-SI" dirty="0"/>
              <a:t>, priimki, npr. </a:t>
            </a:r>
            <a:r>
              <a:rPr lang="sl-SI" i="1" dirty="0" err="1"/>
              <a:t>karničniku</a:t>
            </a:r>
            <a:r>
              <a:rPr lang="sl-SI" i="1" dirty="0"/>
              <a:t> → Karničniku</a:t>
            </a:r>
            <a:r>
              <a:rPr lang="sl-SI" dirty="0"/>
              <a:t>, psevdonimi, npr. </a:t>
            </a:r>
            <a:r>
              <a:rPr lang="sl-SI" i="1" dirty="0"/>
              <a:t>petek → Petek</a:t>
            </a:r>
            <a:r>
              <a:rPr lang="sl-SI" dirty="0"/>
              <a:t>. Podobno je pri svojilnih pridevnikih iz lastnih imen bitij, npr. </a:t>
            </a:r>
            <a:r>
              <a:rPr lang="sl-SI" i="1" dirty="0" err="1"/>
              <a:t>hamletovim</a:t>
            </a:r>
            <a:r>
              <a:rPr lang="sl-SI" i="1" dirty="0"/>
              <a:t> → Hamletovim</a:t>
            </a:r>
            <a:r>
              <a:rPr lang="sl-SI" dirty="0"/>
              <a:t>. Pozornost zbuja popravek </a:t>
            </a:r>
            <a:r>
              <a:rPr lang="sl-SI" i="1" dirty="0"/>
              <a:t>Doktorjeve → doktorjeve (ukaze)</a:t>
            </a:r>
            <a:r>
              <a:rPr lang="sl-SI" dirty="0"/>
              <a:t>, pri čemer je </a:t>
            </a:r>
            <a:r>
              <a:rPr lang="sl-SI" i="1" dirty="0"/>
              <a:t>Doktor</a:t>
            </a:r>
            <a:r>
              <a:rPr lang="sl-SI" dirty="0"/>
              <a:t> v tem besedilu domišljijsko osebno lastno ime.</a:t>
            </a:r>
          </a:p>
          <a:p>
            <a:pPr algn="just">
              <a:lnSpc>
                <a:spcPct val="150000"/>
              </a:lnSpc>
            </a:pPr>
            <a:endParaRPr lang="sl-SI" dirty="0"/>
          </a:p>
          <a:p>
            <a:pPr marL="1498600" lvl="3" indent="0">
              <a:buNone/>
            </a:pPr>
            <a:r>
              <a:rPr lang="sl-SI" dirty="0"/>
              <a:t>	</a:t>
            </a:r>
          </a:p>
          <a:p>
            <a:pPr marL="584200" lvl="1" indent="0">
              <a:lnSpc>
                <a:spcPct val="200000"/>
              </a:lnSpc>
              <a:buNone/>
            </a:pPr>
            <a:r>
              <a:rPr lang="sl-SI" dirty="0"/>
              <a:t>	</a:t>
            </a:r>
          </a:p>
          <a:p>
            <a:pPr marL="127000" indent="0">
              <a:buNone/>
            </a:pPr>
            <a:endParaRPr lang="sl-SI" dirty="0"/>
          </a:p>
          <a:p>
            <a:endParaRPr lang="sl-SI" dirty="0"/>
          </a:p>
        </p:txBody>
      </p:sp>
      <p:sp>
        <p:nvSpPr>
          <p:cNvPr id="3" name="Naslov 1">
            <a:extLst>
              <a:ext uri="{FF2B5EF4-FFF2-40B4-BE49-F238E27FC236}">
                <a16:creationId xmlns:a16="http://schemas.microsoft.com/office/drawing/2014/main" id="{80C0732C-7D1B-47EF-9983-71C04C9E1FE0}"/>
              </a:ext>
            </a:extLst>
          </p:cNvPr>
          <p:cNvSpPr>
            <a:spLocks noGrp="1"/>
          </p:cNvSpPr>
          <p:nvPr>
            <p:ph type="title"/>
          </p:nvPr>
        </p:nvSpPr>
        <p:spPr>
          <a:xfrm>
            <a:off x="538317" y="539550"/>
            <a:ext cx="7717500" cy="707400"/>
          </a:xfrm>
        </p:spPr>
        <p:txBody>
          <a:bodyPr/>
          <a:lstStyle/>
          <a:p>
            <a:pPr algn="l"/>
            <a:r>
              <a:rPr lang="sl-SI" dirty="0"/>
              <a:t>Imena bitij</a:t>
            </a:r>
            <a:endParaRPr lang="sv-SE" dirty="0"/>
          </a:p>
        </p:txBody>
      </p:sp>
    </p:spTree>
    <p:extLst>
      <p:ext uri="{BB962C8B-B14F-4D97-AF65-F5344CB8AC3E}">
        <p14:creationId xmlns:p14="http://schemas.microsoft.com/office/powerpoint/2010/main" val="186384979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FDCD42-A9D9-4D7E-E9E0-6FAE0AA03C23}"/>
            </a:ext>
          </a:extLst>
        </p:cNvPr>
        <p:cNvGrpSpPr/>
        <p:nvPr/>
      </p:nvGrpSpPr>
      <p:grpSpPr>
        <a:xfrm>
          <a:off x="0" y="0"/>
          <a:ext cx="0" cy="0"/>
          <a:chOff x="0" y="0"/>
          <a:chExt cx="0" cy="0"/>
        </a:xfrm>
      </p:grpSpPr>
      <p:sp>
        <p:nvSpPr>
          <p:cNvPr id="5" name="Označba mesta besedila 4">
            <a:extLst>
              <a:ext uri="{FF2B5EF4-FFF2-40B4-BE49-F238E27FC236}">
                <a16:creationId xmlns:a16="http://schemas.microsoft.com/office/drawing/2014/main" id="{B8F2207B-57F7-F158-7CA5-71956FA26CCB}"/>
              </a:ext>
            </a:extLst>
          </p:cNvPr>
          <p:cNvSpPr>
            <a:spLocks noGrp="1"/>
          </p:cNvSpPr>
          <p:nvPr>
            <p:ph type="body" idx="1"/>
          </p:nvPr>
        </p:nvSpPr>
        <p:spPr>
          <a:xfrm>
            <a:off x="432379" y="-226939"/>
            <a:ext cx="7488129" cy="5919401"/>
          </a:xfrm>
        </p:spPr>
        <p:txBody>
          <a:bodyPr/>
          <a:lstStyle/>
          <a:p>
            <a:pPr marL="127000" indent="0">
              <a:buNone/>
            </a:pPr>
            <a:endParaRPr lang="sl-SI" dirty="0"/>
          </a:p>
          <a:p>
            <a:pPr marL="127000" indent="0" algn="just">
              <a:lnSpc>
                <a:spcPct val="150000"/>
              </a:lnSpc>
              <a:buNone/>
            </a:pPr>
            <a:endParaRPr lang="sl-SI" dirty="0"/>
          </a:p>
          <a:p>
            <a:pPr algn="just">
              <a:lnSpc>
                <a:spcPct val="150000"/>
              </a:lnSpc>
            </a:pPr>
            <a:r>
              <a:rPr lang="sl-SI" sz="1300" dirty="0"/>
              <a:t>Težave povzroča tudi zapis predložnih sestavin, npr. </a:t>
            </a:r>
            <a:r>
              <a:rPr lang="sl-SI" sz="1300" i="1" dirty="0"/>
              <a:t>Don </a:t>
            </a:r>
            <a:r>
              <a:rPr lang="sl-SI" sz="1300" i="1" dirty="0" err="1"/>
              <a:t>Kihot</a:t>
            </a:r>
            <a:r>
              <a:rPr lang="sl-SI" sz="1300" i="1" dirty="0"/>
              <a:t> </a:t>
            </a:r>
            <a:r>
              <a:rPr lang="sl-SI" sz="1300" dirty="0"/>
              <a:t>(ime književne osebe). V korpusu (tako v besedilih s popravki kot v tistih brez njih), najdemo znotraj povedi obe varianti: </a:t>
            </a:r>
            <a:r>
              <a:rPr lang="sl-SI" sz="1300" i="1" dirty="0"/>
              <a:t>don </a:t>
            </a:r>
            <a:r>
              <a:rPr lang="sl-SI" sz="1300" i="1" dirty="0" err="1"/>
              <a:t>Kihot</a:t>
            </a:r>
            <a:r>
              <a:rPr lang="sl-SI" sz="1300" i="1" dirty="0"/>
              <a:t> </a:t>
            </a:r>
            <a:r>
              <a:rPr lang="sl-SI" sz="1300" dirty="0"/>
              <a:t>(184-krat) in </a:t>
            </a:r>
            <a:r>
              <a:rPr lang="sl-SI" sz="1300" i="1" dirty="0"/>
              <a:t>Don </a:t>
            </a:r>
            <a:r>
              <a:rPr lang="sl-SI" sz="1300" i="1" dirty="0" err="1"/>
              <a:t>Kihot</a:t>
            </a:r>
            <a:r>
              <a:rPr lang="sl-SI" sz="1300" i="1" dirty="0"/>
              <a:t> </a:t>
            </a:r>
            <a:r>
              <a:rPr lang="sl-SI" sz="1300" dirty="0"/>
              <a:t>(22-krat); močno prevladuje varianta, ki ni skladna z jezikovno normo (SP 2001). Popravkov </a:t>
            </a:r>
            <a:r>
              <a:rPr lang="sl-SI" sz="1300" i="1" dirty="0"/>
              <a:t>don </a:t>
            </a:r>
            <a:r>
              <a:rPr lang="sl-SI" sz="1300" i="1" dirty="0" err="1"/>
              <a:t>Kihota</a:t>
            </a:r>
            <a:r>
              <a:rPr lang="sl-SI" sz="1300" i="1" dirty="0"/>
              <a:t> → Don </a:t>
            </a:r>
            <a:r>
              <a:rPr lang="sl-SI" sz="1300" i="1" dirty="0" err="1"/>
              <a:t>Kihota</a:t>
            </a:r>
            <a:r>
              <a:rPr lang="sl-SI" sz="1300" i="1" dirty="0"/>
              <a:t> </a:t>
            </a:r>
            <a:r>
              <a:rPr lang="sl-SI" sz="1300" dirty="0"/>
              <a:t>v korpusu ni, pač pa se je trikrat pojavil obraten popravek: </a:t>
            </a:r>
            <a:r>
              <a:rPr lang="sl-SI" sz="1300" i="1" dirty="0"/>
              <a:t>Don </a:t>
            </a:r>
            <a:r>
              <a:rPr lang="sl-SI" sz="1300" i="1" dirty="0" err="1"/>
              <a:t>Kihota</a:t>
            </a:r>
            <a:r>
              <a:rPr lang="sl-SI" sz="1300" i="1" dirty="0"/>
              <a:t> → don </a:t>
            </a:r>
            <a:r>
              <a:rPr lang="sl-SI" sz="1300" i="1" dirty="0" err="1"/>
              <a:t>Kihota</a:t>
            </a:r>
            <a:r>
              <a:rPr lang="sl-SI" sz="1300" dirty="0"/>
              <a:t>, torej popravek skladno z jezikovno normo → neskladno z jezikovno normo. Začetnice </a:t>
            </a:r>
            <a:r>
              <a:rPr lang="sl-SI" sz="1300" i="1" dirty="0"/>
              <a:t>Don</a:t>
            </a:r>
            <a:r>
              <a:rPr lang="sl-SI" sz="1300" dirty="0"/>
              <a:t> učitelji praviloma niso popravljali. 14-krat se je pojavila tudi varianta </a:t>
            </a:r>
            <a:r>
              <a:rPr lang="sl-SI" sz="1300" i="1" dirty="0"/>
              <a:t>Don </a:t>
            </a:r>
            <a:r>
              <a:rPr lang="sl-SI" sz="1300" i="1" dirty="0" err="1"/>
              <a:t>kihot</a:t>
            </a:r>
            <a:r>
              <a:rPr lang="sl-SI" sz="1300" dirty="0"/>
              <a:t>, ki nakazuje, da učenec/dijak ne pozna strukture večbesednega imena. </a:t>
            </a:r>
          </a:p>
          <a:p>
            <a:pPr algn="just">
              <a:lnSpc>
                <a:spcPct val="150000"/>
              </a:lnSpc>
            </a:pPr>
            <a:r>
              <a:rPr lang="sl-SI" sz="1300" b="1" dirty="0"/>
              <a:t>Citatni zapis </a:t>
            </a:r>
            <a:r>
              <a:rPr lang="sl-SI" sz="1300" dirty="0"/>
              <a:t>(stično oz. nestično pisani </a:t>
            </a:r>
            <a:r>
              <a:rPr lang="sl-SI" sz="1300" dirty="0" err="1"/>
              <a:t>predimki</a:t>
            </a:r>
            <a:r>
              <a:rPr lang="sl-SI" sz="1300" dirty="0"/>
              <a:t>: </a:t>
            </a:r>
            <a:r>
              <a:rPr lang="sl-SI" sz="1300" i="1" dirty="0"/>
              <a:t>de la Vega, </a:t>
            </a:r>
            <a:r>
              <a:rPr lang="sl-SI" sz="1300" i="1" dirty="0" err="1"/>
              <a:t>MacDowell</a:t>
            </a:r>
            <a:r>
              <a:rPr lang="sl-SI" sz="1300" dirty="0"/>
              <a:t>; večdelni priimki, od katerih ima zadnji enega ali več </a:t>
            </a:r>
            <a:r>
              <a:rPr lang="sl-SI" sz="1300" dirty="0" err="1"/>
              <a:t>predimkov</a:t>
            </a:r>
            <a:r>
              <a:rPr lang="sl-SI" sz="1300" dirty="0"/>
              <a:t>: </a:t>
            </a:r>
            <a:r>
              <a:rPr lang="sl-SI" sz="1300" i="1" dirty="0" err="1"/>
              <a:t>Calderón</a:t>
            </a:r>
            <a:r>
              <a:rPr lang="sl-SI" sz="1300" i="1" dirty="0"/>
              <a:t> de la </a:t>
            </a:r>
            <a:r>
              <a:rPr lang="sl-SI" sz="1300" i="1" dirty="0" err="1"/>
              <a:t>Barca</a:t>
            </a:r>
            <a:r>
              <a:rPr lang="sl-SI" sz="1300" dirty="0"/>
              <a:t>; priimki, pri katerih je </a:t>
            </a:r>
            <a:r>
              <a:rPr lang="sl-SI" sz="1300" dirty="0" err="1"/>
              <a:t>predimek</a:t>
            </a:r>
            <a:r>
              <a:rPr lang="sl-SI" sz="1300" dirty="0"/>
              <a:t> okrajšava: </a:t>
            </a:r>
            <a:r>
              <a:rPr lang="sl-SI" sz="1300" i="1" dirty="0"/>
              <a:t>St. John; </a:t>
            </a:r>
            <a:r>
              <a:rPr lang="sl-SI" sz="1300" dirty="0"/>
              <a:t>priimki, pri katerih je prvotni </a:t>
            </a:r>
            <a:r>
              <a:rPr lang="sl-SI" sz="1300" dirty="0" err="1"/>
              <a:t>predimek</a:t>
            </a:r>
            <a:r>
              <a:rPr lang="sl-SI" sz="1300" dirty="0"/>
              <a:t> pisan pred opuščajem: </a:t>
            </a:r>
            <a:r>
              <a:rPr lang="sl-SI" sz="1300" i="1" dirty="0" err="1"/>
              <a:t>D’Annunzio</a:t>
            </a:r>
            <a:r>
              <a:rPr lang="sl-SI" sz="1300" dirty="0"/>
              <a:t>; velika ali mala začetnica: </a:t>
            </a:r>
            <a:r>
              <a:rPr lang="sl-SI" sz="1300" i="1" dirty="0"/>
              <a:t>Van </a:t>
            </a:r>
            <a:r>
              <a:rPr lang="sl-SI" sz="1300" i="1" dirty="0" err="1"/>
              <a:t>Allen</a:t>
            </a:r>
            <a:r>
              <a:rPr lang="sl-SI" sz="1300" i="1" dirty="0"/>
              <a:t>, van </a:t>
            </a:r>
            <a:r>
              <a:rPr lang="sl-SI" sz="1300" i="1" dirty="0" err="1"/>
              <a:t>Dyck</a:t>
            </a:r>
            <a:r>
              <a:rPr lang="sl-SI" sz="1300" i="1" dirty="0"/>
              <a:t>, </a:t>
            </a:r>
            <a:r>
              <a:rPr lang="sl-SI" sz="1300" dirty="0"/>
              <a:t>dvojni priimki: </a:t>
            </a:r>
            <a:r>
              <a:rPr lang="sl-SI" sz="1300" i="1" dirty="0" err="1"/>
              <a:t>Saint-Exupéry</a:t>
            </a:r>
            <a:r>
              <a:rPr lang="sl-SI" sz="1300" i="1" dirty="0"/>
              <a:t> …</a:t>
            </a:r>
            <a:r>
              <a:rPr lang="sl-SI" sz="1300" dirty="0"/>
              <a:t>).</a:t>
            </a:r>
          </a:p>
          <a:p>
            <a:pPr marL="1498600" lvl="3" indent="0">
              <a:buNone/>
            </a:pPr>
            <a:r>
              <a:rPr lang="sl-SI" dirty="0"/>
              <a:t>	</a:t>
            </a:r>
          </a:p>
          <a:p>
            <a:pPr marL="584200" lvl="1" indent="0">
              <a:lnSpc>
                <a:spcPct val="200000"/>
              </a:lnSpc>
              <a:buNone/>
            </a:pPr>
            <a:r>
              <a:rPr lang="sl-SI" dirty="0"/>
              <a:t>	</a:t>
            </a:r>
          </a:p>
          <a:p>
            <a:pPr marL="127000" indent="0">
              <a:buNone/>
            </a:pPr>
            <a:endParaRPr lang="sl-SI" dirty="0"/>
          </a:p>
          <a:p>
            <a:endParaRPr lang="sl-SI" dirty="0"/>
          </a:p>
        </p:txBody>
      </p:sp>
    </p:spTree>
    <p:extLst>
      <p:ext uri="{BB962C8B-B14F-4D97-AF65-F5344CB8AC3E}">
        <p14:creationId xmlns:p14="http://schemas.microsoft.com/office/powerpoint/2010/main" val="167956134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480276-4408-4FD2-EA68-7B893C6070C4}"/>
            </a:ext>
          </a:extLst>
        </p:cNvPr>
        <p:cNvGrpSpPr/>
        <p:nvPr/>
      </p:nvGrpSpPr>
      <p:grpSpPr>
        <a:xfrm>
          <a:off x="0" y="0"/>
          <a:ext cx="0" cy="0"/>
          <a:chOff x="0" y="0"/>
          <a:chExt cx="0" cy="0"/>
        </a:xfrm>
      </p:grpSpPr>
      <p:sp>
        <p:nvSpPr>
          <p:cNvPr id="5" name="Označba mesta besedila 4">
            <a:extLst>
              <a:ext uri="{FF2B5EF4-FFF2-40B4-BE49-F238E27FC236}">
                <a16:creationId xmlns:a16="http://schemas.microsoft.com/office/drawing/2014/main" id="{86B8F102-C048-7425-78A0-353D4E0181C1}"/>
              </a:ext>
            </a:extLst>
          </p:cNvPr>
          <p:cNvSpPr>
            <a:spLocks noGrp="1"/>
          </p:cNvSpPr>
          <p:nvPr>
            <p:ph type="body" idx="1"/>
          </p:nvPr>
        </p:nvSpPr>
        <p:spPr>
          <a:xfrm>
            <a:off x="432379" y="998113"/>
            <a:ext cx="7488129" cy="4694349"/>
          </a:xfrm>
        </p:spPr>
        <p:txBody>
          <a:bodyPr/>
          <a:lstStyle/>
          <a:p>
            <a:pPr marL="127000" indent="0">
              <a:buNone/>
            </a:pPr>
            <a:endParaRPr lang="sl-SI" dirty="0"/>
          </a:p>
          <a:p>
            <a:pPr marL="127000" indent="0" algn="just">
              <a:lnSpc>
                <a:spcPct val="150000"/>
              </a:lnSpc>
              <a:buNone/>
            </a:pPr>
            <a:endParaRPr lang="sl-SI" dirty="0"/>
          </a:p>
          <a:p>
            <a:pPr algn="just">
              <a:lnSpc>
                <a:spcPct val="150000"/>
              </a:lnSpc>
            </a:pPr>
            <a:r>
              <a:rPr lang="sl-SI" sz="1300" dirty="0"/>
              <a:t>Tudi pri imenih pripadnikov narodov in narodnosti najdemo napačno zapisane enobesedne primere, npr. </a:t>
            </a:r>
            <a:r>
              <a:rPr lang="sl-SI" sz="1300" i="1" dirty="0" err="1"/>
              <a:t>slovenci</a:t>
            </a:r>
            <a:r>
              <a:rPr lang="sl-SI" sz="1300" i="1" dirty="0"/>
              <a:t> → Slovenci</a:t>
            </a:r>
            <a:r>
              <a:rPr lang="sl-SI" sz="1300" dirty="0"/>
              <a:t>, </a:t>
            </a:r>
            <a:r>
              <a:rPr lang="sl-SI" sz="1300" i="1" dirty="0" err="1"/>
              <a:t>italijanov</a:t>
            </a:r>
            <a:r>
              <a:rPr lang="sl-SI" sz="1300" i="1" dirty="0"/>
              <a:t> → Italijanov</a:t>
            </a:r>
            <a:r>
              <a:rPr lang="sl-SI" sz="1300" dirty="0"/>
              <a:t>. Med popravki so tudi napačni oz. deloma pravilni, npr. </a:t>
            </a:r>
            <a:r>
              <a:rPr lang="sl-SI" sz="1300" i="1" dirty="0" err="1"/>
              <a:t>angležom</a:t>
            </a:r>
            <a:r>
              <a:rPr lang="sl-SI" sz="1300" i="1" dirty="0"/>
              <a:t> → </a:t>
            </a:r>
            <a:r>
              <a:rPr lang="sl-SI" sz="1300" i="1" dirty="0" err="1"/>
              <a:t>Angležom</a:t>
            </a:r>
            <a:r>
              <a:rPr lang="sl-SI" sz="1300" i="1" dirty="0"/>
              <a:t> </a:t>
            </a:r>
            <a:r>
              <a:rPr lang="sl-SI" sz="1300" dirty="0"/>
              <a:t>(namesto: </a:t>
            </a:r>
            <a:r>
              <a:rPr lang="sl-SI" sz="1300" i="1" dirty="0"/>
              <a:t>Angležem</a:t>
            </a:r>
            <a:r>
              <a:rPr lang="sl-SI" sz="1300" dirty="0"/>
              <a:t>). – Problematično je, da je ob pravopisnem popravku spregledana oblikoslovna napaka. </a:t>
            </a:r>
            <a:endParaRPr lang="sl-SI" dirty="0"/>
          </a:p>
          <a:p>
            <a:pPr marL="127000" indent="0">
              <a:buNone/>
            </a:pPr>
            <a:endParaRPr lang="sl-SI" dirty="0"/>
          </a:p>
          <a:p>
            <a:endParaRPr lang="sl-SI" dirty="0"/>
          </a:p>
        </p:txBody>
      </p:sp>
    </p:spTree>
    <p:extLst>
      <p:ext uri="{BB962C8B-B14F-4D97-AF65-F5344CB8AC3E}">
        <p14:creationId xmlns:p14="http://schemas.microsoft.com/office/powerpoint/2010/main" val="246963216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6EF695-9A2F-7B0D-08F2-F92A55A3C355}"/>
            </a:ext>
          </a:extLst>
        </p:cNvPr>
        <p:cNvGrpSpPr/>
        <p:nvPr/>
      </p:nvGrpSpPr>
      <p:grpSpPr>
        <a:xfrm>
          <a:off x="0" y="0"/>
          <a:ext cx="0" cy="0"/>
          <a:chOff x="0" y="0"/>
          <a:chExt cx="0" cy="0"/>
        </a:xfrm>
      </p:grpSpPr>
      <p:sp>
        <p:nvSpPr>
          <p:cNvPr id="5" name="Označba mesta besedila 4">
            <a:extLst>
              <a:ext uri="{FF2B5EF4-FFF2-40B4-BE49-F238E27FC236}">
                <a16:creationId xmlns:a16="http://schemas.microsoft.com/office/drawing/2014/main" id="{3BEDC970-5DAF-789B-79FB-702C867DC881}"/>
              </a:ext>
            </a:extLst>
          </p:cNvPr>
          <p:cNvSpPr>
            <a:spLocks noGrp="1"/>
          </p:cNvSpPr>
          <p:nvPr>
            <p:ph type="body" idx="1"/>
          </p:nvPr>
        </p:nvSpPr>
        <p:spPr>
          <a:xfrm>
            <a:off x="432379" y="-226939"/>
            <a:ext cx="8140932" cy="5919401"/>
          </a:xfrm>
        </p:spPr>
        <p:txBody>
          <a:bodyPr/>
          <a:lstStyle/>
          <a:p>
            <a:pPr marL="127000" indent="0">
              <a:buNone/>
            </a:pPr>
            <a:endParaRPr lang="sl-SI" dirty="0"/>
          </a:p>
          <a:p>
            <a:pPr marL="127000" indent="0" algn="just">
              <a:lnSpc>
                <a:spcPct val="150000"/>
              </a:lnSpc>
              <a:buNone/>
            </a:pPr>
            <a:endParaRPr lang="sl-SI" dirty="0"/>
          </a:p>
          <a:p>
            <a:pPr algn="just">
              <a:lnSpc>
                <a:spcPct val="150000"/>
              </a:lnSpc>
            </a:pPr>
            <a:r>
              <a:rPr lang="sl-SI" sz="1300" dirty="0"/>
              <a:t>V rabi opažamo variantnost pri zapisu veroslovnih in bajeslovnih imen, npr. </a:t>
            </a:r>
            <a:r>
              <a:rPr lang="sl-SI" sz="1300" i="1" dirty="0"/>
              <a:t>bog → Bog </a:t>
            </a:r>
            <a:r>
              <a:rPr lang="sl-SI" sz="1300" dirty="0"/>
              <a:t>(kadar gre za lastno ime krščanskega boga), </a:t>
            </a:r>
            <a:r>
              <a:rPr lang="sl-SI" sz="1300" i="1" dirty="0"/>
              <a:t>Sv. Duha → Sv. duha</a:t>
            </a:r>
            <a:r>
              <a:rPr lang="sl-SI" sz="1300" dirty="0"/>
              <a:t>, </a:t>
            </a:r>
            <a:r>
              <a:rPr lang="sl-SI" sz="1300" i="1" dirty="0"/>
              <a:t>kiklop → Kiklop</a:t>
            </a:r>
            <a:r>
              <a:rPr lang="sl-SI" sz="1300" dirty="0"/>
              <a:t>. Poimenovanje </a:t>
            </a:r>
            <a:r>
              <a:rPr lang="sl-SI" sz="1300" i="1" dirty="0"/>
              <a:t>Kiklop/kiklop </a:t>
            </a:r>
            <a:r>
              <a:rPr lang="sl-SI" sz="1300" dirty="0"/>
              <a:t>se znotraj povedi pojavi 21-krat, prevladuje zapis z malo začetnico (20 primerov). Do popravkov prihaja v obeh smereh: </a:t>
            </a:r>
            <a:r>
              <a:rPr lang="sl-SI" sz="1300" i="1" dirty="0"/>
              <a:t>Kiklop → kiklop </a:t>
            </a:r>
            <a:r>
              <a:rPr lang="sl-SI" sz="1300" dirty="0"/>
              <a:t>in </a:t>
            </a:r>
            <a:r>
              <a:rPr lang="sl-SI" sz="1300" i="1" dirty="0"/>
              <a:t>kiklop → Kiklop</a:t>
            </a:r>
            <a:r>
              <a:rPr lang="sl-SI" sz="1300" dirty="0"/>
              <a:t>, kar je verjetno tudi posledica neenotne norme v jezikovnih priročnikih. V SSKJ tako najdemo: </a:t>
            </a:r>
            <a:r>
              <a:rPr lang="sl-SI" sz="1300" i="1" dirty="0"/>
              <a:t>»kiklóp tudi </a:t>
            </a:r>
            <a:r>
              <a:rPr lang="sl-SI" sz="1300" i="1" dirty="0" err="1"/>
              <a:t>ciklóp</a:t>
            </a:r>
            <a:r>
              <a:rPr lang="sl-SI" sz="1300" i="1" dirty="0"/>
              <a:t> -a m (ọ̑) 1. v grški mitologiji velikan z očesom sredi čela«, </a:t>
            </a:r>
            <a:r>
              <a:rPr lang="sl-SI" sz="1300" dirty="0"/>
              <a:t>v Slovenskem pravopisu (SP 2001): »</a:t>
            </a:r>
            <a:r>
              <a:rPr lang="sl-SI" sz="1300" i="1" dirty="0"/>
              <a:t>Kiklóp -a m, oseb. i. (ọ̑) |grška bajeslovna oseba|«,</a:t>
            </a:r>
            <a:r>
              <a:rPr lang="sl-SI" sz="1300" dirty="0"/>
              <a:t> kar ne velja za rabo v prenesenem pomenu: </a:t>
            </a:r>
            <a:r>
              <a:rPr lang="sl-SI" sz="1300" i="1" dirty="0"/>
              <a:t>»kiklóp -a m, </a:t>
            </a:r>
            <a:r>
              <a:rPr lang="sl-SI" sz="1300" i="1" dirty="0" err="1"/>
              <a:t>člov</a:t>
            </a:r>
            <a:r>
              <a:rPr lang="sl-SI" sz="1300" i="1" dirty="0"/>
              <a:t>. (ọ̑) |velikan|; </a:t>
            </a:r>
            <a:r>
              <a:rPr lang="sl-SI" sz="1300" i="1" dirty="0" err="1"/>
              <a:t>poud</a:t>
            </a:r>
            <a:r>
              <a:rPr lang="sl-SI" sz="1300" i="1" dirty="0"/>
              <a:t>. |močen človek|«</a:t>
            </a:r>
            <a:r>
              <a:rPr lang="sl-SI" sz="1300" dirty="0"/>
              <a:t>, v </a:t>
            </a:r>
            <a:r>
              <a:rPr lang="sl-SI" sz="1300" dirty="0" err="1"/>
              <a:t>ePravopisu</a:t>
            </a:r>
            <a:r>
              <a:rPr lang="sl-SI" sz="1300" dirty="0"/>
              <a:t> pa je geslo </a:t>
            </a:r>
            <a:r>
              <a:rPr lang="sl-SI" sz="1300" i="1" dirty="0"/>
              <a:t>Kiklop</a:t>
            </a:r>
            <a:r>
              <a:rPr lang="sl-SI" sz="1300" dirty="0"/>
              <a:t> med imeni bitij: |grško bajeslovno bitje, enooki velikan|. </a:t>
            </a:r>
          </a:p>
          <a:p>
            <a:pPr algn="just">
              <a:lnSpc>
                <a:spcPct val="150000"/>
              </a:lnSpc>
            </a:pPr>
            <a:r>
              <a:rPr lang="sl-SI" sz="1300" dirty="0"/>
              <a:t>Z veliko začetnico se, skladno s Slovenskim pravopisom (SP 2001; § 47), pišejo tudi sopomenska (nadomestna) poimenovanja veroslovnih in bajeslovnih imen bitij, npr. </a:t>
            </a:r>
            <a:r>
              <a:rPr lang="sl-SI" sz="1300" i="1" dirty="0"/>
              <a:t>Stvarnik (Bog)</a:t>
            </a:r>
            <a:r>
              <a:rPr lang="sl-SI" sz="1300" dirty="0"/>
              <a:t>; popravek </a:t>
            </a:r>
            <a:r>
              <a:rPr lang="sl-SI" sz="1300" i="1" dirty="0"/>
              <a:t>Ko je bila v tistem mestu huda lakota, je videl rešitev le pri Očetu → očetu (</a:t>
            </a:r>
            <a:r>
              <a:rPr lang="sl-SI" sz="1300" dirty="0"/>
              <a:t>Bogu) torej nima osnove v kodifikaciji. Nasprotno so občna poimenovanja veroslovnih in bajeslovnih bitij včasih zapisana z veliko začetnico, npr. </a:t>
            </a:r>
            <a:r>
              <a:rPr lang="sl-SI" sz="1300" i="1" dirty="0"/>
              <a:t>Ti ljudje mislijo, da so Bogovi → bogovi, da na njih stoji svet., Sirene → sirene</a:t>
            </a:r>
            <a:r>
              <a:rPr lang="sl-SI" sz="1300" dirty="0"/>
              <a:t>.</a:t>
            </a:r>
            <a:r>
              <a:rPr lang="sl-SI" dirty="0"/>
              <a:t>	</a:t>
            </a:r>
          </a:p>
          <a:p>
            <a:pPr marL="584200" lvl="1" indent="0">
              <a:lnSpc>
                <a:spcPct val="200000"/>
              </a:lnSpc>
              <a:buNone/>
            </a:pPr>
            <a:r>
              <a:rPr lang="sl-SI" dirty="0"/>
              <a:t>	</a:t>
            </a:r>
          </a:p>
          <a:p>
            <a:pPr marL="127000" indent="0">
              <a:buNone/>
            </a:pPr>
            <a:endParaRPr lang="sl-SI" dirty="0"/>
          </a:p>
          <a:p>
            <a:endParaRPr lang="sl-SI" dirty="0"/>
          </a:p>
        </p:txBody>
      </p:sp>
    </p:spTree>
    <p:extLst>
      <p:ext uri="{BB962C8B-B14F-4D97-AF65-F5344CB8AC3E}">
        <p14:creationId xmlns:p14="http://schemas.microsoft.com/office/powerpoint/2010/main" val="247624723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003123-2DE4-FD84-8200-C451008C269A}"/>
            </a:ext>
          </a:extLst>
        </p:cNvPr>
        <p:cNvGrpSpPr/>
        <p:nvPr/>
      </p:nvGrpSpPr>
      <p:grpSpPr>
        <a:xfrm>
          <a:off x="0" y="0"/>
          <a:ext cx="0" cy="0"/>
          <a:chOff x="0" y="0"/>
          <a:chExt cx="0" cy="0"/>
        </a:xfrm>
      </p:grpSpPr>
      <p:sp>
        <p:nvSpPr>
          <p:cNvPr id="5" name="Označba mesta besedila 4">
            <a:extLst>
              <a:ext uri="{FF2B5EF4-FFF2-40B4-BE49-F238E27FC236}">
                <a16:creationId xmlns:a16="http://schemas.microsoft.com/office/drawing/2014/main" id="{451E06F8-9514-9456-7E62-0B2526EEA5F9}"/>
              </a:ext>
            </a:extLst>
          </p:cNvPr>
          <p:cNvSpPr>
            <a:spLocks noGrp="1"/>
          </p:cNvSpPr>
          <p:nvPr>
            <p:ph type="body" idx="1"/>
          </p:nvPr>
        </p:nvSpPr>
        <p:spPr>
          <a:xfrm>
            <a:off x="432379" y="447472"/>
            <a:ext cx="8140932" cy="5244990"/>
          </a:xfrm>
        </p:spPr>
        <p:txBody>
          <a:bodyPr/>
          <a:lstStyle/>
          <a:p>
            <a:pPr marL="127000" indent="0">
              <a:buNone/>
            </a:pPr>
            <a:endParaRPr lang="sl-SI" dirty="0"/>
          </a:p>
          <a:p>
            <a:pPr marL="127000" indent="0" algn="just">
              <a:lnSpc>
                <a:spcPct val="150000"/>
              </a:lnSpc>
              <a:buNone/>
            </a:pPr>
            <a:endParaRPr lang="sl-SI" dirty="0"/>
          </a:p>
          <a:p>
            <a:pPr algn="just">
              <a:lnSpc>
                <a:spcPct val="150000"/>
              </a:lnSpc>
            </a:pPr>
            <a:r>
              <a:rPr lang="sl-SI" sz="1300" dirty="0"/>
              <a:t>Opazne so težave pri poimenovanjih za pripadnike gibanj, nazorov, ver, listov, društev, strank, redov, podjetij ipd., npr. </a:t>
            </a:r>
            <a:r>
              <a:rPr lang="sl-SI" sz="1300" i="1" dirty="0"/>
              <a:t>Fašisti → fašisti</a:t>
            </a:r>
            <a:r>
              <a:rPr lang="sl-SI" sz="1300" dirty="0"/>
              <a:t>, </a:t>
            </a:r>
            <a:r>
              <a:rPr lang="sl-SI" sz="1300" i="1" dirty="0"/>
              <a:t>Poganom → poganom</a:t>
            </a:r>
            <a:r>
              <a:rPr lang="sl-SI" sz="1300" dirty="0"/>
              <a:t>; včasih tudi v kombinaciji z drugo vrsto popravka, npr. z besediščem: </a:t>
            </a:r>
            <a:r>
              <a:rPr lang="sl-SI" sz="1300" i="1" dirty="0" err="1"/>
              <a:t>Krščanom</a:t>
            </a:r>
            <a:r>
              <a:rPr lang="sl-SI" sz="1300" i="1" dirty="0"/>
              <a:t> → kristjanom</a:t>
            </a:r>
            <a:r>
              <a:rPr lang="sl-SI" sz="1300" dirty="0"/>
              <a:t>; pri poimenovanjih oseb, ki opravljajo določen poklic ipd., npr. </a:t>
            </a:r>
            <a:r>
              <a:rPr lang="sl-SI" sz="1300" i="1" dirty="0"/>
              <a:t>Župnik → župnik</a:t>
            </a:r>
            <a:r>
              <a:rPr lang="sl-SI" sz="1300" dirty="0"/>
              <a:t>; pri poimenovanjih oseb po družbeni pripadnosti, npr. </a:t>
            </a:r>
            <a:r>
              <a:rPr lang="sl-SI" sz="1300" i="1" dirty="0"/>
              <a:t>Baronica → baronica</a:t>
            </a:r>
            <a:r>
              <a:rPr lang="sl-SI" sz="1300" dirty="0"/>
              <a:t>. </a:t>
            </a:r>
          </a:p>
          <a:p>
            <a:pPr algn="just">
              <a:lnSpc>
                <a:spcPct val="150000"/>
              </a:lnSpc>
            </a:pPr>
            <a:r>
              <a:rPr lang="sl-SI" sz="1300" dirty="0"/>
              <a:t>Ta napaka se pogosto pojavlja v nagovorih in pozdravih v pismih in uradnih dopisih, npr. </a:t>
            </a:r>
            <a:r>
              <a:rPr lang="sl-SI" sz="1300" i="1" dirty="0"/>
              <a:t>(Draga) Mama → mama!, (Spoštovani) Gospod → gospod (direktor)</a:t>
            </a:r>
            <a:r>
              <a:rPr lang="sl-SI" sz="1300" dirty="0"/>
              <a:t>, na kar bi lahko vplivalo zapisovanje izrazov posebnega razmerja ali spoštovanja z veliko začetnico (prim. SP 2001, § 156).</a:t>
            </a:r>
            <a:r>
              <a:rPr lang="sl-SI" dirty="0"/>
              <a:t>	</a:t>
            </a:r>
          </a:p>
          <a:p>
            <a:pPr marL="127000" indent="0">
              <a:buNone/>
            </a:pPr>
            <a:endParaRPr lang="sl-SI" dirty="0"/>
          </a:p>
          <a:p>
            <a:pPr marL="127000" indent="0">
              <a:buNone/>
            </a:pPr>
            <a:endParaRPr lang="sl-SI" dirty="0"/>
          </a:p>
        </p:txBody>
      </p:sp>
    </p:spTree>
    <p:extLst>
      <p:ext uri="{BB962C8B-B14F-4D97-AF65-F5344CB8AC3E}">
        <p14:creationId xmlns:p14="http://schemas.microsoft.com/office/powerpoint/2010/main" val="391721266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1C57A3-8C79-0891-CE91-7B3EB0482837}"/>
            </a:ext>
          </a:extLst>
        </p:cNvPr>
        <p:cNvGrpSpPr/>
        <p:nvPr/>
      </p:nvGrpSpPr>
      <p:grpSpPr>
        <a:xfrm>
          <a:off x="0" y="0"/>
          <a:ext cx="0" cy="0"/>
          <a:chOff x="0" y="0"/>
          <a:chExt cx="0" cy="0"/>
        </a:xfrm>
      </p:grpSpPr>
      <p:sp>
        <p:nvSpPr>
          <p:cNvPr id="5" name="Označba mesta besedila 4">
            <a:extLst>
              <a:ext uri="{FF2B5EF4-FFF2-40B4-BE49-F238E27FC236}">
                <a16:creationId xmlns:a16="http://schemas.microsoft.com/office/drawing/2014/main" id="{21634610-9DB1-C5EF-0BBC-28D93F270A23}"/>
              </a:ext>
            </a:extLst>
          </p:cNvPr>
          <p:cNvSpPr>
            <a:spLocks noGrp="1"/>
          </p:cNvSpPr>
          <p:nvPr>
            <p:ph type="body" idx="1"/>
          </p:nvPr>
        </p:nvSpPr>
        <p:spPr>
          <a:xfrm>
            <a:off x="464575" y="597309"/>
            <a:ext cx="7849331" cy="3829921"/>
          </a:xfrm>
        </p:spPr>
        <p:txBody>
          <a:bodyPr/>
          <a:lstStyle/>
          <a:p>
            <a:pPr marL="127000" indent="0">
              <a:buNone/>
            </a:pPr>
            <a:endParaRPr lang="sl-SI" dirty="0"/>
          </a:p>
          <a:p>
            <a:pPr marL="584200" lvl="1" indent="0">
              <a:buNone/>
            </a:pPr>
            <a:endParaRPr lang="sl-SI" dirty="0"/>
          </a:p>
          <a:p>
            <a:pPr algn="just">
              <a:lnSpc>
                <a:spcPct val="150000"/>
              </a:lnSpc>
            </a:pPr>
            <a:r>
              <a:rPr lang="sl-SI" sz="1300" dirty="0"/>
              <a:t>Pri naselbinskih zemljepisnih lastnih imenih so napake že v enobesednih primerih, npr. </a:t>
            </a:r>
            <a:r>
              <a:rPr lang="sl-SI" sz="1300" i="1" dirty="0"/>
              <a:t>iz </a:t>
            </a:r>
            <a:r>
              <a:rPr lang="sl-SI" sz="1300" i="1" dirty="0" err="1"/>
              <a:t>verone</a:t>
            </a:r>
            <a:r>
              <a:rPr lang="sl-SI" sz="1300" i="1" dirty="0"/>
              <a:t> → iz Verone</a:t>
            </a:r>
            <a:r>
              <a:rPr lang="sl-SI" sz="1300" dirty="0"/>
              <a:t>, pri večbesednih pa predvsem, kadar gre za odstopanja od osnovnega pravila, npr. </a:t>
            </a:r>
            <a:r>
              <a:rPr lang="sl-SI" sz="1300" i="1" dirty="0"/>
              <a:t>Novo Mesto → Novo mesto</a:t>
            </a:r>
            <a:r>
              <a:rPr lang="sl-SI" sz="1300" dirty="0"/>
              <a:t>. </a:t>
            </a:r>
          </a:p>
          <a:p>
            <a:pPr algn="just">
              <a:lnSpc>
                <a:spcPct val="150000"/>
              </a:lnSpc>
            </a:pPr>
            <a:r>
              <a:rPr lang="sl-SI" sz="1300" dirty="0"/>
              <a:t>Pri </a:t>
            </a:r>
            <a:r>
              <a:rPr lang="sl-SI" sz="1300" dirty="0" err="1"/>
              <a:t>nenaselbinskih</a:t>
            </a:r>
            <a:r>
              <a:rPr lang="sl-SI" sz="1300" dirty="0"/>
              <a:t> zemljepisnih imenih se pojavljajo popravki pri imenih držav, npr. </a:t>
            </a:r>
            <a:r>
              <a:rPr lang="sl-SI" sz="1300" i="1" dirty="0" err="1"/>
              <a:t>slovenija</a:t>
            </a:r>
            <a:r>
              <a:rPr lang="sl-SI" sz="1300" i="1" dirty="0"/>
              <a:t> → Slovenija, danske → Danske</a:t>
            </a:r>
            <a:r>
              <a:rPr lang="sl-SI" sz="1300" dirty="0"/>
              <a:t>; pokrajin, npr. n</a:t>
            </a:r>
            <a:r>
              <a:rPr lang="sl-SI" sz="1300" i="1" dirty="0"/>
              <a:t>a gorenjskem → na Gorenjskem, na tržaškem → na Tržaškem</a:t>
            </a:r>
            <a:r>
              <a:rPr lang="sl-SI" sz="1300" dirty="0"/>
              <a:t>; voda, npr. </a:t>
            </a:r>
            <a:r>
              <a:rPr lang="sl-SI" sz="1300" i="1" dirty="0" err="1"/>
              <a:t>ljubljanici</a:t>
            </a:r>
            <a:r>
              <a:rPr lang="sl-SI" sz="1300" i="1" dirty="0"/>
              <a:t> → Ljubljanici</a:t>
            </a:r>
            <a:r>
              <a:rPr lang="sl-SI" sz="1300" dirty="0"/>
              <a:t>; polotokov, npr. </a:t>
            </a:r>
            <a:r>
              <a:rPr lang="sl-SI" sz="1300" i="1" dirty="0"/>
              <a:t>na </a:t>
            </a:r>
            <a:r>
              <a:rPr lang="sl-SI" sz="1300" i="1" dirty="0" err="1"/>
              <a:t>balkanu</a:t>
            </a:r>
            <a:r>
              <a:rPr lang="sl-SI" sz="1300" i="1" dirty="0"/>
              <a:t> → na Balkanu</a:t>
            </a:r>
            <a:r>
              <a:rPr lang="sl-SI" sz="1300" dirty="0"/>
              <a:t>; poslopij in drugih stavb, npr. </a:t>
            </a:r>
            <a:r>
              <a:rPr lang="sl-SI" sz="1300" i="1" dirty="0"/>
              <a:t>tromostovje → Tromostovje</a:t>
            </a:r>
            <a:r>
              <a:rPr lang="sl-SI" sz="1300" dirty="0"/>
              <a:t>. Sem sodi tudi </a:t>
            </a:r>
            <a:r>
              <a:rPr lang="sl-SI" sz="1300" i="1" dirty="0"/>
              <a:t>zmajevem mostu pri Ljubljanici → Zmajevem mostu pri Ljubljanici</a:t>
            </a:r>
            <a:r>
              <a:rPr lang="sl-SI" sz="1300" dirty="0"/>
              <a:t>. (Začetnica je popravljena skladno s kodificirano normo, ni pa spremenjeno napačno (neobstoječe) ime mostu – ta se namreč imenuje </a:t>
            </a:r>
            <a:r>
              <a:rPr lang="sl-SI" sz="1300" i="1" dirty="0"/>
              <a:t>Zmajski most</a:t>
            </a:r>
            <a:r>
              <a:rPr lang="sl-SI" sz="1300" dirty="0"/>
              <a:t>.)</a:t>
            </a:r>
          </a:p>
          <a:p>
            <a:pPr algn="just">
              <a:lnSpc>
                <a:spcPct val="150000"/>
              </a:lnSpc>
            </a:pPr>
            <a:r>
              <a:rPr lang="sl-SI" sz="1300" dirty="0"/>
              <a:t>Primer napačnega popravka: </a:t>
            </a:r>
            <a:r>
              <a:rPr lang="sl-SI" sz="1300" i="1" dirty="0"/>
              <a:t>Križanke → križanke </a:t>
            </a:r>
            <a:r>
              <a:rPr lang="sl-SI" sz="1300" dirty="0"/>
              <a:t>(vpliv občnega poimenovanja).</a:t>
            </a:r>
          </a:p>
          <a:p>
            <a:pPr marL="1498600" lvl="3" indent="0">
              <a:buNone/>
            </a:pPr>
            <a:r>
              <a:rPr lang="sl-SI" sz="1300" dirty="0"/>
              <a:t>	</a:t>
            </a:r>
          </a:p>
          <a:p>
            <a:pPr marL="584200" lvl="1" indent="0">
              <a:lnSpc>
                <a:spcPct val="200000"/>
              </a:lnSpc>
              <a:buNone/>
            </a:pPr>
            <a:r>
              <a:rPr lang="sl-SI" dirty="0"/>
              <a:t>	</a:t>
            </a:r>
          </a:p>
          <a:p>
            <a:pPr marL="127000" indent="0">
              <a:buNone/>
            </a:pPr>
            <a:endParaRPr lang="sl-SI" dirty="0"/>
          </a:p>
          <a:p>
            <a:endParaRPr lang="sl-SI" dirty="0"/>
          </a:p>
        </p:txBody>
      </p:sp>
      <p:sp>
        <p:nvSpPr>
          <p:cNvPr id="3" name="Naslov 1">
            <a:extLst>
              <a:ext uri="{FF2B5EF4-FFF2-40B4-BE49-F238E27FC236}">
                <a16:creationId xmlns:a16="http://schemas.microsoft.com/office/drawing/2014/main" id="{8CE5F24E-78CA-5553-F98C-0A5287B71254}"/>
              </a:ext>
            </a:extLst>
          </p:cNvPr>
          <p:cNvSpPr>
            <a:spLocks noGrp="1"/>
          </p:cNvSpPr>
          <p:nvPr>
            <p:ph type="title"/>
          </p:nvPr>
        </p:nvSpPr>
        <p:spPr>
          <a:xfrm>
            <a:off x="538317" y="539550"/>
            <a:ext cx="7717500" cy="707400"/>
          </a:xfrm>
        </p:spPr>
        <p:txBody>
          <a:bodyPr/>
          <a:lstStyle/>
          <a:p>
            <a:pPr algn="l"/>
            <a:r>
              <a:rPr lang="sl-SI" dirty="0"/>
              <a:t>Zemljepisna lastna imena</a:t>
            </a:r>
            <a:endParaRPr lang="sv-SE" dirty="0"/>
          </a:p>
        </p:txBody>
      </p:sp>
    </p:spTree>
    <p:extLst>
      <p:ext uri="{BB962C8B-B14F-4D97-AF65-F5344CB8AC3E}">
        <p14:creationId xmlns:p14="http://schemas.microsoft.com/office/powerpoint/2010/main" val="100456223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D0CB1D-F651-4EB7-5125-A0B17C3F41C3}"/>
            </a:ext>
          </a:extLst>
        </p:cNvPr>
        <p:cNvGrpSpPr/>
        <p:nvPr/>
      </p:nvGrpSpPr>
      <p:grpSpPr>
        <a:xfrm>
          <a:off x="0" y="0"/>
          <a:ext cx="0" cy="0"/>
          <a:chOff x="0" y="0"/>
          <a:chExt cx="0" cy="0"/>
        </a:xfrm>
      </p:grpSpPr>
      <p:sp>
        <p:nvSpPr>
          <p:cNvPr id="5" name="Označba mesta besedila 4">
            <a:extLst>
              <a:ext uri="{FF2B5EF4-FFF2-40B4-BE49-F238E27FC236}">
                <a16:creationId xmlns:a16="http://schemas.microsoft.com/office/drawing/2014/main" id="{61C0D5BE-2530-2976-0C84-AC85499515B8}"/>
              </a:ext>
            </a:extLst>
          </p:cNvPr>
          <p:cNvSpPr>
            <a:spLocks noGrp="1"/>
          </p:cNvSpPr>
          <p:nvPr>
            <p:ph type="body" idx="1"/>
          </p:nvPr>
        </p:nvSpPr>
        <p:spPr>
          <a:xfrm>
            <a:off x="464575" y="298994"/>
            <a:ext cx="7849331" cy="3829921"/>
          </a:xfrm>
        </p:spPr>
        <p:txBody>
          <a:bodyPr/>
          <a:lstStyle/>
          <a:p>
            <a:pPr marL="127000" indent="0">
              <a:buNone/>
            </a:pPr>
            <a:endParaRPr lang="sl-SI" dirty="0"/>
          </a:p>
          <a:p>
            <a:pPr marL="584200" lvl="1" indent="0">
              <a:buNone/>
            </a:pPr>
            <a:endParaRPr lang="sl-SI" dirty="0"/>
          </a:p>
          <a:p>
            <a:pPr algn="just">
              <a:lnSpc>
                <a:spcPct val="150000"/>
              </a:lnSpc>
            </a:pPr>
            <a:r>
              <a:rPr lang="sl-SI" sz="1300" dirty="0"/>
              <a:t>Problematična je začetnica pridevnika </a:t>
            </a:r>
            <a:r>
              <a:rPr lang="sl-SI" sz="1300" i="1" dirty="0"/>
              <a:t>Božji/božji</a:t>
            </a:r>
            <a:r>
              <a:rPr lang="sl-SI" sz="1300" dirty="0"/>
              <a:t>. Slovarski del pravopisa daje prednost mali začetnici, medtem ko naj bi bila velika začetnica omejena na teološka in bogoslužna besedila. Weiss v Jezikovni svetovalnici portala FRAN pojasnjuje, da se »/v/ zadnjih prevodih svetopisemskih besedil /…/ pridevnik </a:t>
            </a:r>
            <a:r>
              <a:rPr lang="sl-SI" sz="1300" i="1" dirty="0"/>
              <a:t>Božji</a:t>
            </a:r>
            <a:r>
              <a:rPr lang="sl-SI" sz="1300" dirty="0"/>
              <a:t> piše z veliko začetnico /in je izenačen/ s pridevnikom </a:t>
            </a:r>
            <a:r>
              <a:rPr lang="sl-SI" sz="1300" i="1" dirty="0"/>
              <a:t>Bogov </a:t>
            </a:r>
            <a:r>
              <a:rPr lang="sl-SI" sz="1300" dirty="0"/>
              <a:t>(ki pa se ne uporablja /…/); /kar/ velja za verska besedila, medtem ko ostaja mala začetnica v pridevniku božji za z </a:t>
            </a:r>
            <a:r>
              <a:rPr lang="sl-SI" sz="1300" i="1" dirty="0"/>
              <a:t>Bogom</a:t>
            </a:r>
            <a:r>
              <a:rPr lang="sl-SI" sz="1300" dirty="0"/>
              <a:t> kot osebo le še rahlo povezane reči (</a:t>
            </a:r>
            <a:r>
              <a:rPr lang="sl-SI" sz="1300" i="1" dirty="0"/>
              <a:t>božja pot = romanje</a:t>
            </a:r>
            <a:r>
              <a:rPr lang="sl-SI" sz="1300" dirty="0"/>
              <a:t>), kletvice (</a:t>
            </a:r>
            <a:r>
              <a:rPr lang="sl-SI" sz="1300" i="1" dirty="0"/>
              <a:t>v božjo mater</a:t>
            </a:r>
            <a:r>
              <a:rPr lang="sl-SI" sz="1300" dirty="0"/>
              <a:t>) ipd.«. V korpusu najdemo oba zapisa (prevladuje mala začetnica) in enako število popravkov v obeh smereh: npr. </a:t>
            </a:r>
            <a:r>
              <a:rPr lang="sl-SI" sz="1300" i="1" dirty="0"/>
              <a:t>Jerman uresniči želje matere, v katerih ga prosi, naj ne zapusti Božje → božje vere.</a:t>
            </a:r>
            <a:r>
              <a:rPr lang="sl-SI" sz="1300" dirty="0"/>
              <a:t>; </a:t>
            </a:r>
            <a:r>
              <a:rPr lang="sl-SI" sz="1300" i="1" dirty="0"/>
              <a:t>Zanj je bila pravica najpomembnejši pojem, da prideš v božje → Božje kraljestvo /…/</a:t>
            </a:r>
            <a:r>
              <a:rPr lang="sl-SI" sz="1300" dirty="0"/>
              <a:t>. </a:t>
            </a:r>
          </a:p>
          <a:p>
            <a:pPr algn="just">
              <a:lnSpc>
                <a:spcPct val="150000"/>
              </a:lnSpc>
            </a:pPr>
            <a:r>
              <a:rPr lang="sl-SI" sz="1300" dirty="0"/>
              <a:t>Podobne dileme so v besedilih, kakor koli povezanih z versko tematiko, pogoste, najdemo npr. Bogomilo je prepričala </a:t>
            </a:r>
            <a:r>
              <a:rPr lang="sl-SI" sz="1300" i="1" dirty="0"/>
              <a:t>Krščanska → krščanska </a:t>
            </a:r>
            <a:r>
              <a:rPr lang="sl-SI" sz="1300" dirty="0"/>
              <a:t>vera s tem, da verujejo v posmrtno življenje.; Odlomek govori o tem, kako ima kaplan govor pri </a:t>
            </a:r>
            <a:r>
              <a:rPr lang="sl-SI" sz="1300" i="1" dirty="0"/>
              <a:t>Sveti → sveti maši </a:t>
            </a:r>
            <a:r>
              <a:rPr lang="sl-SI" sz="1300" dirty="0"/>
              <a:t>/…/.</a:t>
            </a:r>
          </a:p>
          <a:p>
            <a:pPr marL="1498600" lvl="3" indent="0">
              <a:buNone/>
            </a:pPr>
            <a:r>
              <a:rPr lang="sl-SI" sz="1300" dirty="0"/>
              <a:t>	</a:t>
            </a:r>
          </a:p>
          <a:p>
            <a:pPr marL="584200" lvl="1" indent="0">
              <a:lnSpc>
                <a:spcPct val="200000"/>
              </a:lnSpc>
              <a:buNone/>
            </a:pPr>
            <a:r>
              <a:rPr lang="sl-SI" dirty="0"/>
              <a:t>	</a:t>
            </a:r>
          </a:p>
          <a:p>
            <a:pPr marL="127000" indent="0">
              <a:buNone/>
            </a:pPr>
            <a:endParaRPr lang="sl-SI" dirty="0"/>
          </a:p>
          <a:p>
            <a:endParaRPr lang="sl-SI" dirty="0"/>
          </a:p>
        </p:txBody>
      </p:sp>
      <p:sp>
        <p:nvSpPr>
          <p:cNvPr id="3" name="Naslov 1">
            <a:extLst>
              <a:ext uri="{FF2B5EF4-FFF2-40B4-BE49-F238E27FC236}">
                <a16:creationId xmlns:a16="http://schemas.microsoft.com/office/drawing/2014/main" id="{AECFF46E-CEAE-6F5C-7663-388B31CB53AF}"/>
              </a:ext>
            </a:extLst>
          </p:cNvPr>
          <p:cNvSpPr>
            <a:spLocks noGrp="1"/>
          </p:cNvSpPr>
          <p:nvPr>
            <p:ph type="title"/>
          </p:nvPr>
        </p:nvSpPr>
        <p:spPr>
          <a:xfrm>
            <a:off x="596406" y="307185"/>
            <a:ext cx="7717500" cy="707400"/>
          </a:xfrm>
        </p:spPr>
        <p:txBody>
          <a:bodyPr/>
          <a:lstStyle/>
          <a:p>
            <a:pPr algn="l"/>
            <a:r>
              <a:rPr lang="sl-SI" dirty="0"/>
              <a:t>Pridevniki – primer </a:t>
            </a:r>
            <a:r>
              <a:rPr lang="sl-SI" i="1" dirty="0"/>
              <a:t>Božji/božji</a:t>
            </a:r>
            <a:endParaRPr lang="sv-SE" i="1" dirty="0"/>
          </a:p>
        </p:txBody>
      </p:sp>
    </p:spTree>
    <p:extLst>
      <p:ext uri="{BB962C8B-B14F-4D97-AF65-F5344CB8AC3E}">
        <p14:creationId xmlns:p14="http://schemas.microsoft.com/office/powerpoint/2010/main" val="54823466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A8FF22-41CE-553A-A295-79CF2A633F70}"/>
            </a:ext>
          </a:extLst>
        </p:cNvPr>
        <p:cNvGrpSpPr/>
        <p:nvPr/>
      </p:nvGrpSpPr>
      <p:grpSpPr>
        <a:xfrm>
          <a:off x="0" y="0"/>
          <a:ext cx="0" cy="0"/>
          <a:chOff x="0" y="0"/>
          <a:chExt cx="0" cy="0"/>
        </a:xfrm>
      </p:grpSpPr>
      <p:sp>
        <p:nvSpPr>
          <p:cNvPr id="5" name="Označba mesta besedila 4">
            <a:extLst>
              <a:ext uri="{FF2B5EF4-FFF2-40B4-BE49-F238E27FC236}">
                <a16:creationId xmlns:a16="http://schemas.microsoft.com/office/drawing/2014/main" id="{BF085BFA-E3EB-2B89-2DD0-945867D0ED09}"/>
              </a:ext>
            </a:extLst>
          </p:cNvPr>
          <p:cNvSpPr>
            <a:spLocks noGrp="1"/>
          </p:cNvSpPr>
          <p:nvPr>
            <p:ph type="body" idx="1"/>
          </p:nvPr>
        </p:nvSpPr>
        <p:spPr>
          <a:xfrm>
            <a:off x="464575" y="596630"/>
            <a:ext cx="7849331" cy="3532285"/>
          </a:xfrm>
        </p:spPr>
        <p:txBody>
          <a:bodyPr/>
          <a:lstStyle/>
          <a:p>
            <a:pPr marL="127000" indent="0">
              <a:buNone/>
            </a:pPr>
            <a:endParaRPr lang="sl-SI" dirty="0"/>
          </a:p>
          <a:p>
            <a:pPr marL="584200" lvl="1" indent="0">
              <a:buNone/>
            </a:pPr>
            <a:endParaRPr lang="sl-SI" dirty="0"/>
          </a:p>
          <a:p>
            <a:pPr algn="just">
              <a:lnSpc>
                <a:spcPct val="150000"/>
              </a:lnSpc>
            </a:pPr>
            <a:r>
              <a:rPr lang="sl-SI" sz="1300" dirty="0"/>
              <a:t>Npr.: </a:t>
            </a:r>
            <a:r>
              <a:rPr lang="sl-SI" sz="1300" i="1" dirty="0"/>
              <a:t>na zemlji → na Zemlji</a:t>
            </a:r>
            <a:r>
              <a:rPr lang="sl-SI" sz="1300" dirty="0"/>
              <a:t>. Popravljavec se je za poseg v besedilo: </a:t>
            </a:r>
            <a:r>
              <a:rPr lang="sl-SI" sz="1300" i="1" dirty="0"/>
              <a:t>Kajn in Abel sta bila sinova Adama in Eve, ki sta bila prva človeka na zemlji → Zemlji,</a:t>
            </a:r>
            <a:r>
              <a:rPr lang="sl-SI" sz="1300" dirty="0"/>
              <a:t> najbrž odločil skladno s pravopisnim pravilom o zapisu imen nebesnih teles (SP 2001; § 67), vendar bi se lahko skliceval tudi na § 141, da z malo začetnico pišemo »besede luna, mesec, sonce, večernica, gostosevci ipd., kadar z njimi ne mislimo na nebesna telesa, temveč jih pojmujemo kot dele obdajajoče nas predmetnosti«. Zanimivo pa je, da v SSKJ najdemo ob geslu zemlja 'planet' zglede z obema začetnicama: </a:t>
            </a:r>
            <a:r>
              <a:rPr lang="sl-SI" sz="1300" i="1" dirty="0"/>
              <a:t>zêmlja -e tudi -é ž, tož. </a:t>
            </a:r>
            <a:r>
              <a:rPr lang="sl-SI" sz="1300" i="1" dirty="0" err="1"/>
              <a:t>ed</a:t>
            </a:r>
            <a:r>
              <a:rPr lang="sl-SI" sz="1300" i="1" dirty="0"/>
              <a:t>. v prislovni predložni zvezi tudi zémljo (é) 1. tretji soncu najbližji planet osončja: oddaljenost lune od zemlje; nastanek življenja na zemlji; satelitski posnetek zemlje; star kot zemlja zelo star // </a:t>
            </a:r>
            <a:r>
              <a:rPr lang="sl-SI" sz="1300" i="1" dirty="0" err="1"/>
              <a:t>vznes</a:t>
            </a:r>
            <a:r>
              <a:rPr lang="sl-SI" sz="1300" i="1" dirty="0"/>
              <a:t>. mati zemlja / v astronomiji Zemlja kroži okoli Sonca.	</a:t>
            </a:r>
          </a:p>
          <a:p>
            <a:pPr algn="just">
              <a:lnSpc>
                <a:spcPct val="150000"/>
              </a:lnSpc>
            </a:pPr>
            <a:r>
              <a:rPr lang="sl-SI" sz="1300" i="1" dirty="0"/>
              <a:t>Srednja/srednja Evropa </a:t>
            </a:r>
            <a:r>
              <a:rPr lang="sl-SI" sz="1300" dirty="0"/>
              <a:t>(regija ali del celine)? </a:t>
            </a:r>
            <a:r>
              <a:rPr lang="sl-SI" sz="1300" i="1" dirty="0"/>
              <a:t>Alpski svet </a:t>
            </a:r>
            <a:r>
              <a:rPr lang="sl-SI" sz="1300" dirty="0"/>
              <a:t>kot geografska regija?</a:t>
            </a:r>
          </a:p>
          <a:p>
            <a:pPr marL="584200" lvl="1" indent="0">
              <a:lnSpc>
                <a:spcPct val="200000"/>
              </a:lnSpc>
              <a:buNone/>
            </a:pPr>
            <a:r>
              <a:rPr lang="sl-SI" dirty="0"/>
              <a:t>	</a:t>
            </a:r>
          </a:p>
          <a:p>
            <a:pPr marL="127000" indent="0">
              <a:buNone/>
            </a:pPr>
            <a:endParaRPr lang="sl-SI" dirty="0"/>
          </a:p>
          <a:p>
            <a:endParaRPr lang="sl-SI" dirty="0"/>
          </a:p>
        </p:txBody>
      </p:sp>
      <p:sp>
        <p:nvSpPr>
          <p:cNvPr id="3" name="Naslov 1">
            <a:extLst>
              <a:ext uri="{FF2B5EF4-FFF2-40B4-BE49-F238E27FC236}">
                <a16:creationId xmlns:a16="http://schemas.microsoft.com/office/drawing/2014/main" id="{BD67398B-A0D6-5BEC-8985-A3FD8251A8F8}"/>
              </a:ext>
            </a:extLst>
          </p:cNvPr>
          <p:cNvSpPr>
            <a:spLocks noGrp="1"/>
          </p:cNvSpPr>
          <p:nvPr>
            <p:ph type="title"/>
          </p:nvPr>
        </p:nvSpPr>
        <p:spPr>
          <a:xfrm>
            <a:off x="596406" y="423917"/>
            <a:ext cx="7717500" cy="707400"/>
          </a:xfrm>
        </p:spPr>
        <p:txBody>
          <a:bodyPr/>
          <a:lstStyle/>
          <a:p>
            <a:pPr algn="l"/>
            <a:r>
              <a:rPr lang="sl-SI" dirty="0"/>
              <a:t>Problem: ločevanje med lastno- in občnoimenskostjo</a:t>
            </a:r>
            <a:endParaRPr lang="sv-SE" dirty="0"/>
          </a:p>
        </p:txBody>
      </p:sp>
    </p:spTree>
    <p:extLst>
      <p:ext uri="{BB962C8B-B14F-4D97-AF65-F5344CB8AC3E}">
        <p14:creationId xmlns:p14="http://schemas.microsoft.com/office/powerpoint/2010/main" val="159467344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B61F73-9C31-85EF-1C0E-231BC03590CD}"/>
            </a:ext>
          </a:extLst>
        </p:cNvPr>
        <p:cNvGrpSpPr/>
        <p:nvPr/>
      </p:nvGrpSpPr>
      <p:grpSpPr>
        <a:xfrm>
          <a:off x="0" y="0"/>
          <a:ext cx="0" cy="0"/>
          <a:chOff x="0" y="0"/>
          <a:chExt cx="0" cy="0"/>
        </a:xfrm>
      </p:grpSpPr>
      <p:sp>
        <p:nvSpPr>
          <p:cNvPr id="5" name="Označba mesta besedila 4">
            <a:extLst>
              <a:ext uri="{FF2B5EF4-FFF2-40B4-BE49-F238E27FC236}">
                <a16:creationId xmlns:a16="http://schemas.microsoft.com/office/drawing/2014/main" id="{30745327-DF04-2D3F-4BEE-278FCE997D12}"/>
              </a:ext>
            </a:extLst>
          </p:cNvPr>
          <p:cNvSpPr>
            <a:spLocks noGrp="1"/>
          </p:cNvSpPr>
          <p:nvPr>
            <p:ph type="body" idx="1"/>
          </p:nvPr>
        </p:nvSpPr>
        <p:spPr>
          <a:xfrm>
            <a:off x="599936" y="415046"/>
            <a:ext cx="7944078" cy="3307405"/>
          </a:xfrm>
        </p:spPr>
        <p:txBody>
          <a:bodyPr/>
          <a:lstStyle/>
          <a:p>
            <a:pPr marL="127000" indent="0">
              <a:buNone/>
            </a:pPr>
            <a:endParaRPr lang="sl-SI" dirty="0"/>
          </a:p>
          <a:p>
            <a:pPr marL="584200" lvl="1" indent="0">
              <a:buNone/>
            </a:pPr>
            <a:r>
              <a:rPr lang="sl-SI" dirty="0"/>
              <a:t>		</a:t>
            </a:r>
          </a:p>
          <a:p>
            <a:pPr algn="just">
              <a:lnSpc>
                <a:spcPct val="150000"/>
              </a:lnSpc>
            </a:pPr>
            <a:r>
              <a:rPr lang="sl-SI" dirty="0"/>
              <a:t>Je najbolj stabilna jezikovna ravnina – najmanj dovzetna za vpliv zunajjezikovnih dejavnikov.</a:t>
            </a:r>
          </a:p>
          <a:p>
            <a:pPr algn="just">
              <a:lnSpc>
                <a:spcPct val="150000"/>
              </a:lnSpc>
            </a:pPr>
            <a:r>
              <a:rPr lang="sl-SI" dirty="0"/>
              <a:t>V besedilih učencev so pogosto vidne neknjižne (narečne, pogovorne …) oblike.</a:t>
            </a:r>
          </a:p>
          <a:p>
            <a:pPr algn="just">
              <a:lnSpc>
                <a:spcPct val="150000"/>
              </a:lnSpc>
            </a:pPr>
            <a:r>
              <a:rPr lang="sl-SI" dirty="0"/>
              <a:t>Kako razlikovati med napako in inovacijo? – Obstaja razhajanje med obstoječim jezikovnim predpisom in dejansko jezikovno rabo. Jezikovni predpis sledi rabi s časovnim zamikom.</a:t>
            </a:r>
          </a:p>
          <a:p>
            <a:pPr lvl="1" algn="just">
              <a:lnSpc>
                <a:spcPct val="150000"/>
              </a:lnSpc>
            </a:pPr>
            <a:r>
              <a:rPr lang="sl-SI" dirty="0"/>
              <a:t>SP:  težkó prisl. </a:t>
            </a:r>
            <a:r>
              <a:rPr lang="sl-SI" b="1" dirty="0"/>
              <a:t>téžje</a:t>
            </a:r>
            <a:r>
              <a:rPr lang="sl-SI" dirty="0"/>
              <a:t> (ọ̑; ẹ̑) – ne več </a:t>
            </a:r>
            <a:r>
              <a:rPr lang="sl-SI" b="1" dirty="0"/>
              <a:t>téže</a:t>
            </a:r>
          </a:p>
          <a:p>
            <a:pPr lvl="1" algn="just">
              <a:lnSpc>
                <a:spcPct val="150000"/>
              </a:lnSpc>
            </a:pPr>
            <a:r>
              <a:rPr lang="sl-SI" dirty="0"/>
              <a:t>Jezikovna svetovalnica: </a:t>
            </a:r>
            <a:r>
              <a:rPr lang="pl-PL" b="1" dirty="0"/>
              <a:t>Najbolje uvrščeno dekle je bila … </a:t>
            </a:r>
            <a:r>
              <a:rPr lang="pl-PL" dirty="0"/>
              <a:t>(samostalnik dekle je lahko tudi ženskega spola). </a:t>
            </a:r>
            <a:endParaRPr lang="sl-SI" dirty="0"/>
          </a:p>
          <a:p>
            <a:pPr marL="1498600" lvl="3" indent="0">
              <a:buNone/>
            </a:pPr>
            <a:r>
              <a:rPr lang="sl-SI" dirty="0"/>
              <a:t>	</a:t>
            </a:r>
          </a:p>
          <a:p>
            <a:pPr marL="584200" lvl="1" indent="0">
              <a:lnSpc>
                <a:spcPct val="200000"/>
              </a:lnSpc>
              <a:buNone/>
            </a:pPr>
            <a:r>
              <a:rPr lang="sl-SI" dirty="0"/>
              <a:t>	</a:t>
            </a:r>
          </a:p>
          <a:p>
            <a:pPr marL="127000" indent="0">
              <a:buNone/>
            </a:pPr>
            <a:endParaRPr lang="sl-SI" dirty="0"/>
          </a:p>
          <a:p>
            <a:endParaRPr lang="sl-SI" dirty="0"/>
          </a:p>
        </p:txBody>
      </p:sp>
      <p:sp>
        <p:nvSpPr>
          <p:cNvPr id="3" name="Naslov 1">
            <a:extLst>
              <a:ext uri="{FF2B5EF4-FFF2-40B4-BE49-F238E27FC236}">
                <a16:creationId xmlns:a16="http://schemas.microsoft.com/office/drawing/2014/main" id="{CAB1F2EA-0956-98D4-B146-23793E7AA3D1}"/>
              </a:ext>
            </a:extLst>
          </p:cNvPr>
          <p:cNvSpPr>
            <a:spLocks noGrp="1"/>
          </p:cNvSpPr>
          <p:nvPr>
            <p:ph type="title"/>
          </p:nvPr>
        </p:nvSpPr>
        <p:spPr>
          <a:xfrm>
            <a:off x="713225" y="415046"/>
            <a:ext cx="7717500" cy="707400"/>
          </a:xfrm>
        </p:spPr>
        <p:txBody>
          <a:bodyPr/>
          <a:lstStyle/>
          <a:p>
            <a:pPr algn="l"/>
            <a:r>
              <a:rPr lang="sl-SI" dirty="0"/>
              <a:t>Oblikoslovje</a:t>
            </a:r>
            <a:endParaRPr lang="sv-SE" dirty="0"/>
          </a:p>
        </p:txBody>
      </p:sp>
    </p:spTree>
    <p:extLst>
      <p:ext uri="{BB962C8B-B14F-4D97-AF65-F5344CB8AC3E}">
        <p14:creationId xmlns:p14="http://schemas.microsoft.com/office/powerpoint/2010/main" val="363064130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1FAE46-E719-C2FB-E71D-C328193D3F24}"/>
            </a:ext>
          </a:extLst>
        </p:cNvPr>
        <p:cNvGrpSpPr/>
        <p:nvPr/>
      </p:nvGrpSpPr>
      <p:grpSpPr>
        <a:xfrm>
          <a:off x="0" y="0"/>
          <a:ext cx="0" cy="0"/>
          <a:chOff x="0" y="0"/>
          <a:chExt cx="0" cy="0"/>
        </a:xfrm>
      </p:grpSpPr>
      <p:sp>
        <p:nvSpPr>
          <p:cNvPr id="5" name="Označba mesta besedila 4">
            <a:extLst>
              <a:ext uri="{FF2B5EF4-FFF2-40B4-BE49-F238E27FC236}">
                <a16:creationId xmlns:a16="http://schemas.microsoft.com/office/drawing/2014/main" id="{6A7BA041-AEC9-18D2-27A3-19CEF93411EF}"/>
              </a:ext>
            </a:extLst>
          </p:cNvPr>
          <p:cNvSpPr>
            <a:spLocks noGrp="1"/>
          </p:cNvSpPr>
          <p:nvPr>
            <p:ph type="body" idx="1"/>
          </p:nvPr>
        </p:nvSpPr>
        <p:spPr>
          <a:xfrm>
            <a:off x="366472" y="940340"/>
            <a:ext cx="7944078" cy="707400"/>
          </a:xfrm>
        </p:spPr>
        <p:txBody>
          <a:bodyPr/>
          <a:lstStyle/>
          <a:p>
            <a:pPr marL="127000" indent="0">
              <a:buNone/>
            </a:pPr>
            <a:endParaRPr lang="sl-SI" dirty="0"/>
          </a:p>
          <a:p>
            <a:pPr marL="584200" lvl="1" indent="0">
              <a:buNone/>
            </a:pPr>
            <a:r>
              <a:rPr lang="sl-SI" dirty="0"/>
              <a:t>	</a:t>
            </a:r>
            <a:r>
              <a:rPr lang="sl-SI" sz="1400" dirty="0"/>
              <a:t>	</a:t>
            </a:r>
          </a:p>
          <a:p>
            <a:pPr algn="just">
              <a:lnSpc>
                <a:spcPct val="150000"/>
              </a:lnSpc>
            </a:pPr>
            <a:r>
              <a:rPr lang="sl-SI" sz="1400" i="1" dirty="0"/>
              <a:t>v </a:t>
            </a:r>
            <a:r>
              <a:rPr lang="sl-SI" sz="1400" i="1" dirty="0" err="1"/>
              <a:t>Trbovlju</a:t>
            </a:r>
            <a:r>
              <a:rPr lang="sl-SI" sz="1400" i="1" dirty="0"/>
              <a:t> → v Trbovljah</a:t>
            </a:r>
          </a:p>
          <a:p>
            <a:pPr marL="127000" indent="0" algn="just">
              <a:lnSpc>
                <a:spcPct val="150000"/>
              </a:lnSpc>
              <a:buNone/>
            </a:pPr>
            <a:r>
              <a:rPr lang="sl-SI" sz="1400" dirty="0"/>
              <a:t>Popravek je skladen s SP 2001: </a:t>
            </a:r>
            <a:r>
              <a:rPr lang="sl-SI" sz="1400" i="1" dirty="0"/>
              <a:t>Trbôvlje -</a:t>
            </a:r>
            <a:r>
              <a:rPr lang="sl-SI" sz="1400" i="1" dirty="0" err="1"/>
              <a:t>velj</a:t>
            </a:r>
            <a:r>
              <a:rPr lang="sl-SI" sz="1400" i="1" dirty="0"/>
              <a:t> [</a:t>
            </a:r>
            <a:r>
              <a:rPr lang="sl-SI" sz="1400" i="1" dirty="0" err="1"/>
              <a:t>və</a:t>
            </a:r>
            <a:r>
              <a:rPr lang="sl-SI" sz="1400" i="1" dirty="0"/>
              <a:t>] ž mn., </a:t>
            </a:r>
            <a:r>
              <a:rPr lang="sl-SI" sz="1400" i="1" dirty="0" err="1"/>
              <a:t>zem</a:t>
            </a:r>
            <a:r>
              <a:rPr lang="sl-SI" sz="1400" i="1" dirty="0"/>
              <a:t>. i. (ó ȏ) v ~ah.</a:t>
            </a:r>
            <a:r>
              <a:rPr lang="sl-SI" sz="1400" dirty="0"/>
              <a:t> Kodificirana oblika v </a:t>
            </a:r>
            <a:r>
              <a:rPr lang="sl-SI" sz="1400" dirty="0" err="1"/>
              <a:t>Gigafidi</a:t>
            </a:r>
            <a:r>
              <a:rPr lang="sl-SI" sz="1400" dirty="0"/>
              <a:t> prevladuje (7452 pojavitev), se pa pojavlja tudi nestandardna </a:t>
            </a:r>
            <a:r>
              <a:rPr lang="sl-SI" sz="1400" i="1" dirty="0"/>
              <a:t>v </a:t>
            </a:r>
            <a:r>
              <a:rPr lang="sl-SI" sz="1400" i="1" dirty="0" err="1"/>
              <a:t>Trbovlju</a:t>
            </a:r>
            <a:r>
              <a:rPr lang="sl-SI" sz="1400" i="1" dirty="0"/>
              <a:t> </a:t>
            </a:r>
            <a:r>
              <a:rPr lang="sl-SI" sz="1400" dirty="0"/>
              <a:t>(230 pojavitev). Slednjo prebivalci Trbovelj neredko zaznajo  pri priseljencih s področja bivše Jugoslavije, saj zaradi interference s svojimi materinščinami naselbinsko ime s končnico -e napačno pojmujejo kot edninski samostalnik srednjega spola. Pojavlja pa se tudi narečna/pokrajinsko pogovorna oblika </a:t>
            </a:r>
            <a:r>
              <a:rPr lang="sl-SI" sz="1400" i="1" dirty="0"/>
              <a:t>v </a:t>
            </a:r>
            <a:r>
              <a:rPr lang="sl-SI" sz="1400" i="1" dirty="0" err="1"/>
              <a:t>Trbovljih</a:t>
            </a:r>
            <a:r>
              <a:rPr lang="sl-SI" sz="1400" i="1" dirty="0"/>
              <a:t> </a:t>
            </a:r>
            <a:r>
              <a:rPr lang="sl-SI" sz="1400" dirty="0"/>
              <a:t>(3 pojavitve) ter celo rodilniška oblika </a:t>
            </a:r>
            <a:r>
              <a:rPr lang="sl-SI" sz="1400" i="1" dirty="0" err="1"/>
              <a:t>Trbovljev</a:t>
            </a:r>
            <a:r>
              <a:rPr lang="sl-SI" sz="1400" i="1" dirty="0"/>
              <a:t> </a:t>
            </a:r>
            <a:r>
              <a:rPr lang="sl-SI" sz="1400" dirty="0"/>
              <a:t>(v lokalnem okolju je ni zaznati; predvidevam, da gre za avtorja, ki ne pozna ne kodificirane oblike ne regionalne nestandardne različice). </a:t>
            </a:r>
          </a:p>
          <a:p>
            <a:pPr marL="127000" indent="0" algn="just">
              <a:lnSpc>
                <a:spcPct val="150000"/>
              </a:lnSpc>
              <a:buNone/>
            </a:pPr>
            <a:r>
              <a:rPr lang="sl-SI" dirty="0"/>
              <a:t>	</a:t>
            </a:r>
          </a:p>
          <a:p>
            <a:pPr marL="584200" lvl="1" indent="0">
              <a:lnSpc>
                <a:spcPct val="200000"/>
              </a:lnSpc>
              <a:buNone/>
            </a:pPr>
            <a:r>
              <a:rPr lang="sl-SI" dirty="0"/>
              <a:t>	</a:t>
            </a:r>
          </a:p>
          <a:p>
            <a:pPr marL="127000" indent="0">
              <a:buNone/>
            </a:pPr>
            <a:endParaRPr lang="sl-SI" dirty="0"/>
          </a:p>
          <a:p>
            <a:endParaRPr lang="sl-SI" dirty="0"/>
          </a:p>
        </p:txBody>
      </p:sp>
      <p:sp>
        <p:nvSpPr>
          <p:cNvPr id="4" name="Naslov 3">
            <a:extLst>
              <a:ext uri="{FF2B5EF4-FFF2-40B4-BE49-F238E27FC236}">
                <a16:creationId xmlns:a16="http://schemas.microsoft.com/office/drawing/2014/main" id="{18D27553-C595-4532-B598-1EF16DDE8676}"/>
              </a:ext>
            </a:extLst>
          </p:cNvPr>
          <p:cNvSpPr>
            <a:spLocks noGrp="1"/>
          </p:cNvSpPr>
          <p:nvPr>
            <p:ph type="title"/>
          </p:nvPr>
        </p:nvSpPr>
        <p:spPr/>
        <p:txBody>
          <a:bodyPr/>
          <a:lstStyle/>
          <a:p>
            <a:r>
              <a:rPr lang="sl-SI" dirty="0"/>
              <a:t>Primeri – naselbinska zemljepisna lastna imena</a:t>
            </a:r>
          </a:p>
        </p:txBody>
      </p:sp>
    </p:spTree>
    <p:extLst>
      <p:ext uri="{BB962C8B-B14F-4D97-AF65-F5344CB8AC3E}">
        <p14:creationId xmlns:p14="http://schemas.microsoft.com/office/powerpoint/2010/main" val="240523394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FC3C0B-48E8-7A9B-E668-D803A26889EC}"/>
            </a:ext>
          </a:extLst>
        </p:cNvPr>
        <p:cNvGrpSpPr/>
        <p:nvPr/>
      </p:nvGrpSpPr>
      <p:grpSpPr>
        <a:xfrm>
          <a:off x="0" y="0"/>
          <a:ext cx="0" cy="0"/>
          <a:chOff x="0" y="0"/>
          <a:chExt cx="0" cy="0"/>
        </a:xfrm>
      </p:grpSpPr>
      <p:sp>
        <p:nvSpPr>
          <p:cNvPr id="7" name="Označba mesta besedila 6">
            <a:extLst>
              <a:ext uri="{FF2B5EF4-FFF2-40B4-BE49-F238E27FC236}">
                <a16:creationId xmlns:a16="http://schemas.microsoft.com/office/drawing/2014/main" id="{75C1B2B9-74DE-7796-8BC1-FF563B92332B}"/>
              </a:ext>
            </a:extLst>
          </p:cNvPr>
          <p:cNvSpPr>
            <a:spLocks noGrp="1"/>
          </p:cNvSpPr>
          <p:nvPr>
            <p:ph type="body" idx="1"/>
          </p:nvPr>
        </p:nvSpPr>
        <p:spPr>
          <a:xfrm>
            <a:off x="713250" y="527103"/>
            <a:ext cx="7717500" cy="3357000"/>
          </a:xfrm>
        </p:spPr>
        <p:txBody>
          <a:bodyPr/>
          <a:lstStyle/>
          <a:p>
            <a:pPr algn="just">
              <a:lnSpc>
                <a:spcPct val="150000"/>
              </a:lnSpc>
            </a:pPr>
            <a:r>
              <a:rPr lang="sl-SI" i="1" dirty="0"/>
              <a:t>v </a:t>
            </a:r>
            <a:r>
              <a:rPr lang="sl-SI" i="1" dirty="0" err="1"/>
              <a:t>Mariborju</a:t>
            </a:r>
            <a:r>
              <a:rPr lang="sl-SI" i="1" dirty="0"/>
              <a:t> → v Mariboru</a:t>
            </a:r>
          </a:p>
          <a:p>
            <a:pPr marL="127000" indent="0" algn="just">
              <a:lnSpc>
                <a:spcPct val="150000"/>
              </a:lnSpc>
              <a:buNone/>
            </a:pPr>
            <a:r>
              <a:rPr lang="sl-SI" dirty="0"/>
              <a:t>V SP 2001 najdemo: </a:t>
            </a:r>
            <a:r>
              <a:rPr lang="sl-SI" i="1" dirty="0"/>
              <a:t>Máribor -a m, </a:t>
            </a:r>
            <a:r>
              <a:rPr lang="sl-SI" i="1" dirty="0" err="1"/>
              <a:t>zem</a:t>
            </a:r>
            <a:r>
              <a:rPr lang="sl-SI" i="1" dirty="0"/>
              <a:t>. i. (ȃ) v ~u</a:t>
            </a:r>
            <a:r>
              <a:rPr lang="sl-SI" dirty="0"/>
              <a:t>. Nestandardna oblika (podaljšava osnove z -j-), je najbrž posledica vpliva oblike samostalnikov, katerih osnova se konča na -r in se v odvisnih sklonih (razen v tož. </a:t>
            </a:r>
            <a:r>
              <a:rPr lang="sl-SI" dirty="0" err="1"/>
              <a:t>ed</a:t>
            </a:r>
            <a:r>
              <a:rPr lang="sl-SI" dirty="0"/>
              <a:t>. samostalnikov s kategorijo neživosti) podaljša z  j-; v korpusu </a:t>
            </a:r>
            <a:r>
              <a:rPr lang="sl-SI" dirty="0" err="1"/>
              <a:t>Gigafida</a:t>
            </a:r>
            <a:r>
              <a:rPr lang="sl-SI" dirty="0"/>
              <a:t> najdemo dva primera nestandardne oblike s podaljšano osnovo, od katerih se ena od njih pojavi v kritičnem besedilu (avtor torej pozna pravilne oblike):</a:t>
            </a:r>
          </a:p>
          <a:p>
            <a:pPr marL="127000" indent="0" algn="just">
              <a:lnSpc>
                <a:spcPct val="150000"/>
              </a:lnSpc>
              <a:buNone/>
            </a:pPr>
            <a:r>
              <a:rPr lang="sl-SI" i="1" dirty="0"/>
              <a:t>»Dovoli si celo sklanjati Maribor, </a:t>
            </a:r>
            <a:r>
              <a:rPr lang="sl-SI" i="1" dirty="0" err="1"/>
              <a:t>Mariborja</a:t>
            </a:r>
            <a:r>
              <a:rPr lang="sl-SI" i="1" dirty="0"/>
              <a:t>, ko zapiše: '... z </a:t>
            </a:r>
            <a:r>
              <a:rPr lang="sl-SI" i="1" dirty="0" err="1"/>
              <a:t>Mičom</a:t>
            </a:r>
            <a:r>
              <a:rPr lang="sl-SI" i="1" dirty="0"/>
              <a:t> (namesto 'z </a:t>
            </a:r>
            <a:r>
              <a:rPr lang="sl-SI" i="1" dirty="0" err="1"/>
              <a:t>Mičem</a:t>
            </a:r>
            <a:r>
              <a:rPr lang="sl-SI" i="1" dirty="0"/>
              <a:t>') prek telefona (namesto 'po telefonu') komentiram sramoto </a:t>
            </a:r>
            <a:r>
              <a:rPr lang="sl-SI" i="1" dirty="0" err="1"/>
              <a:t>Mariborja</a:t>
            </a:r>
            <a:r>
              <a:rPr lang="sl-SI" i="1" dirty="0"/>
              <a:t>' (namesto 'Maribora').«</a:t>
            </a:r>
          </a:p>
          <a:p>
            <a:pPr marL="127000" indent="0">
              <a:buNone/>
            </a:pPr>
            <a:endParaRPr lang="sl-SI" dirty="0"/>
          </a:p>
        </p:txBody>
      </p:sp>
    </p:spTree>
    <p:extLst>
      <p:ext uri="{BB962C8B-B14F-4D97-AF65-F5344CB8AC3E}">
        <p14:creationId xmlns:p14="http://schemas.microsoft.com/office/powerpoint/2010/main" val="395103609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3EC766-0A95-82C1-8D29-0A0FB41867BC}"/>
            </a:ext>
          </a:extLst>
        </p:cNvPr>
        <p:cNvGrpSpPr/>
        <p:nvPr/>
      </p:nvGrpSpPr>
      <p:grpSpPr>
        <a:xfrm>
          <a:off x="0" y="0"/>
          <a:ext cx="0" cy="0"/>
          <a:chOff x="0" y="0"/>
          <a:chExt cx="0" cy="0"/>
        </a:xfrm>
      </p:grpSpPr>
      <p:sp>
        <p:nvSpPr>
          <p:cNvPr id="4" name="Naslov 3">
            <a:extLst>
              <a:ext uri="{FF2B5EF4-FFF2-40B4-BE49-F238E27FC236}">
                <a16:creationId xmlns:a16="http://schemas.microsoft.com/office/drawing/2014/main" id="{DFD349B0-2B81-0F44-C9F2-0184DD970CC5}"/>
              </a:ext>
            </a:extLst>
          </p:cNvPr>
          <p:cNvSpPr>
            <a:spLocks noGrp="1"/>
          </p:cNvSpPr>
          <p:nvPr>
            <p:ph type="title"/>
          </p:nvPr>
        </p:nvSpPr>
        <p:spPr>
          <a:xfrm>
            <a:off x="713225" y="364402"/>
            <a:ext cx="7717500" cy="707400"/>
          </a:xfrm>
        </p:spPr>
        <p:txBody>
          <a:bodyPr/>
          <a:lstStyle/>
          <a:p>
            <a:r>
              <a:rPr lang="sl-SI" dirty="0"/>
              <a:t>Primeri – domača osebna lastna imena</a:t>
            </a:r>
          </a:p>
        </p:txBody>
      </p:sp>
      <p:sp>
        <p:nvSpPr>
          <p:cNvPr id="3" name="Označba mesta besedila 2">
            <a:extLst>
              <a:ext uri="{FF2B5EF4-FFF2-40B4-BE49-F238E27FC236}">
                <a16:creationId xmlns:a16="http://schemas.microsoft.com/office/drawing/2014/main" id="{96807C5E-CD8F-21D5-7A1C-817669485966}"/>
              </a:ext>
            </a:extLst>
          </p:cNvPr>
          <p:cNvSpPr>
            <a:spLocks noGrp="1"/>
          </p:cNvSpPr>
          <p:nvPr>
            <p:ph type="body" idx="1"/>
          </p:nvPr>
        </p:nvSpPr>
        <p:spPr>
          <a:xfrm>
            <a:off x="713225" y="893250"/>
            <a:ext cx="7717500" cy="3357000"/>
          </a:xfrm>
        </p:spPr>
        <p:txBody>
          <a:bodyPr/>
          <a:lstStyle/>
          <a:p>
            <a:pPr algn="just"/>
            <a:r>
              <a:rPr lang="sl-SI" sz="1400" dirty="0"/>
              <a:t>Popravki napak, ki bi jih lahko pojasnili z vplivom neknjižnih regionalnih različic jezika (predvsem vzhodnoslovenskih govorov), kot je neknjižna oz. v knjižnem jeziku nepravilna podaljšava osnova s -t-, npr. </a:t>
            </a:r>
            <a:r>
              <a:rPr lang="sl-SI" sz="1400" i="1" dirty="0" err="1"/>
              <a:t>Jakatu</a:t>
            </a:r>
            <a:r>
              <a:rPr lang="sl-SI" sz="1400" i="1" dirty="0"/>
              <a:t> → Jaku, o </a:t>
            </a:r>
            <a:r>
              <a:rPr lang="sl-SI" sz="1400" i="1" dirty="0" err="1"/>
              <a:t>Čatotu</a:t>
            </a:r>
            <a:r>
              <a:rPr lang="sl-SI" sz="1400" i="1" dirty="0"/>
              <a:t> → o </a:t>
            </a:r>
            <a:r>
              <a:rPr lang="sl-SI" sz="1400" i="1" dirty="0" err="1"/>
              <a:t>Čatu</a:t>
            </a:r>
            <a:r>
              <a:rPr lang="sl-SI" sz="1400" dirty="0"/>
              <a:t>. Dobrovoljc in Jakop (2012a: 126) opozarjata na aktualno rabo, v kateri se pri sklanjanju moških imen na -a (Miha) in -o (Marko) osnova vedno pogosteje podaljšuje s -t- (in se s tem izenačuje s sklanjanjem moških imen na -e: </a:t>
            </a:r>
            <a:r>
              <a:rPr lang="sl-SI" sz="1400" i="1" dirty="0"/>
              <a:t>Tone – Toneta</a:t>
            </a:r>
            <a:r>
              <a:rPr lang="sl-SI" sz="1400" dirty="0"/>
              <a:t>), zato bi bilo »/p/</a:t>
            </a:r>
            <a:r>
              <a:rPr lang="sl-SI" sz="1400" dirty="0" err="1"/>
              <a:t>ri</a:t>
            </a:r>
            <a:r>
              <a:rPr lang="sl-SI" sz="1400" dirty="0"/>
              <a:t> slovarskem normiranju /…/ ustrezneje namesto oznak neknjižno ali neknjižno ljudsko uporabiti bolj obvestilno oznako pogovorno in ukiniti prepovedovalno označevanje s krožcem.« </a:t>
            </a:r>
          </a:p>
          <a:p>
            <a:pPr algn="just"/>
            <a:r>
              <a:rPr lang="sl-SI" sz="1400" dirty="0"/>
              <a:t>Pojavljajo se tudi napačne končnice zaradi odsotnosti preglasa, npr. </a:t>
            </a:r>
            <a:r>
              <a:rPr lang="sl-SI" sz="1400" i="1" dirty="0"/>
              <a:t>s </a:t>
            </a:r>
            <a:r>
              <a:rPr lang="sl-SI" sz="1400" i="1" dirty="0" err="1"/>
              <a:t>Tomažom</a:t>
            </a:r>
            <a:r>
              <a:rPr lang="sl-SI" sz="1400" i="1" dirty="0"/>
              <a:t> → s Tomažem, z </a:t>
            </a:r>
            <a:r>
              <a:rPr lang="sl-SI" sz="1400" i="1" dirty="0" err="1"/>
              <a:t>Alešom</a:t>
            </a:r>
            <a:r>
              <a:rPr lang="sl-SI" sz="1400" i="1" dirty="0"/>
              <a:t> → z Alešem</a:t>
            </a:r>
            <a:r>
              <a:rPr lang="sl-SI" sz="1400" dirty="0"/>
              <a:t>; oz.  zaradi neupoštevanja glasovnih sprememb v osnovi, npr. </a:t>
            </a:r>
            <a:r>
              <a:rPr lang="sl-SI" sz="1400" i="1" dirty="0" err="1"/>
              <a:t>Izidorov</a:t>
            </a:r>
            <a:r>
              <a:rPr lang="sl-SI" sz="1400" i="1" dirty="0"/>
              <a:t> → Izidorjev </a:t>
            </a:r>
            <a:r>
              <a:rPr lang="sl-SI" sz="1400" dirty="0"/>
              <a:t>(</a:t>
            </a:r>
            <a:r>
              <a:rPr lang="sl-SI" sz="1400" dirty="0" err="1"/>
              <a:t>nepodaljšana</a:t>
            </a:r>
            <a:r>
              <a:rPr lang="sl-SI" sz="1400" dirty="0"/>
              <a:t> osnova → podaljšana osnova z -j-, ki zahteva preglas v končnici), </a:t>
            </a:r>
            <a:r>
              <a:rPr lang="sl-SI" sz="1400" i="1" dirty="0" err="1"/>
              <a:t>Čedermacova</a:t>
            </a:r>
            <a:r>
              <a:rPr lang="sl-SI" sz="1400" i="1" dirty="0"/>
              <a:t> → Čedermačeva </a:t>
            </a:r>
            <a:r>
              <a:rPr lang="sl-SI" sz="1400" dirty="0"/>
              <a:t>(odsotnost jotacije c → č, ki bi povzročila preglas), </a:t>
            </a:r>
            <a:r>
              <a:rPr lang="sl-SI" sz="1400" i="1" dirty="0"/>
              <a:t>Petera → Petra </a:t>
            </a:r>
            <a:r>
              <a:rPr lang="sl-SI" sz="1400" dirty="0"/>
              <a:t>(odsotnost izpada polglasnika), o učenčevem dvomu/neznanju v zvezi z izpadom polglasnika priča popravek: </a:t>
            </a:r>
            <a:r>
              <a:rPr lang="sl-SI" sz="1400" i="1" dirty="0" err="1"/>
              <a:t>Abla</a:t>
            </a:r>
            <a:r>
              <a:rPr lang="sl-SI" sz="1400" i="1" dirty="0"/>
              <a:t> → Abela</a:t>
            </a:r>
            <a:r>
              <a:rPr lang="sl-SI" sz="1400" dirty="0"/>
              <a:t>.</a:t>
            </a:r>
          </a:p>
          <a:p>
            <a:pPr algn="just"/>
            <a:r>
              <a:rPr lang="sl-SI" sz="1400" dirty="0"/>
              <a:t>Pri tvorbi sklonskih oblik in svojilnih pridevnikov se pojavljajo težave tudi pri rabi pripon/končnic za ustrezni spol; npr. m. sp. namesto ž. sp.: </a:t>
            </a:r>
            <a:r>
              <a:rPr lang="sl-SI" sz="1400" i="1" dirty="0" err="1"/>
              <a:t>Antigonovo</a:t>
            </a:r>
            <a:r>
              <a:rPr lang="sl-SI" sz="1400" i="1" dirty="0"/>
              <a:t> → Antigonino</a:t>
            </a:r>
            <a:r>
              <a:rPr lang="sl-SI" sz="1400" dirty="0"/>
              <a:t>.</a:t>
            </a:r>
          </a:p>
          <a:p>
            <a:endParaRPr lang="sl-SI" dirty="0"/>
          </a:p>
        </p:txBody>
      </p:sp>
    </p:spTree>
    <p:extLst>
      <p:ext uri="{BB962C8B-B14F-4D97-AF65-F5344CB8AC3E}">
        <p14:creationId xmlns:p14="http://schemas.microsoft.com/office/powerpoint/2010/main" val="253313538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A208F7-8335-8661-BB40-4EFF4826F89A}"/>
            </a:ext>
          </a:extLst>
        </p:cNvPr>
        <p:cNvGrpSpPr/>
        <p:nvPr/>
      </p:nvGrpSpPr>
      <p:grpSpPr>
        <a:xfrm>
          <a:off x="0" y="0"/>
          <a:ext cx="0" cy="0"/>
          <a:chOff x="0" y="0"/>
          <a:chExt cx="0" cy="0"/>
        </a:xfrm>
      </p:grpSpPr>
      <p:sp>
        <p:nvSpPr>
          <p:cNvPr id="4" name="Naslov 3">
            <a:extLst>
              <a:ext uri="{FF2B5EF4-FFF2-40B4-BE49-F238E27FC236}">
                <a16:creationId xmlns:a16="http://schemas.microsoft.com/office/drawing/2014/main" id="{714B30EC-41CC-ADAF-FEBA-90A627098186}"/>
              </a:ext>
            </a:extLst>
          </p:cNvPr>
          <p:cNvSpPr>
            <a:spLocks noGrp="1"/>
          </p:cNvSpPr>
          <p:nvPr>
            <p:ph type="title"/>
          </p:nvPr>
        </p:nvSpPr>
        <p:spPr>
          <a:xfrm>
            <a:off x="713225" y="364402"/>
            <a:ext cx="7717500" cy="707400"/>
          </a:xfrm>
        </p:spPr>
        <p:txBody>
          <a:bodyPr/>
          <a:lstStyle/>
          <a:p>
            <a:r>
              <a:rPr lang="sl-SI" dirty="0"/>
              <a:t>Primeri – funkcijske besede</a:t>
            </a:r>
          </a:p>
        </p:txBody>
      </p:sp>
      <p:sp>
        <p:nvSpPr>
          <p:cNvPr id="3" name="Označba mesta besedila 2">
            <a:extLst>
              <a:ext uri="{FF2B5EF4-FFF2-40B4-BE49-F238E27FC236}">
                <a16:creationId xmlns:a16="http://schemas.microsoft.com/office/drawing/2014/main" id="{FDA0D063-3327-7CF4-BF0D-03EDCF3596BF}"/>
              </a:ext>
            </a:extLst>
          </p:cNvPr>
          <p:cNvSpPr>
            <a:spLocks noGrp="1"/>
          </p:cNvSpPr>
          <p:nvPr>
            <p:ph type="body" idx="1"/>
          </p:nvPr>
        </p:nvSpPr>
        <p:spPr>
          <a:xfrm>
            <a:off x="713225" y="893250"/>
            <a:ext cx="7717500" cy="3357000"/>
          </a:xfrm>
        </p:spPr>
        <p:txBody>
          <a:bodyPr/>
          <a:lstStyle/>
          <a:p>
            <a:pPr algn="just"/>
            <a:r>
              <a:rPr lang="sl-SI" sz="1400" dirty="0"/>
              <a:t>Večina popravkov v korpusu Šolar je povezana s prislovi. Učenci delajo napake pri ločevanju krajevnih prislovov, ki poimenujejo kraj, določeno točko, in prislovov, ki poimenujejo cilj premikanja, npr. </a:t>
            </a:r>
            <a:r>
              <a:rPr lang="sl-SI" sz="1400" i="1" dirty="0"/>
              <a:t>notri → noter</a:t>
            </a:r>
            <a:r>
              <a:rPr lang="sl-SI" sz="1400" dirty="0"/>
              <a:t>, </a:t>
            </a:r>
            <a:r>
              <a:rPr lang="sl-SI" sz="1400" i="1" dirty="0"/>
              <a:t>(smo prišli) doma → domov</a:t>
            </a:r>
            <a:r>
              <a:rPr lang="sl-SI" sz="1400" dirty="0"/>
              <a:t>. </a:t>
            </a:r>
          </a:p>
          <a:p>
            <a:pPr algn="just"/>
            <a:r>
              <a:rPr lang="sl-SI" sz="1400" dirty="0"/>
              <a:t>Pri prislovu domov se pogosto pojavlja napačen zapis </a:t>
            </a:r>
            <a:r>
              <a:rPr lang="sl-SI" sz="1400" dirty="0" err="1"/>
              <a:t>izglasnega</a:t>
            </a:r>
            <a:r>
              <a:rPr lang="sl-SI" sz="1400" dirty="0"/>
              <a:t> [u̯], najbrž po analogiji z deležniki na -l [u̯]. Pravilni zapis domov se v korpusu Šolar pojavi 533-krat, zapis </a:t>
            </a:r>
            <a:r>
              <a:rPr lang="sl-SI" sz="1400" i="1" dirty="0" err="1"/>
              <a:t>domol</a:t>
            </a:r>
            <a:r>
              <a:rPr lang="sl-SI" sz="1400" dirty="0"/>
              <a:t> 16-krat, po 2-krat pa zapisa </a:t>
            </a:r>
            <a:r>
              <a:rPr lang="sl-SI" sz="1400" i="1" dirty="0" err="1"/>
              <a:t>domou</a:t>
            </a:r>
            <a:r>
              <a:rPr lang="sl-SI" sz="1400" dirty="0"/>
              <a:t> in </a:t>
            </a:r>
            <a:r>
              <a:rPr lang="sl-SI" sz="1400" i="1" dirty="0" err="1"/>
              <a:t>domo</a:t>
            </a:r>
            <a:r>
              <a:rPr lang="sl-SI" sz="1400" dirty="0"/>
              <a:t>. </a:t>
            </a:r>
          </a:p>
          <a:p>
            <a:pPr algn="just"/>
            <a:r>
              <a:rPr lang="sl-SI" sz="1400" dirty="0"/>
              <a:t>Med popravki so tudi preferenčni, npr. </a:t>
            </a:r>
            <a:r>
              <a:rPr lang="sl-SI" sz="1400" i="1" dirty="0"/>
              <a:t>rajši → raje (bi rajši → raje živela)</a:t>
            </a:r>
            <a:r>
              <a:rPr lang="sl-SI" sz="1400" dirty="0"/>
              <a:t>. Tako v SSKJ kot v SP 2001 namreč najdemo obe obliki, pri čemer SSKJ daje prednost obliki rajši. V korpusu Šolar najdemo nepopravljeno obliko </a:t>
            </a:r>
            <a:r>
              <a:rPr lang="sl-SI" sz="1400" i="1" dirty="0"/>
              <a:t>raje</a:t>
            </a:r>
            <a:r>
              <a:rPr lang="sl-SI" sz="1400" dirty="0"/>
              <a:t> 177-krat, medtem ko obliko </a:t>
            </a:r>
            <a:r>
              <a:rPr lang="sl-SI" sz="1400" i="1" dirty="0"/>
              <a:t>rajši</a:t>
            </a:r>
            <a:r>
              <a:rPr lang="sl-SI" sz="1400" dirty="0"/>
              <a:t>, ki ji daje prednost SSKJ, le 37 krat. Podobna popravka sta: </a:t>
            </a:r>
            <a:r>
              <a:rPr lang="sl-SI" sz="1400" i="1" dirty="0"/>
              <a:t>od hrane ima najrajši → najraje pico, sem najrajše → najraje /nečitljivo/</a:t>
            </a:r>
            <a:r>
              <a:rPr lang="sl-SI" sz="1400" dirty="0"/>
              <a:t>. </a:t>
            </a:r>
          </a:p>
          <a:p>
            <a:pPr algn="just"/>
            <a:r>
              <a:rPr lang="sl-SI" sz="1400" dirty="0"/>
              <a:t>S prislovom so pogosto zamenjane predložne zveze, npr. </a:t>
            </a:r>
            <a:r>
              <a:rPr lang="sl-SI" sz="1400" i="1" dirty="0"/>
              <a:t>na lažji način → lažje</a:t>
            </a:r>
            <a:r>
              <a:rPr lang="sl-SI" sz="1400" dirty="0"/>
              <a:t>, </a:t>
            </a:r>
            <a:r>
              <a:rPr lang="sl-SI" sz="1400" i="1" dirty="0"/>
              <a:t>po temu → potem</a:t>
            </a:r>
            <a:r>
              <a:rPr lang="sl-SI" sz="1400" dirty="0"/>
              <a:t>; včasih pa tudi pridevniki, npr. </a:t>
            </a:r>
            <a:r>
              <a:rPr lang="sl-SI" sz="1400" i="1" dirty="0"/>
              <a:t>Veliko sprememb se zgodi tudi nepričakovanih → nepričakovano. </a:t>
            </a:r>
          </a:p>
          <a:p>
            <a:pPr algn="just"/>
            <a:r>
              <a:rPr lang="sl-SI" sz="1400" dirty="0"/>
              <a:t>Oblike prislovov, ki niso skladne s knjižnojezikovno normo, so dosledno popravljene, npr. </a:t>
            </a:r>
            <a:r>
              <a:rPr lang="sl-SI" sz="1400" i="1" dirty="0"/>
              <a:t>Komi → Komaj čakam, </a:t>
            </a:r>
            <a:r>
              <a:rPr lang="sl-SI" sz="1400" i="1" dirty="0" err="1"/>
              <a:t>prevečih</a:t>
            </a:r>
            <a:r>
              <a:rPr lang="sl-SI" sz="1400" i="1" dirty="0"/>
              <a:t> → preveč, </a:t>
            </a:r>
            <a:r>
              <a:rPr lang="sl-SI" sz="1400" i="1" dirty="0" err="1"/>
              <a:t>ubistvi</a:t>
            </a:r>
            <a:r>
              <a:rPr lang="sl-SI" sz="1400" i="1" dirty="0"/>
              <a:t> → v bistvu, </a:t>
            </a:r>
            <a:r>
              <a:rPr lang="sl-SI" sz="1400" i="1" dirty="0" err="1"/>
              <a:t>zmiril</a:t>
            </a:r>
            <a:r>
              <a:rPr lang="sl-SI" sz="1400" i="1" dirty="0"/>
              <a:t> → zmeraj </a:t>
            </a:r>
            <a:r>
              <a:rPr lang="sl-SI" sz="1400" dirty="0"/>
              <a:t>(podobno pa tudi </a:t>
            </a:r>
            <a:r>
              <a:rPr lang="sl-SI" sz="1400" dirty="0" err="1"/>
              <a:t>nenormativne</a:t>
            </a:r>
            <a:r>
              <a:rPr lang="sl-SI" sz="1400" dirty="0"/>
              <a:t> oblike deležij, npr. </a:t>
            </a:r>
            <a:r>
              <a:rPr lang="sl-SI" sz="1400" i="1" dirty="0" err="1"/>
              <a:t>nevedeč</a:t>
            </a:r>
            <a:r>
              <a:rPr lang="sl-SI" sz="1400" i="1" dirty="0"/>
              <a:t> → </a:t>
            </a:r>
            <a:r>
              <a:rPr lang="sl-SI" sz="1400" i="1" dirty="0" err="1"/>
              <a:t>nevedoč</a:t>
            </a:r>
            <a:r>
              <a:rPr lang="sl-SI" sz="1400" dirty="0"/>
              <a:t>).</a:t>
            </a:r>
            <a:endParaRPr lang="sl-SI" dirty="0"/>
          </a:p>
        </p:txBody>
      </p:sp>
    </p:spTree>
    <p:extLst>
      <p:ext uri="{BB962C8B-B14F-4D97-AF65-F5344CB8AC3E}">
        <p14:creationId xmlns:p14="http://schemas.microsoft.com/office/powerpoint/2010/main" val="364888903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E96759-DABD-1863-32E5-A035BC8C3D92}"/>
            </a:ext>
          </a:extLst>
        </p:cNvPr>
        <p:cNvGrpSpPr/>
        <p:nvPr/>
      </p:nvGrpSpPr>
      <p:grpSpPr>
        <a:xfrm>
          <a:off x="0" y="0"/>
          <a:ext cx="0" cy="0"/>
          <a:chOff x="0" y="0"/>
          <a:chExt cx="0" cy="0"/>
        </a:xfrm>
      </p:grpSpPr>
      <p:sp>
        <p:nvSpPr>
          <p:cNvPr id="4" name="Naslov 3">
            <a:extLst>
              <a:ext uri="{FF2B5EF4-FFF2-40B4-BE49-F238E27FC236}">
                <a16:creationId xmlns:a16="http://schemas.microsoft.com/office/drawing/2014/main" id="{32880103-5831-67AD-AE56-038E2F0D4F03}"/>
              </a:ext>
            </a:extLst>
          </p:cNvPr>
          <p:cNvSpPr>
            <a:spLocks noGrp="1"/>
          </p:cNvSpPr>
          <p:nvPr>
            <p:ph type="title"/>
          </p:nvPr>
        </p:nvSpPr>
        <p:spPr>
          <a:xfrm>
            <a:off x="713225" y="364402"/>
            <a:ext cx="7717500" cy="707400"/>
          </a:xfrm>
        </p:spPr>
        <p:txBody>
          <a:bodyPr/>
          <a:lstStyle/>
          <a:p>
            <a:r>
              <a:rPr lang="sl-SI" dirty="0"/>
              <a:t>Primeri – glagoli</a:t>
            </a:r>
          </a:p>
        </p:txBody>
      </p:sp>
      <p:sp>
        <p:nvSpPr>
          <p:cNvPr id="3" name="Označba mesta besedila 2">
            <a:extLst>
              <a:ext uri="{FF2B5EF4-FFF2-40B4-BE49-F238E27FC236}">
                <a16:creationId xmlns:a16="http://schemas.microsoft.com/office/drawing/2014/main" id="{A00DC70A-98E6-326B-1188-138833DEE378}"/>
              </a:ext>
            </a:extLst>
          </p:cNvPr>
          <p:cNvSpPr>
            <a:spLocks noGrp="1"/>
          </p:cNvSpPr>
          <p:nvPr>
            <p:ph type="body" idx="1"/>
          </p:nvPr>
        </p:nvSpPr>
        <p:spPr>
          <a:xfrm>
            <a:off x="713225" y="893250"/>
            <a:ext cx="7717500" cy="3357000"/>
          </a:xfrm>
        </p:spPr>
        <p:txBody>
          <a:bodyPr/>
          <a:lstStyle/>
          <a:p>
            <a:pPr algn="just"/>
            <a:r>
              <a:rPr lang="sl-SI" sz="1400" dirty="0"/>
              <a:t>Večina popravkov v korpusu Šolar je povezana z </a:t>
            </a:r>
            <a:r>
              <a:rPr lang="sl-SI" sz="1400" dirty="0" err="1"/>
              <a:t>nenormativnimi</a:t>
            </a:r>
            <a:r>
              <a:rPr lang="sl-SI" sz="1400" dirty="0"/>
              <a:t>, najpogosteje regionalno zaznamovanimi oblikami. </a:t>
            </a:r>
          </a:p>
          <a:p>
            <a:pPr algn="just"/>
            <a:r>
              <a:rPr lang="sl-SI" sz="1400" dirty="0"/>
              <a:t>Popravki končnic osebnih glagolskih oblik v povednem naklonu, npr. </a:t>
            </a:r>
            <a:r>
              <a:rPr lang="sl-SI" sz="1400" i="1" dirty="0"/>
              <a:t>se </a:t>
            </a:r>
            <a:r>
              <a:rPr lang="sl-SI" sz="1400" i="1" dirty="0" err="1"/>
              <a:t>spomneš</a:t>
            </a:r>
            <a:r>
              <a:rPr lang="sl-SI" sz="1400" i="1" dirty="0"/>
              <a:t> → se spomniš, data → dasta, grejo → gredo, </a:t>
            </a:r>
            <a:r>
              <a:rPr lang="sl-SI" sz="1400" i="1" dirty="0" err="1"/>
              <a:t>imasta</a:t>
            </a:r>
            <a:r>
              <a:rPr lang="sl-SI" sz="1400" i="1" dirty="0"/>
              <a:t> → imata, res ne </a:t>
            </a:r>
            <a:r>
              <a:rPr lang="sl-SI" sz="1400" i="1" dirty="0" err="1"/>
              <a:t>ravnasta</a:t>
            </a:r>
            <a:r>
              <a:rPr lang="sl-SI" sz="1400" i="1" dirty="0"/>
              <a:t> → res ne ravnata, </a:t>
            </a:r>
            <a:r>
              <a:rPr lang="sl-SI" sz="1400" i="1" dirty="0" err="1"/>
              <a:t>izpolne</a:t>
            </a:r>
            <a:r>
              <a:rPr lang="sl-SI" sz="1400" i="1" dirty="0"/>
              <a:t> → izpolni, </a:t>
            </a:r>
            <a:r>
              <a:rPr lang="sl-SI" sz="1400" i="1" dirty="0" err="1"/>
              <a:t>izveta</a:t>
            </a:r>
            <a:r>
              <a:rPr lang="sl-SI" sz="1400" i="1" dirty="0"/>
              <a:t> → izvesta, ki črta → črti mir, </a:t>
            </a:r>
            <a:r>
              <a:rPr lang="sl-SI" sz="1400" i="1" dirty="0" err="1"/>
              <a:t>naredima</a:t>
            </a:r>
            <a:r>
              <a:rPr lang="sl-SI" sz="1400" i="1" dirty="0"/>
              <a:t> → narediva, </a:t>
            </a:r>
            <a:r>
              <a:rPr lang="sl-SI" sz="1400" i="1" dirty="0" err="1"/>
              <a:t>počnema</a:t>
            </a:r>
            <a:r>
              <a:rPr lang="sl-SI" sz="1400" i="1" dirty="0"/>
              <a:t> → počneva, </a:t>
            </a:r>
            <a:r>
              <a:rPr lang="sl-SI" sz="1400" i="1" dirty="0" err="1"/>
              <a:t>privoščima</a:t>
            </a:r>
            <a:r>
              <a:rPr lang="sl-SI" sz="1400" i="1" dirty="0"/>
              <a:t> → privoščiva, </a:t>
            </a:r>
            <a:r>
              <a:rPr lang="sl-SI" sz="1400" i="1" dirty="0" err="1"/>
              <a:t>odideve</a:t>
            </a:r>
            <a:r>
              <a:rPr lang="sl-SI" sz="1400" i="1" dirty="0"/>
              <a:t> → odideva, </a:t>
            </a:r>
            <a:r>
              <a:rPr lang="sl-SI" sz="1400" i="1" dirty="0" err="1"/>
              <a:t>nimave</a:t>
            </a:r>
            <a:r>
              <a:rPr lang="sl-SI" sz="1400" i="1" dirty="0"/>
              <a:t> → nimava v Ameriko </a:t>
            </a:r>
            <a:r>
              <a:rPr lang="sl-SI" sz="1400" i="1" dirty="0" err="1"/>
              <a:t>pelja</a:t>
            </a:r>
            <a:r>
              <a:rPr lang="sl-SI" sz="1400" i="1" dirty="0"/>
              <a:t> → pelje, pojejo → pojedo, </a:t>
            </a:r>
            <a:r>
              <a:rPr lang="sl-SI" sz="1400" i="1" dirty="0" err="1"/>
              <a:t>pridesta</a:t>
            </a:r>
            <a:r>
              <a:rPr lang="sl-SI" sz="1400" i="1" dirty="0"/>
              <a:t> → prideta, nakopaš → nakoplješ, naj se </a:t>
            </a:r>
            <a:r>
              <a:rPr lang="sl-SI" sz="1400" i="1" dirty="0" err="1"/>
              <a:t>izogibaju</a:t>
            </a:r>
            <a:r>
              <a:rPr lang="sl-SI" sz="1400" i="1" dirty="0"/>
              <a:t> → izogibajo</a:t>
            </a:r>
            <a:r>
              <a:rPr lang="sl-SI" sz="1400" dirty="0"/>
              <a:t>; pojavljajo se tudi reducirane oblike, npr. </a:t>
            </a:r>
            <a:r>
              <a:rPr lang="sl-SI" sz="1400" i="1" dirty="0" err="1"/>
              <a:t>morš</a:t>
            </a:r>
            <a:r>
              <a:rPr lang="sl-SI" sz="1400" i="1" dirty="0"/>
              <a:t> → moraš</a:t>
            </a:r>
            <a:r>
              <a:rPr lang="sl-SI" sz="1400" dirty="0"/>
              <a:t>; in popravki oblike deležnika na -l, npr. </a:t>
            </a:r>
            <a:r>
              <a:rPr lang="sl-SI" sz="1400" i="1" dirty="0"/>
              <a:t>je </a:t>
            </a:r>
            <a:r>
              <a:rPr lang="sl-SI" sz="1400" i="1" dirty="0" err="1"/>
              <a:t>rastu</a:t>
            </a:r>
            <a:r>
              <a:rPr lang="sl-SI" sz="1400" i="1" dirty="0"/>
              <a:t> → je rasel, se je </a:t>
            </a:r>
            <a:r>
              <a:rPr lang="sl-SI" sz="1400" i="1" dirty="0" err="1"/>
              <a:t>odločo</a:t>
            </a:r>
            <a:r>
              <a:rPr lang="sl-SI" sz="1400" i="1" dirty="0"/>
              <a:t> → se je odločil, se je </a:t>
            </a:r>
            <a:r>
              <a:rPr lang="sl-SI" sz="1400" i="1" dirty="0" err="1"/>
              <a:t>znajdla</a:t>
            </a:r>
            <a:r>
              <a:rPr lang="sl-SI" sz="1400" i="1" dirty="0"/>
              <a:t> → se je znašla, je </a:t>
            </a:r>
            <a:r>
              <a:rPr lang="sl-SI" sz="1400" i="1" dirty="0" err="1"/>
              <a:t>ugotovu</a:t>
            </a:r>
            <a:r>
              <a:rPr lang="sl-SI" sz="1400" i="1" dirty="0"/>
              <a:t> → je ugotovil, </a:t>
            </a:r>
            <a:r>
              <a:rPr lang="sl-SI" sz="1400" i="1" dirty="0" err="1"/>
              <a:t>nauču</a:t>
            </a:r>
            <a:r>
              <a:rPr lang="sl-SI" sz="1400" i="1" dirty="0"/>
              <a:t> sem se → naučil sem se, je </a:t>
            </a:r>
            <a:r>
              <a:rPr lang="sl-SI" sz="1400" i="1" dirty="0" err="1"/>
              <a:t>najdla</a:t>
            </a:r>
            <a:r>
              <a:rPr lang="sl-SI" sz="1400" i="1" dirty="0"/>
              <a:t> → je našla, je </a:t>
            </a:r>
            <a:r>
              <a:rPr lang="sl-SI" sz="1400" i="1" dirty="0" err="1"/>
              <a:t>najdel</a:t>
            </a:r>
            <a:r>
              <a:rPr lang="sl-SI" sz="1400" i="1" dirty="0"/>
              <a:t> → je našel; je </a:t>
            </a:r>
            <a:r>
              <a:rPr lang="sl-SI" sz="1400" i="1" dirty="0" err="1"/>
              <a:t>ostalu</a:t>
            </a:r>
            <a:r>
              <a:rPr lang="sl-SI" sz="1400" i="1" dirty="0"/>
              <a:t> → je ostalo, je </a:t>
            </a:r>
            <a:r>
              <a:rPr lang="sl-SI" sz="1400" i="1" dirty="0" err="1"/>
              <a:t>morel</a:t>
            </a:r>
            <a:r>
              <a:rPr lang="sl-SI" sz="1400" i="1" dirty="0"/>
              <a:t> → je moral, je </a:t>
            </a:r>
            <a:r>
              <a:rPr lang="sl-SI" sz="1400" i="1" dirty="0" err="1"/>
              <a:t>pal</a:t>
            </a:r>
            <a:r>
              <a:rPr lang="sl-SI" sz="1400" i="1" dirty="0"/>
              <a:t> → je padel, je </a:t>
            </a:r>
            <a:r>
              <a:rPr lang="sl-SI" sz="1400" i="1" dirty="0" err="1"/>
              <a:t>dobijal</a:t>
            </a:r>
            <a:r>
              <a:rPr lang="sl-SI" sz="1400" i="1" dirty="0"/>
              <a:t> → je dobival</a:t>
            </a:r>
            <a:r>
              <a:rPr lang="sl-SI" sz="1400" dirty="0"/>
              <a:t>, pri čemer tudi tu najdemo reducirane oblike, npr. </a:t>
            </a:r>
            <a:r>
              <a:rPr lang="sl-SI" sz="1400" i="1" dirty="0"/>
              <a:t>bla → bila</a:t>
            </a:r>
            <a:r>
              <a:rPr lang="sl-SI" sz="1400" dirty="0"/>
              <a:t>. </a:t>
            </a:r>
          </a:p>
          <a:p>
            <a:pPr algn="just"/>
            <a:r>
              <a:rPr lang="sl-SI" sz="1400" dirty="0"/>
              <a:t>Popravek: </a:t>
            </a:r>
            <a:r>
              <a:rPr lang="sl-SI" sz="1400" i="1" dirty="0"/>
              <a:t>grejo → gredo</a:t>
            </a:r>
            <a:r>
              <a:rPr lang="sl-SI" sz="1400" dirty="0"/>
              <a:t>:</a:t>
            </a:r>
            <a:r>
              <a:rPr lang="sl-SI" sz="1400" i="1" dirty="0"/>
              <a:t> </a:t>
            </a:r>
            <a:r>
              <a:rPr lang="sl-SI" sz="1400" dirty="0"/>
              <a:t>obe obliki sta skladni s SSKJ2 in kodifikacijo v SP 2001. Popravek je najbrž posledica dejstva, da se oblika </a:t>
            </a:r>
            <a:r>
              <a:rPr lang="sl-SI" sz="1400" i="1" dirty="0"/>
              <a:t>grejo</a:t>
            </a:r>
            <a:r>
              <a:rPr lang="sl-SI" sz="1400" dirty="0"/>
              <a:t> uveljavlja šele v novejšem času, in sicer predvsem v knjižnem pogovornem jeziku (SP 2001; § 891).</a:t>
            </a:r>
            <a:endParaRPr lang="sl-SI" dirty="0"/>
          </a:p>
        </p:txBody>
      </p:sp>
    </p:spTree>
    <p:extLst>
      <p:ext uri="{BB962C8B-B14F-4D97-AF65-F5344CB8AC3E}">
        <p14:creationId xmlns:p14="http://schemas.microsoft.com/office/powerpoint/2010/main" val="376931848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A03D24-583A-E2C6-99F9-F3208C845E37}"/>
            </a:ext>
          </a:extLst>
        </p:cNvPr>
        <p:cNvGrpSpPr/>
        <p:nvPr/>
      </p:nvGrpSpPr>
      <p:grpSpPr>
        <a:xfrm>
          <a:off x="0" y="0"/>
          <a:ext cx="0" cy="0"/>
          <a:chOff x="0" y="0"/>
          <a:chExt cx="0" cy="0"/>
        </a:xfrm>
      </p:grpSpPr>
      <p:sp>
        <p:nvSpPr>
          <p:cNvPr id="3" name="Označba mesta besedila 2">
            <a:extLst>
              <a:ext uri="{FF2B5EF4-FFF2-40B4-BE49-F238E27FC236}">
                <a16:creationId xmlns:a16="http://schemas.microsoft.com/office/drawing/2014/main" id="{D53FB784-5524-12FD-33B0-005E250CBE17}"/>
              </a:ext>
            </a:extLst>
          </p:cNvPr>
          <p:cNvSpPr>
            <a:spLocks noGrp="1"/>
          </p:cNvSpPr>
          <p:nvPr>
            <p:ph type="body" idx="1"/>
          </p:nvPr>
        </p:nvSpPr>
        <p:spPr>
          <a:xfrm>
            <a:off x="713225" y="893250"/>
            <a:ext cx="7717500" cy="3357000"/>
          </a:xfrm>
        </p:spPr>
        <p:txBody>
          <a:bodyPr/>
          <a:lstStyle/>
          <a:p>
            <a:pPr algn="just"/>
            <a:r>
              <a:rPr lang="sl-SI" sz="1400" dirty="0"/>
              <a:t>Prihodnjik: oblike z odvečnim deležnikom na -l pomožnega glagola, npr. </a:t>
            </a:r>
            <a:r>
              <a:rPr lang="sl-SI" sz="1400" i="1" dirty="0"/>
              <a:t>bo bil → bo, boš bila jezna → boš jezna</a:t>
            </a:r>
            <a:r>
              <a:rPr lang="sl-SI" sz="1400" dirty="0"/>
              <a:t>, in neknjižne oblike glagola biti v prihodnjiku, npr. </a:t>
            </a:r>
            <a:r>
              <a:rPr lang="sl-SI" sz="1400" i="1" dirty="0"/>
              <a:t>bota → bosta</a:t>
            </a:r>
            <a:r>
              <a:rPr lang="sl-SI" sz="1400" dirty="0"/>
              <a:t>. Pogosto so popravki potrebni, ker je zanikani glagol zapisan skupaj z nikalnico, npr. </a:t>
            </a:r>
            <a:r>
              <a:rPr lang="sl-SI" sz="1400" i="1" dirty="0"/>
              <a:t>nebo → ne bo, </a:t>
            </a:r>
            <a:r>
              <a:rPr lang="sl-SI" sz="1400" i="1" dirty="0" err="1"/>
              <a:t>nebojo</a:t>
            </a:r>
            <a:r>
              <a:rPr lang="sl-SI" sz="1400" i="1" dirty="0"/>
              <a:t> → ne bodo, </a:t>
            </a:r>
            <a:r>
              <a:rPr lang="sl-SI" sz="1400" i="1" dirty="0" err="1"/>
              <a:t>nebote</a:t>
            </a:r>
            <a:r>
              <a:rPr lang="sl-SI" sz="1400" i="1" dirty="0"/>
              <a:t> → ne boste</a:t>
            </a:r>
            <a:r>
              <a:rPr lang="sl-SI" sz="1400" dirty="0"/>
              <a:t>. </a:t>
            </a:r>
          </a:p>
          <a:p>
            <a:pPr algn="just"/>
            <a:r>
              <a:rPr lang="sl-SI" sz="1400" dirty="0"/>
              <a:t>Napake se pojavljajo tudi pri tvorbi in rabi namenilnika in nedoločnika; najdemo primere rabe  namenilnika namesto nedoločnika, npr. </a:t>
            </a:r>
            <a:r>
              <a:rPr lang="sl-SI" sz="1400" i="1" dirty="0"/>
              <a:t>se moraš postavit → postaviti zase, </a:t>
            </a:r>
            <a:r>
              <a:rPr lang="sl-SI" sz="1400" i="1" dirty="0" err="1"/>
              <a:t>uplivat</a:t>
            </a:r>
            <a:r>
              <a:rPr lang="sl-SI" sz="1400" i="1" dirty="0"/>
              <a:t> → vplivati</a:t>
            </a:r>
            <a:r>
              <a:rPr lang="sl-SI" sz="1400" dirty="0"/>
              <a:t>; rabe nedoločnika namesto namenilnika, npr. </a:t>
            </a:r>
            <a:r>
              <a:rPr lang="sl-SI" sz="1400" i="1" dirty="0"/>
              <a:t>poslala šolati → šolat</a:t>
            </a:r>
            <a:r>
              <a:rPr lang="sl-SI" sz="1400" dirty="0"/>
              <a:t>; napačno tvorjene oblike nedoločnika, npr. </a:t>
            </a:r>
            <a:r>
              <a:rPr lang="sl-SI" sz="1400" i="1" dirty="0" err="1"/>
              <a:t>tečti</a:t>
            </a:r>
            <a:r>
              <a:rPr lang="sl-SI" sz="1400" i="1" dirty="0"/>
              <a:t> → teči, </a:t>
            </a:r>
            <a:r>
              <a:rPr lang="sl-SI" sz="1400" i="1" dirty="0" err="1"/>
              <a:t>dosežti</a:t>
            </a:r>
            <a:r>
              <a:rPr lang="sl-SI" sz="1400" i="1" dirty="0"/>
              <a:t> → doseči, </a:t>
            </a:r>
            <a:r>
              <a:rPr lang="sl-SI" sz="1400" i="1" dirty="0" err="1"/>
              <a:t>poprimiti</a:t>
            </a:r>
            <a:r>
              <a:rPr lang="sl-SI" sz="1400" i="1" dirty="0"/>
              <a:t> → poprijeti (ne bi smel da grem → iti na računalnik</a:t>
            </a:r>
            <a:r>
              <a:rPr lang="sl-SI" sz="1400" dirty="0"/>
              <a:t>) in namenilnika, npr. </a:t>
            </a:r>
            <a:r>
              <a:rPr lang="sl-SI" sz="1400" i="1" dirty="0"/>
              <a:t>pridet → prit, </a:t>
            </a:r>
            <a:r>
              <a:rPr lang="sl-SI" sz="1400" i="1" dirty="0" err="1"/>
              <a:t>oblečt</a:t>
            </a:r>
            <a:r>
              <a:rPr lang="sl-SI" sz="1400" i="1" dirty="0"/>
              <a:t> → obleč</a:t>
            </a:r>
            <a:r>
              <a:rPr lang="sl-SI" sz="1400" dirty="0"/>
              <a:t>.</a:t>
            </a:r>
          </a:p>
          <a:p>
            <a:pPr algn="just"/>
            <a:r>
              <a:rPr lang="sl-SI" sz="1400" dirty="0"/>
              <a:t>Poleg tega najdemo napačne oblike velelnika, npr. </a:t>
            </a:r>
            <a:r>
              <a:rPr lang="sl-SI" sz="1400" i="1" dirty="0" err="1"/>
              <a:t>vzami</a:t>
            </a:r>
            <a:r>
              <a:rPr lang="sl-SI" sz="1400" i="1" dirty="0"/>
              <a:t> → vzemi, </a:t>
            </a:r>
            <a:r>
              <a:rPr lang="sl-SI" sz="1400" i="1" dirty="0" err="1"/>
              <a:t>verjami</a:t>
            </a:r>
            <a:r>
              <a:rPr lang="sl-SI" sz="1400" i="1" dirty="0"/>
              <a:t> → verjemi</a:t>
            </a:r>
            <a:r>
              <a:rPr lang="sl-SI" sz="1400" dirty="0"/>
              <a:t>; odvečne, manjkajoče ali napačne proste morfeme, npr. </a:t>
            </a:r>
            <a:r>
              <a:rPr lang="sl-SI" sz="1400" i="1" dirty="0"/>
              <a:t>sem se vstala → sem vstala, sva si zazrla v oči → sva se zazrla v oči*</a:t>
            </a:r>
            <a:r>
              <a:rPr lang="sl-SI" sz="1400" dirty="0"/>
              <a:t>; rabo množinskih namesto dvojinskih oblik (predvsem pri ž. sp.), npr. </a:t>
            </a:r>
            <a:r>
              <a:rPr lang="sl-SI" sz="1400" i="1" dirty="0"/>
              <a:t>dirjale smo → dirjali sva</a:t>
            </a:r>
            <a:r>
              <a:rPr lang="sl-SI" sz="1400" dirty="0"/>
              <a:t>, </a:t>
            </a:r>
            <a:r>
              <a:rPr lang="sl-SI" sz="1400" i="1" dirty="0"/>
              <a:t>Moja mama in očka so šli → sta šla narazen, </a:t>
            </a:r>
            <a:r>
              <a:rPr lang="sl-SI" sz="1400" dirty="0"/>
              <a:t>ter zamenjavo glagolov moči in morati, npr. </a:t>
            </a:r>
            <a:r>
              <a:rPr lang="sl-SI" sz="1400" i="1" dirty="0"/>
              <a:t>niso si morali → mogli speči meso.</a:t>
            </a:r>
          </a:p>
        </p:txBody>
      </p:sp>
    </p:spTree>
    <p:extLst>
      <p:ext uri="{BB962C8B-B14F-4D97-AF65-F5344CB8AC3E}">
        <p14:creationId xmlns:p14="http://schemas.microsoft.com/office/powerpoint/2010/main" val="77131704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1D4E5A-B1D8-9EA5-9DA1-8EEF88F39C90}"/>
            </a:ext>
          </a:extLst>
        </p:cNvPr>
        <p:cNvGrpSpPr/>
        <p:nvPr/>
      </p:nvGrpSpPr>
      <p:grpSpPr>
        <a:xfrm>
          <a:off x="0" y="0"/>
          <a:ext cx="0" cy="0"/>
          <a:chOff x="0" y="0"/>
          <a:chExt cx="0" cy="0"/>
        </a:xfrm>
      </p:grpSpPr>
      <p:sp>
        <p:nvSpPr>
          <p:cNvPr id="4" name="Naslov 3">
            <a:extLst>
              <a:ext uri="{FF2B5EF4-FFF2-40B4-BE49-F238E27FC236}">
                <a16:creationId xmlns:a16="http://schemas.microsoft.com/office/drawing/2014/main" id="{3D8352C4-BF45-37FE-5056-0178F19AAE3F}"/>
              </a:ext>
            </a:extLst>
          </p:cNvPr>
          <p:cNvSpPr>
            <a:spLocks noGrp="1"/>
          </p:cNvSpPr>
          <p:nvPr>
            <p:ph type="title"/>
          </p:nvPr>
        </p:nvSpPr>
        <p:spPr>
          <a:xfrm>
            <a:off x="713225" y="649747"/>
            <a:ext cx="7717500" cy="707400"/>
          </a:xfrm>
        </p:spPr>
        <p:txBody>
          <a:bodyPr/>
          <a:lstStyle/>
          <a:p>
            <a:r>
              <a:rPr lang="sl-SI" dirty="0"/>
              <a:t>Primeri – pridevniki</a:t>
            </a:r>
          </a:p>
        </p:txBody>
      </p:sp>
      <p:sp>
        <p:nvSpPr>
          <p:cNvPr id="3" name="Označba mesta besedila 2">
            <a:extLst>
              <a:ext uri="{FF2B5EF4-FFF2-40B4-BE49-F238E27FC236}">
                <a16:creationId xmlns:a16="http://schemas.microsoft.com/office/drawing/2014/main" id="{019AF1D8-6A96-475C-D9F9-02DAC3B8EE7E}"/>
              </a:ext>
            </a:extLst>
          </p:cNvPr>
          <p:cNvSpPr>
            <a:spLocks noGrp="1"/>
          </p:cNvSpPr>
          <p:nvPr>
            <p:ph type="body" idx="1"/>
          </p:nvPr>
        </p:nvSpPr>
        <p:spPr>
          <a:xfrm>
            <a:off x="713225" y="1407268"/>
            <a:ext cx="7717500" cy="2842982"/>
          </a:xfrm>
        </p:spPr>
        <p:txBody>
          <a:bodyPr/>
          <a:lstStyle/>
          <a:p>
            <a:pPr algn="just"/>
            <a:r>
              <a:rPr lang="sl-SI" sz="1400" dirty="0"/>
              <a:t>Zamenjava nedoločne oblike z določno in obratno, npr. </a:t>
            </a:r>
            <a:r>
              <a:rPr lang="sl-SI" sz="1400" i="1" dirty="0"/>
              <a:t>malo bolj glaven → glavni kot drugi, je nosila </a:t>
            </a:r>
            <a:r>
              <a:rPr lang="sl-SI" sz="1400" i="1" dirty="0" err="1"/>
              <a:t>zelenobel</a:t>
            </a:r>
            <a:r>
              <a:rPr lang="sl-SI" sz="1400" i="1" dirty="0"/>
              <a:t> črtasti → črtast pulover</a:t>
            </a:r>
            <a:r>
              <a:rPr lang="sl-SI" sz="1400" dirty="0"/>
              <a:t>. </a:t>
            </a:r>
          </a:p>
          <a:p>
            <a:pPr marL="127000" indent="0" algn="just">
              <a:buNone/>
            </a:pPr>
            <a:endParaRPr lang="sl-SI" sz="1400" dirty="0"/>
          </a:p>
          <a:p>
            <a:pPr algn="just"/>
            <a:r>
              <a:rPr lang="sl-SI" sz="1400" dirty="0"/>
              <a:t>Nadomeščanje opisnega stopnjevanja s stopnjevanjem z obrazili, npr. </a:t>
            </a:r>
            <a:r>
              <a:rPr lang="sl-SI" sz="1400" i="1" dirty="0"/>
              <a:t>bolj dolgo → daljše, bolj hudobna → hudobnejša, bolj pameten → pametnejši, bolj pogosto </a:t>
            </a:r>
            <a:r>
              <a:rPr lang="sl-SI" sz="1400" dirty="0"/>
              <a:t>(prid.) </a:t>
            </a:r>
            <a:r>
              <a:rPr lang="sl-SI" sz="1400" i="1" dirty="0"/>
              <a:t>→ pogostejše, bolj razkošno → razkošnejšo obleko</a:t>
            </a:r>
            <a:r>
              <a:rPr lang="sl-SI" sz="1400" dirty="0"/>
              <a:t>; redko je obratno, npr. </a:t>
            </a:r>
            <a:r>
              <a:rPr lang="sl-SI" sz="1400" i="1" dirty="0"/>
              <a:t>najsmešnejših → najbolj smešnih</a:t>
            </a:r>
            <a:r>
              <a:rPr lang="sl-SI" sz="1400" dirty="0"/>
              <a:t>. Oblike </a:t>
            </a:r>
            <a:r>
              <a:rPr lang="sl-SI" sz="1400" i="1" dirty="0"/>
              <a:t>daljše, hudobnejša, pametnejši, pogostejšo </a:t>
            </a:r>
            <a:r>
              <a:rPr lang="sl-SI" sz="1400" dirty="0"/>
              <a:t>in</a:t>
            </a:r>
            <a:r>
              <a:rPr lang="sl-SI" sz="1400" i="1" dirty="0"/>
              <a:t> razkošnejšo </a:t>
            </a:r>
            <a:r>
              <a:rPr lang="sl-SI" sz="1400" dirty="0"/>
              <a:t>so skladne s kodificirano normo v SP 2001, zadnji (obratni) popravek pa je neustrezen, saj je z normo skladna tudi oblika </a:t>
            </a:r>
            <a:r>
              <a:rPr lang="sl-SI" sz="1400" i="1" dirty="0"/>
              <a:t>najsmešnejših</a:t>
            </a:r>
            <a:r>
              <a:rPr lang="sl-SI" sz="1400" dirty="0"/>
              <a:t>.</a:t>
            </a:r>
          </a:p>
        </p:txBody>
      </p:sp>
    </p:spTree>
    <p:extLst>
      <p:ext uri="{BB962C8B-B14F-4D97-AF65-F5344CB8AC3E}">
        <p14:creationId xmlns:p14="http://schemas.microsoft.com/office/powerpoint/2010/main" val="217901206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5048AF-E79E-98BA-C183-46B67781B90F}"/>
            </a:ext>
          </a:extLst>
        </p:cNvPr>
        <p:cNvGrpSpPr/>
        <p:nvPr/>
      </p:nvGrpSpPr>
      <p:grpSpPr>
        <a:xfrm>
          <a:off x="0" y="0"/>
          <a:ext cx="0" cy="0"/>
          <a:chOff x="0" y="0"/>
          <a:chExt cx="0" cy="0"/>
        </a:xfrm>
      </p:grpSpPr>
      <p:sp>
        <p:nvSpPr>
          <p:cNvPr id="4" name="Naslov 3">
            <a:extLst>
              <a:ext uri="{FF2B5EF4-FFF2-40B4-BE49-F238E27FC236}">
                <a16:creationId xmlns:a16="http://schemas.microsoft.com/office/drawing/2014/main" id="{9C93E399-D3E6-9607-BE89-49AADB2DD90B}"/>
              </a:ext>
            </a:extLst>
          </p:cNvPr>
          <p:cNvSpPr>
            <a:spLocks noGrp="1"/>
          </p:cNvSpPr>
          <p:nvPr>
            <p:ph type="title"/>
          </p:nvPr>
        </p:nvSpPr>
        <p:spPr>
          <a:xfrm>
            <a:off x="713225" y="364402"/>
            <a:ext cx="7717500" cy="707400"/>
          </a:xfrm>
        </p:spPr>
        <p:txBody>
          <a:bodyPr/>
          <a:lstStyle/>
          <a:p>
            <a:r>
              <a:rPr lang="sl-SI" dirty="0"/>
              <a:t>Primeri – števniki</a:t>
            </a:r>
          </a:p>
        </p:txBody>
      </p:sp>
      <p:sp>
        <p:nvSpPr>
          <p:cNvPr id="3" name="Označba mesta besedila 2">
            <a:extLst>
              <a:ext uri="{FF2B5EF4-FFF2-40B4-BE49-F238E27FC236}">
                <a16:creationId xmlns:a16="http://schemas.microsoft.com/office/drawing/2014/main" id="{CB3F3B92-34A3-2976-F728-9FB175DD797C}"/>
              </a:ext>
            </a:extLst>
          </p:cNvPr>
          <p:cNvSpPr>
            <a:spLocks noGrp="1"/>
          </p:cNvSpPr>
          <p:nvPr>
            <p:ph type="body" idx="1"/>
          </p:nvPr>
        </p:nvSpPr>
        <p:spPr>
          <a:xfrm>
            <a:off x="713225" y="1407268"/>
            <a:ext cx="7717500" cy="2842982"/>
          </a:xfrm>
        </p:spPr>
        <p:txBody>
          <a:bodyPr/>
          <a:lstStyle/>
          <a:p>
            <a:pPr algn="just"/>
            <a:r>
              <a:rPr lang="sl-SI" sz="1400" dirty="0"/>
              <a:t>Izrazito težavo predstavlja števnik </a:t>
            </a:r>
            <a:r>
              <a:rPr lang="sl-SI" sz="1400" i="1" dirty="0"/>
              <a:t>dva/dve</a:t>
            </a:r>
            <a:r>
              <a:rPr lang="sl-SI" sz="1400" dirty="0"/>
              <a:t>. Učenci za njim pogosto uporabijo množinsko obliko namesto dvojinske, npr. </a:t>
            </a:r>
            <a:r>
              <a:rPr lang="sl-SI" sz="1400" i="1" dirty="0"/>
              <a:t>o dvema zaljubljencema → o dveh zaljubljencih, pred </a:t>
            </a:r>
            <a:r>
              <a:rPr lang="sl-SI" sz="1400" i="1" dirty="0" err="1"/>
              <a:t>dvemi</a:t>
            </a:r>
            <a:r>
              <a:rPr lang="sl-SI" sz="1400" i="1" dirty="0"/>
              <a:t> leti → pred dvema letoma</a:t>
            </a:r>
            <a:r>
              <a:rPr lang="sl-SI" sz="1400" dirty="0"/>
              <a:t>. Včasih namesto oblike za srednji spol uporabijo obliko za moški spol, npr. </a:t>
            </a:r>
            <a:r>
              <a:rPr lang="sl-SI" sz="1400" i="1" dirty="0" err="1"/>
              <a:t>stodva</a:t>
            </a:r>
            <a:r>
              <a:rPr lang="sl-SI" sz="1400" i="1" dirty="0"/>
              <a:t> nadstropja → </a:t>
            </a:r>
            <a:r>
              <a:rPr lang="sl-SI" sz="1400" i="1" dirty="0" err="1"/>
              <a:t>stodve</a:t>
            </a:r>
            <a:r>
              <a:rPr lang="sl-SI" sz="1400" i="1" dirty="0"/>
              <a:t>* nadstropji </a:t>
            </a:r>
            <a:r>
              <a:rPr lang="sl-SI" sz="1400" dirty="0"/>
              <a:t>(*napaka pri popravku). </a:t>
            </a:r>
          </a:p>
          <a:p>
            <a:pPr algn="just"/>
            <a:endParaRPr lang="sl-SI" sz="1400" dirty="0"/>
          </a:p>
          <a:p>
            <a:pPr algn="just"/>
            <a:r>
              <a:rPr lang="sl-SI" sz="1400" dirty="0"/>
              <a:t>Drugi tipi popravkov so redkejši; med njimi najdemo popravke, povezane s sklanjanjem števnikov, npr. </a:t>
            </a:r>
            <a:r>
              <a:rPr lang="sl-SI" sz="1400" i="1" dirty="0"/>
              <a:t>shodila sem pri enajst → enajstih mesecih; z devet </a:t>
            </a:r>
            <a:r>
              <a:rPr lang="sl-SI" sz="1400" i="1" dirty="0" err="1"/>
              <a:t>otrokam</a:t>
            </a:r>
            <a:r>
              <a:rPr lang="sl-SI" sz="1400" i="1" dirty="0"/>
              <a:t> </a:t>
            </a:r>
            <a:r>
              <a:rPr lang="sl-SI" sz="1400" dirty="0"/>
              <a:t>(tudi neknjižna oblika samostalnika) → </a:t>
            </a:r>
            <a:r>
              <a:rPr lang="sl-SI" sz="1400" i="1" dirty="0"/>
              <a:t>z devetimi otroki; ni prinesla petstotih → petsto tolarjev</a:t>
            </a:r>
            <a:r>
              <a:rPr lang="sl-SI" sz="1400" dirty="0"/>
              <a:t> (zadnji popravek je nepotreben), ali pa z odpravo nestandardnih oblik števnika, npr. </a:t>
            </a:r>
            <a:r>
              <a:rPr lang="sl-SI" sz="1400" i="1" dirty="0" err="1"/>
              <a:t>enga</a:t>
            </a:r>
            <a:r>
              <a:rPr lang="sl-SI" sz="1400" i="1" dirty="0"/>
              <a:t> → enega</a:t>
            </a:r>
            <a:r>
              <a:rPr lang="sl-SI" sz="1400" dirty="0"/>
              <a:t>.</a:t>
            </a:r>
          </a:p>
        </p:txBody>
      </p:sp>
    </p:spTree>
    <p:extLst>
      <p:ext uri="{BB962C8B-B14F-4D97-AF65-F5344CB8AC3E}">
        <p14:creationId xmlns:p14="http://schemas.microsoft.com/office/powerpoint/2010/main" val="393832849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3FCA0C-B23F-6E85-727A-7B7D18C92D12}"/>
            </a:ext>
          </a:extLst>
        </p:cNvPr>
        <p:cNvGrpSpPr/>
        <p:nvPr/>
      </p:nvGrpSpPr>
      <p:grpSpPr>
        <a:xfrm>
          <a:off x="0" y="0"/>
          <a:ext cx="0" cy="0"/>
          <a:chOff x="0" y="0"/>
          <a:chExt cx="0" cy="0"/>
        </a:xfrm>
      </p:grpSpPr>
      <p:sp>
        <p:nvSpPr>
          <p:cNvPr id="4" name="Naslov 3">
            <a:extLst>
              <a:ext uri="{FF2B5EF4-FFF2-40B4-BE49-F238E27FC236}">
                <a16:creationId xmlns:a16="http://schemas.microsoft.com/office/drawing/2014/main" id="{2EB33885-24C6-8CB8-BE93-24EE889A4BCE}"/>
              </a:ext>
            </a:extLst>
          </p:cNvPr>
          <p:cNvSpPr>
            <a:spLocks noGrp="1"/>
          </p:cNvSpPr>
          <p:nvPr>
            <p:ph type="title"/>
          </p:nvPr>
        </p:nvSpPr>
        <p:spPr>
          <a:xfrm>
            <a:off x="389106" y="364402"/>
            <a:ext cx="8041619" cy="707400"/>
          </a:xfrm>
        </p:spPr>
        <p:txBody>
          <a:bodyPr/>
          <a:lstStyle/>
          <a:p>
            <a:r>
              <a:rPr lang="sl-SI" sz="2600" dirty="0"/>
              <a:t>Občna poimenovanja – težave pri posebnostih</a:t>
            </a:r>
          </a:p>
        </p:txBody>
      </p:sp>
      <p:sp>
        <p:nvSpPr>
          <p:cNvPr id="3" name="Označba mesta besedila 2">
            <a:extLst>
              <a:ext uri="{FF2B5EF4-FFF2-40B4-BE49-F238E27FC236}">
                <a16:creationId xmlns:a16="http://schemas.microsoft.com/office/drawing/2014/main" id="{F8254CA0-CEF0-3E99-B8C9-5070CE7232F1}"/>
              </a:ext>
            </a:extLst>
          </p:cNvPr>
          <p:cNvSpPr>
            <a:spLocks noGrp="1"/>
          </p:cNvSpPr>
          <p:nvPr>
            <p:ph type="body" idx="1"/>
          </p:nvPr>
        </p:nvSpPr>
        <p:spPr>
          <a:xfrm>
            <a:off x="551165" y="830093"/>
            <a:ext cx="7717500" cy="2616003"/>
          </a:xfrm>
        </p:spPr>
        <p:txBody>
          <a:bodyPr/>
          <a:lstStyle/>
          <a:p>
            <a:pPr algn="just"/>
            <a:r>
              <a:rPr lang="sl-SI" sz="1400" dirty="0"/>
              <a:t>Preglas, npr. </a:t>
            </a:r>
            <a:r>
              <a:rPr lang="sl-SI" sz="1400" i="1" dirty="0" err="1"/>
              <a:t>ciljom</a:t>
            </a:r>
            <a:r>
              <a:rPr lang="sl-SI" sz="1400" i="1" dirty="0"/>
              <a:t> → ciljem, </a:t>
            </a:r>
            <a:r>
              <a:rPr lang="sl-SI" sz="1400" i="1" dirty="0" err="1"/>
              <a:t>klancom</a:t>
            </a:r>
            <a:r>
              <a:rPr lang="sl-SI" sz="1400" i="1" dirty="0"/>
              <a:t> → klancem, </a:t>
            </a:r>
            <a:r>
              <a:rPr lang="sl-SI" sz="1400" i="1" dirty="0" err="1"/>
              <a:t>princova</a:t>
            </a:r>
            <a:r>
              <a:rPr lang="sl-SI" sz="1400" i="1" dirty="0"/>
              <a:t> → prinčeva</a:t>
            </a:r>
            <a:r>
              <a:rPr lang="sl-SI" sz="1400" dirty="0"/>
              <a:t>, posamezni popravki pa so potrebni zaradi </a:t>
            </a:r>
            <a:r>
              <a:rPr lang="sl-SI" sz="1400" dirty="0" err="1"/>
              <a:t>hiperkorekcije</a:t>
            </a:r>
            <a:r>
              <a:rPr lang="sl-SI" sz="1400" dirty="0"/>
              <a:t>, npr. </a:t>
            </a:r>
            <a:r>
              <a:rPr lang="sl-SI" sz="1400" i="1" dirty="0" err="1"/>
              <a:t>kužkev</a:t>
            </a:r>
            <a:r>
              <a:rPr lang="sl-SI" sz="1400" i="1" dirty="0"/>
              <a:t> → kužkov</a:t>
            </a:r>
            <a:r>
              <a:rPr lang="sl-SI" sz="1400" dirty="0"/>
              <a:t>. </a:t>
            </a:r>
          </a:p>
          <a:p>
            <a:pPr algn="just"/>
            <a:r>
              <a:rPr lang="sl-SI" sz="1400" dirty="0"/>
              <a:t>Samostalniki 1. m. skl., ki imajo v im. </a:t>
            </a:r>
            <a:r>
              <a:rPr lang="sl-SI" sz="1400" dirty="0" err="1"/>
              <a:t>ed</a:t>
            </a:r>
            <a:r>
              <a:rPr lang="sl-SI" sz="1400" dirty="0"/>
              <a:t>. končnico -je, npr. </a:t>
            </a:r>
            <a:r>
              <a:rPr lang="sl-SI" sz="1400" i="1" dirty="0"/>
              <a:t>moži → možje, ceniti ljudje → ljudi, ima dolge zlate lasje → lase </a:t>
            </a:r>
            <a:r>
              <a:rPr lang="sl-SI" sz="1400" dirty="0"/>
              <a:t>(napačna tožilniška oblika je nastala po analogiji z imenovalniško); končnica -je pa se pojavlja pri neustreznih osnovah, npr. </a:t>
            </a:r>
            <a:r>
              <a:rPr lang="sl-SI" sz="1400" i="1" dirty="0"/>
              <a:t>5. </a:t>
            </a:r>
            <a:r>
              <a:rPr lang="sl-SI" sz="1400" i="1" dirty="0" err="1"/>
              <a:t>razredje</a:t>
            </a:r>
            <a:r>
              <a:rPr lang="sl-SI" sz="1400" i="1" dirty="0"/>
              <a:t> → razredi. </a:t>
            </a:r>
          </a:p>
          <a:p>
            <a:pPr algn="just"/>
            <a:r>
              <a:rPr lang="sl-SI" sz="1400" dirty="0"/>
              <a:t>Samostalniki 1. m. skl. s končnico -u v rod. </a:t>
            </a:r>
            <a:r>
              <a:rPr lang="sl-SI" sz="1400" dirty="0" err="1"/>
              <a:t>ed</a:t>
            </a:r>
            <a:r>
              <a:rPr lang="sl-SI" sz="1400" dirty="0"/>
              <a:t>., npr. </a:t>
            </a:r>
            <a:r>
              <a:rPr lang="sl-SI" sz="1400" i="1" dirty="0"/>
              <a:t>mira → miru, straha → strahu</a:t>
            </a:r>
            <a:r>
              <a:rPr lang="sl-SI" sz="1400" dirty="0"/>
              <a:t>. SP 2001 dopušča oboje.</a:t>
            </a:r>
          </a:p>
          <a:p>
            <a:pPr algn="just"/>
            <a:r>
              <a:rPr lang="sl-SI" sz="1400" dirty="0"/>
              <a:t>Samostalnika </a:t>
            </a:r>
            <a:r>
              <a:rPr lang="sl-SI" sz="1400" i="1" dirty="0"/>
              <a:t>mati, </a:t>
            </a:r>
            <a:r>
              <a:rPr lang="sl-SI" sz="1400" dirty="0"/>
              <a:t>npr. </a:t>
            </a:r>
            <a:r>
              <a:rPr lang="sl-SI" sz="1400" i="1" dirty="0"/>
              <a:t>mater → mati, </a:t>
            </a:r>
            <a:r>
              <a:rPr lang="sl-SI" sz="1400" i="1" dirty="0" err="1"/>
              <a:t>matera</a:t>
            </a:r>
            <a:r>
              <a:rPr lang="sl-SI" sz="1400" i="1" dirty="0"/>
              <a:t> → mati, </a:t>
            </a:r>
            <a:r>
              <a:rPr lang="sl-SI" sz="1400" i="1" dirty="0" err="1"/>
              <a:t>matero</a:t>
            </a:r>
            <a:r>
              <a:rPr lang="sl-SI" sz="1400" i="1" dirty="0"/>
              <a:t> → mater, </a:t>
            </a:r>
            <a:r>
              <a:rPr lang="sl-SI" sz="1400" dirty="0"/>
              <a:t>in </a:t>
            </a:r>
            <a:r>
              <a:rPr lang="sl-SI" sz="1400" i="1" dirty="0"/>
              <a:t>hči</a:t>
            </a:r>
            <a:r>
              <a:rPr lang="sl-SI" sz="1400" dirty="0"/>
              <a:t>, npr. </a:t>
            </a:r>
            <a:r>
              <a:rPr lang="sl-SI" sz="1400" i="1" dirty="0" err="1"/>
              <a:t>hčero</a:t>
            </a:r>
            <a:r>
              <a:rPr lang="sl-SI" sz="1400" i="1" dirty="0"/>
              <a:t> → hčer, hči → hčer</a:t>
            </a:r>
            <a:r>
              <a:rPr lang="sl-SI" sz="1400" dirty="0"/>
              <a:t>; samostalnik </a:t>
            </a:r>
            <a:r>
              <a:rPr lang="sl-SI" sz="1400" i="1" dirty="0"/>
              <a:t>gospa</a:t>
            </a:r>
            <a:r>
              <a:rPr lang="sl-SI" sz="1400" dirty="0"/>
              <a:t>, npr. z </a:t>
            </a:r>
            <a:r>
              <a:rPr lang="sl-SI" sz="1400" i="1" dirty="0" err="1"/>
              <a:t>gospami</a:t>
            </a:r>
            <a:r>
              <a:rPr lang="sl-SI" sz="1400" i="1" dirty="0"/>
              <a:t> → z gospemi, </a:t>
            </a:r>
            <a:r>
              <a:rPr lang="sl-SI" sz="1400" i="1" dirty="0" err="1"/>
              <a:t>gospej</a:t>
            </a:r>
            <a:r>
              <a:rPr lang="sl-SI" sz="1400" i="1" dirty="0"/>
              <a:t> → gospe</a:t>
            </a:r>
            <a:r>
              <a:rPr lang="sl-SI" sz="1400" dirty="0"/>
              <a:t>, samostalnik </a:t>
            </a:r>
            <a:r>
              <a:rPr lang="sl-SI" sz="1400" i="1" dirty="0"/>
              <a:t>otrok</a:t>
            </a:r>
            <a:r>
              <a:rPr lang="sl-SI" sz="1400" dirty="0"/>
              <a:t>, npr. </a:t>
            </a:r>
            <a:r>
              <a:rPr lang="sl-SI" sz="1400" i="1" dirty="0"/>
              <a:t>veliko otrokov → otrok</a:t>
            </a:r>
            <a:r>
              <a:rPr lang="sl-SI" sz="1400" dirty="0"/>
              <a:t>, in samostalnik človek v množini, npr. </a:t>
            </a:r>
            <a:r>
              <a:rPr lang="sl-SI" sz="1400" i="1" dirty="0" err="1"/>
              <a:t>ljudjem</a:t>
            </a:r>
            <a:r>
              <a:rPr lang="sl-SI" sz="1400" i="1" dirty="0"/>
              <a:t> → ljudem</a:t>
            </a:r>
            <a:r>
              <a:rPr lang="sl-SI" sz="1400" dirty="0"/>
              <a:t>.</a:t>
            </a:r>
          </a:p>
          <a:p>
            <a:pPr algn="just"/>
            <a:r>
              <a:rPr lang="sl-SI" sz="1400" dirty="0"/>
              <a:t>Osnove, ki se podaljšujejo z -ov-, npr. </a:t>
            </a:r>
            <a:r>
              <a:rPr lang="sl-SI" sz="1400" i="1" dirty="0" err="1"/>
              <a:t>bogi</a:t>
            </a:r>
            <a:r>
              <a:rPr lang="sl-SI" sz="1400" i="1" dirty="0"/>
              <a:t> → bogovi, dva sina → sinova</a:t>
            </a:r>
            <a:r>
              <a:rPr lang="sl-SI" sz="1400" dirty="0"/>
              <a:t>, s -t-, npr. </a:t>
            </a:r>
            <a:r>
              <a:rPr lang="sl-SI" sz="1400" i="1" dirty="0" err="1"/>
              <a:t>Markota</a:t>
            </a:r>
            <a:r>
              <a:rPr lang="sl-SI" sz="1400" i="1" dirty="0"/>
              <a:t> → Marka</a:t>
            </a:r>
            <a:r>
              <a:rPr lang="sl-SI" sz="1400" dirty="0"/>
              <a:t>, in s -s-, npr. </a:t>
            </a:r>
            <a:r>
              <a:rPr lang="sl-SI" sz="1400" i="1" dirty="0"/>
              <a:t>iz </a:t>
            </a:r>
            <a:r>
              <a:rPr lang="sl-SI" sz="1400" i="1" dirty="0" err="1"/>
              <a:t>uha</a:t>
            </a:r>
            <a:r>
              <a:rPr lang="sl-SI" sz="1400" i="1" dirty="0"/>
              <a:t> → iz ušesa</a:t>
            </a:r>
            <a:r>
              <a:rPr lang="sl-SI" sz="1400" dirty="0"/>
              <a:t>; z osnovo samostalnika </a:t>
            </a:r>
            <a:r>
              <a:rPr lang="sl-SI" sz="1400" i="1" dirty="0"/>
              <a:t>otrok</a:t>
            </a:r>
            <a:r>
              <a:rPr lang="sl-SI" sz="1400" dirty="0"/>
              <a:t> – med napačnimi oblikami prevladuje or. </a:t>
            </a:r>
            <a:r>
              <a:rPr lang="sl-SI" sz="1400" dirty="0" err="1"/>
              <a:t>ed</a:t>
            </a:r>
            <a:r>
              <a:rPr lang="sl-SI" sz="1400" dirty="0"/>
              <a:t>.: </a:t>
            </a:r>
            <a:r>
              <a:rPr lang="sl-SI" sz="1400" i="1" dirty="0"/>
              <a:t>z otroci → z otroki</a:t>
            </a:r>
            <a:r>
              <a:rPr lang="sl-SI" sz="1400" dirty="0"/>
              <a:t>, druge se pojavljajo redkeje, npr. v mestniku: </a:t>
            </a:r>
            <a:r>
              <a:rPr lang="sl-SI" sz="1400" i="1" dirty="0" err="1"/>
              <a:t>otrokih</a:t>
            </a:r>
            <a:r>
              <a:rPr lang="sl-SI" sz="1400" i="1" dirty="0"/>
              <a:t> → otrocih</a:t>
            </a:r>
            <a:r>
              <a:rPr lang="sl-SI" sz="1400" dirty="0"/>
              <a:t>; pojavljajo pa se tudi neknjižne osnove, npr. </a:t>
            </a:r>
            <a:r>
              <a:rPr lang="sl-SI" sz="1400" i="1" dirty="0" err="1"/>
              <a:t>hčirke</a:t>
            </a:r>
            <a:r>
              <a:rPr lang="sl-SI" sz="1400" i="1" dirty="0"/>
              <a:t> → hčerke, </a:t>
            </a:r>
            <a:r>
              <a:rPr lang="sl-SI" sz="1400" i="1" dirty="0" err="1"/>
              <a:t>poganci</a:t>
            </a:r>
            <a:r>
              <a:rPr lang="sl-SI" sz="1400" i="1" dirty="0"/>
              <a:t> → pogani</a:t>
            </a:r>
            <a:r>
              <a:rPr lang="sl-SI" sz="1400" dirty="0"/>
              <a:t>. </a:t>
            </a:r>
          </a:p>
        </p:txBody>
      </p:sp>
    </p:spTree>
    <p:extLst>
      <p:ext uri="{BB962C8B-B14F-4D97-AF65-F5344CB8AC3E}">
        <p14:creationId xmlns:p14="http://schemas.microsoft.com/office/powerpoint/2010/main" val="343154129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FD530F-FBD3-F825-5F4D-6A5198AF21C5}"/>
            </a:ext>
          </a:extLst>
        </p:cNvPr>
        <p:cNvGrpSpPr/>
        <p:nvPr/>
      </p:nvGrpSpPr>
      <p:grpSpPr>
        <a:xfrm>
          <a:off x="0" y="0"/>
          <a:ext cx="0" cy="0"/>
          <a:chOff x="0" y="0"/>
          <a:chExt cx="0" cy="0"/>
        </a:xfrm>
      </p:grpSpPr>
      <p:sp>
        <p:nvSpPr>
          <p:cNvPr id="3" name="Označba mesta besedila 2">
            <a:extLst>
              <a:ext uri="{FF2B5EF4-FFF2-40B4-BE49-F238E27FC236}">
                <a16:creationId xmlns:a16="http://schemas.microsoft.com/office/drawing/2014/main" id="{AFC29791-9374-A792-6381-1329CE3221E9}"/>
              </a:ext>
            </a:extLst>
          </p:cNvPr>
          <p:cNvSpPr>
            <a:spLocks noGrp="1"/>
          </p:cNvSpPr>
          <p:nvPr>
            <p:ph type="body" idx="1"/>
          </p:nvPr>
        </p:nvSpPr>
        <p:spPr>
          <a:xfrm>
            <a:off x="654884" y="975161"/>
            <a:ext cx="7717500" cy="3789807"/>
          </a:xfrm>
        </p:spPr>
        <p:txBody>
          <a:bodyPr/>
          <a:lstStyle/>
          <a:p>
            <a:pPr algn="just"/>
            <a:r>
              <a:rPr lang="sl-SI" sz="1400" dirty="0"/>
              <a:t>Precejšen delež zavzemajo napake, pri katerih so učenci samostalnikom pripisali napačno oblikovno lastnost ali uporabili napačen sklon: npr. </a:t>
            </a:r>
            <a:r>
              <a:rPr lang="sl-SI" sz="1400" i="1" dirty="0"/>
              <a:t>dva materina znamenja → dve materini znamenji, odvisna od </a:t>
            </a:r>
            <a:r>
              <a:rPr lang="sl-SI" sz="1400" i="1" dirty="0" err="1"/>
              <a:t>cigaretov</a:t>
            </a:r>
            <a:r>
              <a:rPr lang="sl-SI" sz="1400" i="1" dirty="0"/>
              <a:t> → cigaret, kakšen let ali dva → kakšno leto ali dve, </a:t>
            </a:r>
            <a:r>
              <a:rPr lang="sl-SI" sz="1400" i="1" dirty="0" err="1"/>
              <a:t>jabolke</a:t>
            </a:r>
            <a:r>
              <a:rPr lang="sl-SI" sz="1400" i="1" dirty="0"/>
              <a:t> →  jabolka, v nebese → v nebesa, vse lete → vsa leta</a:t>
            </a:r>
            <a:r>
              <a:rPr lang="sl-SI" sz="1400" dirty="0"/>
              <a:t>, in raba tožilnika namesto rodilnika, npr. </a:t>
            </a:r>
            <a:r>
              <a:rPr lang="sl-SI" sz="1400" i="1" dirty="0"/>
              <a:t>da ni naredil samomor → samomora, dva prijatelja → dveh prijateljev, ljubezen → ljubezni ne moremo kupiti</a:t>
            </a:r>
            <a:r>
              <a:rPr lang="sl-SI" sz="1400" dirty="0"/>
              <a:t>. Med ostalimi primeri napačnih sklonskih končnic najdemo: </a:t>
            </a:r>
            <a:r>
              <a:rPr lang="sl-SI" sz="1400" i="1" dirty="0"/>
              <a:t>iz grških bajkah → bajk, iz obeh straneh → iz obeh strani, </a:t>
            </a:r>
            <a:r>
              <a:rPr lang="sl-SI" sz="1400" i="1" dirty="0" err="1"/>
              <a:t>nevarnosteh</a:t>
            </a:r>
            <a:r>
              <a:rPr lang="sl-SI" sz="1400" i="1" dirty="0"/>
              <a:t> → nevarnosti, proti boleznimi → boleznim, trgovina z živali → živalmi</a:t>
            </a:r>
            <a:r>
              <a:rPr lang="sl-SI" sz="1400" dirty="0"/>
              <a:t>. Med končnicami so tudi neknjižne, npr. </a:t>
            </a:r>
            <a:r>
              <a:rPr lang="sl-SI" sz="1400" i="1" dirty="0"/>
              <a:t>po računalniki → po računalniku; s </a:t>
            </a:r>
            <a:r>
              <a:rPr lang="sl-SI" sz="1400" i="1" dirty="0" err="1"/>
              <a:t>pasam</a:t>
            </a:r>
            <a:r>
              <a:rPr lang="sl-SI" sz="1400" i="1" dirty="0"/>
              <a:t> → s pasom, z </a:t>
            </a:r>
            <a:r>
              <a:rPr lang="sl-SI" sz="1400" i="1" dirty="0" err="1"/>
              <a:t>otrocmi</a:t>
            </a:r>
            <a:r>
              <a:rPr lang="sl-SI" sz="1400" i="1" dirty="0"/>
              <a:t> → z otroki, prišel v mestu → mesto, in celo tujejezične: </a:t>
            </a:r>
            <a:r>
              <a:rPr lang="sl-SI" sz="1400" i="1" dirty="0" err="1"/>
              <a:t>kazne</a:t>
            </a:r>
            <a:r>
              <a:rPr lang="sl-SI" sz="1400" i="1" dirty="0"/>
              <a:t> → kazni.</a:t>
            </a:r>
          </a:p>
          <a:p>
            <a:pPr algn="just"/>
            <a:endParaRPr lang="sl-SI" sz="1400" dirty="0"/>
          </a:p>
          <a:p>
            <a:pPr algn="just"/>
            <a:r>
              <a:rPr lang="sl-SI" sz="1400" dirty="0"/>
              <a:t>Pri snovnih in pojmovnih imenih se včasih pojavi dilema, ali gre za števni ali neštevni samostalnik, npr. </a:t>
            </a:r>
            <a:r>
              <a:rPr lang="sl-SI" sz="1400" i="1" dirty="0"/>
              <a:t>veliko dogajanj → dogajanja</a:t>
            </a:r>
            <a:r>
              <a:rPr lang="sl-SI" sz="1400" dirty="0"/>
              <a:t>. </a:t>
            </a:r>
          </a:p>
        </p:txBody>
      </p:sp>
    </p:spTree>
    <p:extLst>
      <p:ext uri="{BB962C8B-B14F-4D97-AF65-F5344CB8AC3E}">
        <p14:creationId xmlns:p14="http://schemas.microsoft.com/office/powerpoint/2010/main" val="393004222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142C84-DEC1-9691-B17D-7CF573CA2CBD}"/>
            </a:ext>
          </a:extLst>
        </p:cNvPr>
        <p:cNvGrpSpPr/>
        <p:nvPr/>
      </p:nvGrpSpPr>
      <p:grpSpPr>
        <a:xfrm>
          <a:off x="0" y="0"/>
          <a:ext cx="0" cy="0"/>
          <a:chOff x="0" y="0"/>
          <a:chExt cx="0" cy="0"/>
        </a:xfrm>
      </p:grpSpPr>
      <p:sp>
        <p:nvSpPr>
          <p:cNvPr id="3" name="Označba mesta besedila 2">
            <a:extLst>
              <a:ext uri="{FF2B5EF4-FFF2-40B4-BE49-F238E27FC236}">
                <a16:creationId xmlns:a16="http://schemas.microsoft.com/office/drawing/2014/main" id="{0DA824F8-3F8A-BAEB-81BD-57C1E1B16D29}"/>
              </a:ext>
            </a:extLst>
          </p:cNvPr>
          <p:cNvSpPr>
            <a:spLocks noGrp="1"/>
          </p:cNvSpPr>
          <p:nvPr>
            <p:ph type="body" idx="1"/>
          </p:nvPr>
        </p:nvSpPr>
        <p:spPr>
          <a:xfrm>
            <a:off x="713250" y="949220"/>
            <a:ext cx="7717500" cy="3789807"/>
          </a:xfrm>
        </p:spPr>
        <p:txBody>
          <a:bodyPr/>
          <a:lstStyle/>
          <a:p>
            <a:pPr algn="just"/>
            <a:r>
              <a:rPr lang="sl-SI" sz="1400" i="1" dirty="0"/>
              <a:t>Samostalnik </a:t>
            </a:r>
            <a:r>
              <a:rPr lang="sl-SI" sz="1400" b="1" i="1" dirty="0"/>
              <a:t>starš(i) </a:t>
            </a:r>
          </a:p>
          <a:p>
            <a:pPr algn="just"/>
            <a:endParaRPr lang="sl-SI" sz="1400" dirty="0"/>
          </a:p>
          <a:p>
            <a:pPr marL="127000" indent="0" algn="just">
              <a:buNone/>
            </a:pPr>
            <a:r>
              <a:rPr lang="sl-SI" sz="1400" dirty="0"/>
              <a:t>V korpusu se pojavljata tudi edninska in dvojinska oblika, npr. v popravku: </a:t>
            </a:r>
            <a:r>
              <a:rPr lang="sl-SI" sz="1400" i="1" dirty="0"/>
              <a:t>s </a:t>
            </a:r>
            <a:r>
              <a:rPr lang="sl-SI" sz="1400" i="1" dirty="0" err="1"/>
              <a:t>staršoma</a:t>
            </a:r>
            <a:r>
              <a:rPr lang="sl-SI" sz="1400" i="1" dirty="0"/>
              <a:t> → s staršema</a:t>
            </a:r>
            <a:r>
              <a:rPr lang="sl-SI" sz="1400" dirty="0"/>
              <a:t>. Včasih sta nadomeščeni z množinsko obliko, npr. je to željo povedal </a:t>
            </a:r>
            <a:r>
              <a:rPr lang="sl-SI" sz="1400" i="1" dirty="0"/>
              <a:t>staršema → staršem</a:t>
            </a:r>
            <a:r>
              <a:rPr lang="sl-SI" sz="1400" dirty="0"/>
              <a:t>, včasih pa ne. SSKJ2 kot osnovno obliko navaja </a:t>
            </a:r>
            <a:r>
              <a:rPr lang="sl-SI" sz="1400" i="1" dirty="0"/>
              <a:t>starši</a:t>
            </a:r>
            <a:r>
              <a:rPr lang="sl-SI" sz="1400" dirty="0"/>
              <a:t>, omenja pa tudi edninsko in dvojinsko obliko. V SP 2001 sta edninska in dvojinska oblika označeni kot neknjižni pogovorni. Dobrovoljc in Jakop (2012a: 43) utemeljujeta rabo v ednini in množini: </a:t>
            </a:r>
          </a:p>
          <a:p>
            <a:pPr marL="127000" indent="0" algn="just">
              <a:buNone/>
            </a:pPr>
            <a:endParaRPr lang="sl-SI" sz="1400" dirty="0"/>
          </a:p>
          <a:p>
            <a:pPr marL="127000" indent="0" algn="just">
              <a:buNone/>
            </a:pPr>
            <a:r>
              <a:rPr lang="sl-SI" sz="1400" dirty="0"/>
              <a:t>»Množinski samostalnik moškega spola starši se v besedilih pojavlja tudi v ednini in množini, saj v skladenjskih položajih nimamo druge poimenovalne možnosti, na primer: </a:t>
            </a:r>
            <a:r>
              <a:rPr lang="sl-SI" sz="1400" i="1" dirty="0"/>
              <a:t>Tudi sam sem starš; Pričakala sta ga oba starša; To ugotavljam kot starš</a:t>
            </a:r>
            <a:r>
              <a:rPr lang="sl-SI" sz="1400" dirty="0"/>
              <a:t>.«</a:t>
            </a:r>
          </a:p>
        </p:txBody>
      </p:sp>
    </p:spTree>
    <p:extLst>
      <p:ext uri="{BB962C8B-B14F-4D97-AF65-F5344CB8AC3E}">
        <p14:creationId xmlns:p14="http://schemas.microsoft.com/office/powerpoint/2010/main" val="307259289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2CB6E3-C041-94DA-3096-CF06C401BCC6}"/>
            </a:ext>
          </a:extLst>
        </p:cNvPr>
        <p:cNvGrpSpPr/>
        <p:nvPr/>
      </p:nvGrpSpPr>
      <p:grpSpPr>
        <a:xfrm>
          <a:off x="0" y="0"/>
          <a:ext cx="0" cy="0"/>
          <a:chOff x="0" y="0"/>
          <a:chExt cx="0" cy="0"/>
        </a:xfrm>
      </p:grpSpPr>
      <p:sp>
        <p:nvSpPr>
          <p:cNvPr id="4" name="Naslov 3">
            <a:extLst>
              <a:ext uri="{FF2B5EF4-FFF2-40B4-BE49-F238E27FC236}">
                <a16:creationId xmlns:a16="http://schemas.microsoft.com/office/drawing/2014/main" id="{396F5CE2-79E5-280B-8A35-D100573FB658}"/>
              </a:ext>
            </a:extLst>
          </p:cNvPr>
          <p:cNvSpPr>
            <a:spLocks noGrp="1"/>
          </p:cNvSpPr>
          <p:nvPr>
            <p:ph type="title"/>
          </p:nvPr>
        </p:nvSpPr>
        <p:spPr>
          <a:xfrm>
            <a:off x="713225" y="364402"/>
            <a:ext cx="7717500" cy="707400"/>
          </a:xfrm>
        </p:spPr>
        <p:txBody>
          <a:bodyPr/>
          <a:lstStyle/>
          <a:p>
            <a:r>
              <a:rPr lang="sl-SI" dirty="0"/>
              <a:t>Primeri – zaimki</a:t>
            </a:r>
          </a:p>
        </p:txBody>
      </p:sp>
      <p:sp>
        <p:nvSpPr>
          <p:cNvPr id="3" name="Označba mesta besedila 2">
            <a:extLst>
              <a:ext uri="{FF2B5EF4-FFF2-40B4-BE49-F238E27FC236}">
                <a16:creationId xmlns:a16="http://schemas.microsoft.com/office/drawing/2014/main" id="{4B47FE23-39B4-119B-3BBB-8E4BE922EF9C}"/>
              </a:ext>
            </a:extLst>
          </p:cNvPr>
          <p:cNvSpPr>
            <a:spLocks noGrp="1"/>
          </p:cNvSpPr>
          <p:nvPr>
            <p:ph type="body" idx="1"/>
          </p:nvPr>
        </p:nvSpPr>
        <p:spPr>
          <a:xfrm>
            <a:off x="713225" y="982526"/>
            <a:ext cx="7717500" cy="3178448"/>
          </a:xfrm>
        </p:spPr>
        <p:txBody>
          <a:bodyPr/>
          <a:lstStyle/>
          <a:p>
            <a:pPr algn="just"/>
            <a:r>
              <a:rPr lang="sl-SI" sz="1400" dirty="0"/>
              <a:t>Raba množinskih namesto dvojinskih oblik, npr. </a:t>
            </a:r>
            <a:r>
              <a:rPr lang="sl-SI" sz="1400" i="1" dirty="0"/>
              <a:t>jih → ju, jim → jima, njihov → njun odnos, njihova → njuna, med njimi → med njima;</a:t>
            </a:r>
            <a:r>
              <a:rPr lang="sl-SI" sz="1400" dirty="0"/>
              <a:t> zaimkov v tožilniku namesto v rodilniku v zanikanih stavkih, npr. </a:t>
            </a:r>
            <a:r>
              <a:rPr lang="sl-SI" sz="1400" i="1" dirty="0"/>
              <a:t>kaj → česa, jo → je, nič → ničesar, to → tega ni nobenemu povedala, ki jo nimajo doma → ki je nimajo doma </a:t>
            </a:r>
            <a:r>
              <a:rPr lang="sl-SI" sz="1400" dirty="0"/>
              <a:t>(pa tudi obratno, če se v besedilu učenca pojavi </a:t>
            </a:r>
            <a:r>
              <a:rPr lang="sl-SI" sz="1400" dirty="0" err="1"/>
              <a:t>hiperkorekcija</a:t>
            </a:r>
            <a:r>
              <a:rPr lang="sl-SI" sz="1400" dirty="0"/>
              <a:t>, npr. </a:t>
            </a:r>
            <a:r>
              <a:rPr lang="sl-SI" sz="1400" i="1" dirty="0"/>
              <a:t>obsojal jih ni za ničesar → nič</a:t>
            </a:r>
            <a:r>
              <a:rPr lang="sl-SI" sz="1400" dirty="0"/>
              <a:t>), ter rabo imenovalniške namesto rodilniške oblike (v prislovnih določilih časa), npr. </a:t>
            </a:r>
            <a:r>
              <a:rPr lang="sl-SI" sz="1400" i="1" dirty="0"/>
              <a:t>A se spomniš tisti dan → tistega dne. </a:t>
            </a:r>
          </a:p>
          <a:p>
            <a:pPr algn="just"/>
            <a:r>
              <a:rPr lang="sl-SI" sz="1400" dirty="0"/>
              <a:t>Učitelji se pri popravljanju včasih odločijo, da naglasno obliko zaimkov spremenijo v navezno, npr. </a:t>
            </a:r>
            <a:r>
              <a:rPr lang="sl-SI" sz="1400" i="1" dirty="0"/>
              <a:t>v njih → vanje</a:t>
            </a:r>
            <a:r>
              <a:rPr lang="sl-SI" sz="1400" dirty="0"/>
              <a:t>, oz. naglasno v  naslonsko, npr. </a:t>
            </a:r>
            <a:r>
              <a:rPr lang="sl-SI" sz="1400" i="1" dirty="0"/>
              <a:t>njima → jima</a:t>
            </a:r>
            <a:r>
              <a:rPr lang="sl-SI" sz="1400" dirty="0"/>
              <a:t>. </a:t>
            </a:r>
          </a:p>
          <a:p>
            <a:pPr algn="just"/>
            <a:r>
              <a:rPr lang="sl-SI" sz="1400" dirty="0"/>
              <a:t>Pri zamenjavi dajalniške in mestniške oblike gre lahko tudi za vpliv različnih neknjižnih regionalnih različic jezika, v katerih mestniška in dajalniška oblika sovpadata; učitelji nadomeščajo dajalniško obliko z mestniško, npr. </a:t>
            </a:r>
            <a:r>
              <a:rPr lang="sl-SI" sz="1400" i="1" dirty="0"/>
              <a:t>v temu → tem odlomku, pri njemu → pri njem, pri kateremu → pri katerem, o nekomu → o nekom, o temu → o tem, in – redkeje – obratno, npr. njem → njemu, se je tem → temu posmehoval; njegovem → njegovemu. </a:t>
            </a:r>
          </a:p>
        </p:txBody>
      </p:sp>
    </p:spTree>
    <p:extLst>
      <p:ext uri="{BB962C8B-B14F-4D97-AF65-F5344CB8AC3E}">
        <p14:creationId xmlns:p14="http://schemas.microsoft.com/office/powerpoint/2010/main" val="405593887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F1B20C-1B13-E35A-74FE-60C858508560}"/>
            </a:ext>
          </a:extLst>
        </p:cNvPr>
        <p:cNvGrpSpPr/>
        <p:nvPr/>
      </p:nvGrpSpPr>
      <p:grpSpPr>
        <a:xfrm>
          <a:off x="0" y="0"/>
          <a:ext cx="0" cy="0"/>
          <a:chOff x="0" y="0"/>
          <a:chExt cx="0" cy="0"/>
        </a:xfrm>
      </p:grpSpPr>
      <p:sp>
        <p:nvSpPr>
          <p:cNvPr id="3" name="Označba mesta besedila 2">
            <a:extLst>
              <a:ext uri="{FF2B5EF4-FFF2-40B4-BE49-F238E27FC236}">
                <a16:creationId xmlns:a16="http://schemas.microsoft.com/office/drawing/2014/main" id="{EF8126FA-6B9C-549B-4926-E7C447340EA7}"/>
              </a:ext>
            </a:extLst>
          </p:cNvPr>
          <p:cNvSpPr>
            <a:spLocks noGrp="1"/>
          </p:cNvSpPr>
          <p:nvPr>
            <p:ph type="body" idx="1"/>
          </p:nvPr>
        </p:nvSpPr>
        <p:spPr>
          <a:xfrm>
            <a:off x="622433" y="560994"/>
            <a:ext cx="7717500" cy="3178448"/>
          </a:xfrm>
        </p:spPr>
        <p:txBody>
          <a:bodyPr/>
          <a:lstStyle/>
          <a:p>
            <a:pPr algn="just"/>
            <a:r>
              <a:rPr lang="sl-SI" sz="1400" dirty="0"/>
              <a:t>Zamenjava nedoločne oblike z določno, npr. na </a:t>
            </a:r>
            <a:r>
              <a:rPr lang="sl-SI" sz="1400" i="1" dirty="0"/>
              <a:t>nek → neki </a:t>
            </a:r>
            <a:r>
              <a:rPr lang="sl-SI" sz="1400" dirty="0"/>
              <a:t>način, pri čemer je zanimiv popravek pravilne v neobstoječo obliko (ki naj bi bila določna oblika nedoločnega zaimka): na </a:t>
            </a:r>
            <a:r>
              <a:rPr lang="sl-SI" sz="1400" i="1" dirty="0"/>
              <a:t>nekak → nekaki </a:t>
            </a:r>
            <a:r>
              <a:rPr lang="sl-SI" sz="1400" dirty="0"/>
              <a:t>način. Pojavljajo se tudi zamenjave določne oblike z nedoločno, npr. </a:t>
            </a:r>
            <a:r>
              <a:rPr lang="sl-SI" sz="1400" i="1" dirty="0"/>
              <a:t>na neki način → na nek način, vsaki dan → vsak dan</a:t>
            </a:r>
            <a:r>
              <a:rPr lang="sl-SI" sz="1400" dirty="0"/>
              <a:t>. Pri zaimku nek/neki se torej pojavljajo </a:t>
            </a:r>
            <a:r>
              <a:rPr lang="sl-SI" sz="1400" dirty="0" err="1"/>
              <a:t>obojesmerni</a:t>
            </a:r>
            <a:r>
              <a:rPr lang="sl-SI" sz="1400" dirty="0"/>
              <a:t> popravki. Med primeri najdemo tudi zamenjave zaimka, ki ga uporabljamo ob kategoriji nečloveškosti, z zaimkom za kategorijo človeškosti, npr. </a:t>
            </a:r>
            <a:r>
              <a:rPr lang="sl-SI" sz="1400" i="1" dirty="0"/>
              <a:t>spremeniti osebo v nekaj → nekoga, kar pravzaprav ni</a:t>
            </a:r>
            <a:r>
              <a:rPr lang="sl-SI" sz="1400" dirty="0"/>
              <a:t>.</a:t>
            </a:r>
          </a:p>
          <a:p>
            <a:pPr algn="just"/>
            <a:r>
              <a:rPr lang="sl-SI" sz="1400" dirty="0"/>
              <a:t>Pomemben delež popravkov zaimkov je povezan z rabo nestandardnih (narečnih, pokrajinsko pogovornih, pogovornih, pa tudi tujejezičnih) oblik zaimkov, med katerimi so oblike z vokalno redukcijo, npr. </a:t>
            </a:r>
            <a:r>
              <a:rPr lang="sl-SI" sz="1400" i="1" dirty="0" err="1"/>
              <a:t>mojga</a:t>
            </a:r>
            <a:r>
              <a:rPr lang="sl-SI" sz="1400" i="1" dirty="0"/>
              <a:t> → mojega,</a:t>
            </a:r>
            <a:r>
              <a:rPr lang="sl-SI" sz="1400" dirty="0"/>
              <a:t> </a:t>
            </a:r>
            <a:r>
              <a:rPr lang="sl-SI" sz="1400" i="1" dirty="0" err="1"/>
              <a:t>nobenga</a:t>
            </a:r>
            <a:r>
              <a:rPr lang="sl-SI" sz="1400" i="1" dirty="0"/>
              <a:t> → nobenega</a:t>
            </a:r>
            <a:r>
              <a:rPr lang="sl-SI" sz="1400" dirty="0"/>
              <a:t> (pravilni popravek bi bil: </a:t>
            </a:r>
            <a:r>
              <a:rPr lang="sl-SI" sz="1400" i="1" dirty="0"/>
              <a:t>nikogar</a:t>
            </a:r>
            <a:r>
              <a:rPr lang="sl-SI" sz="1400" dirty="0"/>
              <a:t>), </a:t>
            </a:r>
            <a:r>
              <a:rPr lang="sl-SI" sz="1400" i="1" dirty="0"/>
              <a:t>do </a:t>
            </a:r>
            <a:r>
              <a:rPr lang="sl-SI" sz="1400" i="1" dirty="0" err="1"/>
              <a:t>druzga</a:t>
            </a:r>
            <a:r>
              <a:rPr lang="sl-SI" sz="1400" i="1" dirty="0"/>
              <a:t> → do drugega</a:t>
            </a:r>
            <a:r>
              <a:rPr lang="sl-SI" sz="1400" dirty="0"/>
              <a:t>, </a:t>
            </a:r>
            <a:r>
              <a:rPr lang="sl-SI" sz="1400" i="1" dirty="0" err="1"/>
              <a:t>jst</a:t>
            </a:r>
            <a:r>
              <a:rPr lang="sl-SI" sz="1400" i="1" dirty="0"/>
              <a:t> → jaz</a:t>
            </a:r>
            <a:r>
              <a:rPr lang="sl-SI" sz="1400" dirty="0"/>
              <a:t>; oblike, ki se končajo na -o namesto na -e, npr. </a:t>
            </a:r>
            <a:r>
              <a:rPr lang="sl-SI" sz="1400" i="1" dirty="0"/>
              <a:t>vso → vse njihovo obnašanje</a:t>
            </a:r>
            <a:r>
              <a:rPr lang="sl-SI" sz="1400" dirty="0"/>
              <a:t>, </a:t>
            </a:r>
            <a:r>
              <a:rPr lang="sl-SI" sz="1400" i="1" dirty="0"/>
              <a:t>vašo → vaše dovoljenje</a:t>
            </a:r>
            <a:r>
              <a:rPr lang="sl-SI" sz="1400" dirty="0"/>
              <a:t>,</a:t>
            </a:r>
            <a:r>
              <a:rPr lang="sl-SI" sz="1400" i="1" dirty="0"/>
              <a:t> mojo → moje prvo kolo</a:t>
            </a:r>
            <a:r>
              <a:rPr lang="sl-SI" sz="1400" dirty="0"/>
              <a:t>; orodniške oblike osebnih zaimkov, npr. </a:t>
            </a:r>
            <a:r>
              <a:rPr lang="sl-SI" sz="1400" i="1" dirty="0"/>
              <a:t>z nečem → z nečim</a:t>
            </a:r>
            <a:r>
              <a:rPr lang="sl-SI" sz="1400" dirty="0"/>
              <a:t> (tudi tu se pojavlja popravek v obratni smeri, torej nasprotujoč aktualni knjižni normi: </a:t>
            </a:r>
            <a:r>
              <a:rPr lang="sl-SI" sz="1400" i="1" dirty="0"/>
              <a:t>z nečim → z nečem</a:t>
            </a:r>
            <a:r>
              <a:rPr lang="sl-SI" sz="1400" dirty="0"/>
              <a:t>); </a:t>
            </a:r>
            <a:r>
              <a:rPr lang="sl-SI" sz="1400" i="1" dirty="0"/>
              <a:t>z njem → z njim</a:t>
            </a:r>
            <a:r>
              <a:rPr lang="sl-SI" sz="1400" dirty="0"/>
              <a:t>; dvojinske oblike, npr. </a:t>
            </a:r>
            <a:r>
              <a:rPr lang="sl-SI" sz="1400" i="1" dirty="0" err="1"/>
              <a:t>midvi</a:t>
            </a:r>
            <a:r>
              <a:rPr lang="sl-SI" sz="1400" i="1" dirty="0"/>
              <a:t> → midve, </a:t>
            </a:r>
            <a:r>
              <a:rPr lang="sl-SI" sz="1400" i="1" dirty="0" err="1"/>
              <a:t>onedva</a:t>
            </a:r>
            <a:r>
              <a:rPr lang="sl-SI" sz="1400" i="1" dirty="0"/>
              <a:t> → onadva, te dve → ti dve</a:t>
            </a:r>
            <a:r>
              <a:rPr lang="sl-SI" sz="1400" dirty="0"/>
              <a:t>; ostale narečne oz. pogovorne oblike, npr. </a:t>
            </a:r>
            <a:r>
              <a:rPr lang="sl-SI" sz="1400" i="1" dirty="0"/>
              <a:t>vanga → vanj</a:t>
            </a:r>
            <a:r>
              <a:rPr lang="sl-SI" sz="1400" dirty="0"/>
              <a:t>, </a:t>
            </a:r>
            <a:r>
              <a:rPr lang="sl-SI" sz="1400" i="1" dirty="0"/>
              <a:t>neki → nekaj najboljšega</a:t>
            </a:r>
            <a:r>
              <a:rPr lang="sl-SI" sz="1400" dirty="0"/>
              <a:t>; tujejezične oblike, npr. </a:t>
            </a:r>
            <a:r>
              <a:rPr lang="sl-SI" sz="1400" i="1" dirty="0" err="1"/>
              <a:t>taj</a:t>
            </a:r>
            <a:r>
              <a:rPr lang="sl-SI" sz="1400" i="1" dirty="0"/>
              <a:t> boj → ta boj</a:t>
            </a:r>
            <a:r>
              <a:rPr lang="sl-SI" sz="1400" dirty="0"/>
              <a:t>, </a:t>
            </a:r>
            <a:r>
              <a:rPr lang="sl-SI" sz="1400" i="1" dirty="0"/>
              <a:t>v tome →  tem</a:t>
            </a:r>
            <a:r>
              <a:rPr lang="sl-SI" sz="1400" dirty="0"/>
              <a:t>,</a:t>
            </a:r>
            <a:r>
              <a:rPr lang="sl-SI" sz="1400" i="1" dirty="0"/>
              <a:t> v </a:t>
            </a:r>
            <a:r>
              <a:rPr lang="sl-SI" sz="1400" i="1" dirty="0" err="1"/>
              <a:t>kojih</a:t>
            </a:r>
            <a:r>
              <a:rPr lang="sl-SI" sz="1400" i="1" dirty="0"/>
              <a:t> je delal → v katerih je delal</a:t>
            </a:r>
            <a:r>
              <a:rPr lang="sl-SI" sz="1400" dirty="0"/>
              <a:t>, ter celo neobstoječe oblike, npr. </a:t>
            </a:r>
            <a:r>
              <a:rPr lang="sl-SI" sz="1400" i="1" dirty="0" err="1"/>
              <a:t>junedva</a:t>
            </a:r>
            <a:r>
              <a:rPr lang="sl-SI" sz="1400" i="1" dirty="0"/>
              <a:t> → njuna</a:t>
            </a:r>
            <a:r>
              <a:rPr lang="sl-SI" sz="1400" dirty="0"/>
              <a:t>, </a:t>
            </a:r>
            <a:r>
              <a:rPr lang="sl-SI" sz="1400" i="1" dirty="0" err="1"/>
              <a:t>njujin</a:t>
            </a:r>
            <a:r>
              <a:rPr lang="sl-SI" sz="1400" i="1" dirty="0"/>
              <a:t> → njun</a:t>
            </a:r>
            <a:r>
              <a:rPr lang="sl-SI" sz="1400" dirty="0"/>
              <a:t>.</a:t>
            </a:r>
          </a:p>
          <a:p>
            <a:pPr algn="just"/>
            <a:endParaRPr lang="sl-SI" sz="1400" dirty="0"/>
          </a:p>
        </p:txBody>
      </p:sp>
    </p:spTree>
    <p:extLst>
      <p:ext uri="{BB962C8B-B14F-4D97-AF65-F5344CB8AC3E}">
        <p14:creationId xmlns:p14="http://schemas.microsoft.com/office/powerpoint/2010/main" val="319143058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4A3677-A734-19D4-F861-C63634133DE4}"/>
            </a:ext>
          </a:extLst>
        </p:cNvPr>
        <p:cNvGrpSpPr/>
        <p:nvPr/>
      </p:nvGrpSpPr>
      <p:grpSpPr>
        <a:xfrm>
          <a:off x="0" y="0"/>
          <a:ext cx="0" cy="0"/>
          <a:chOff x="0" y="0"/>
          <a:chExt cx="0" cy="0"/>
        </a:xfrm>
      </p:grpSpPr>
      <p:sp>
        <p:nvSpPr>
          <p:cNvPr id="5" name="Označba mesta besedila 4">
            <a:extLst>
              <a:ext uri="{FF2B5EF4-FFF2-40B4-BE49-F238E27FC236}">
                <a16:creationId xmlns:a16="http://schemas.microsoft.com/office/drawing/2014/main" id="{4423FCB3-1C6D-E360-9775-8090C8851357}"/>
              </a:ext>
            </a:extLst>
          </p:cNvPr>
          <p:cNvSpPr>
            <a:spLocks noGrp="1"/>
          </p:cNvSpPr>
          <p:nvPr>
            <p:ph type="body" idx="1"/>
          </p:nvPr>
        </p:nvSpPr>
        <p:spPr>
          <a:xfrm>
            <a:off x="719971" y="-206530"/>
            <a:ext cx="7944078" cy="3829921"/>
          </a:xfrm>
        </p:spPr>
        <p:txBody>
          <a:bodyPr/>
          <a:lstStyle/>
          <a:p>
            <a:pPr marL="127000" indent="0">
              <a:buNone/>
            </a:pPr>
            <a:endParaRPr lang="sl-SI" dirty="0"/>
          </a:p>
          <a:p>
            <a:pPr marL="127000" indent="0">
              <a:buNone/>
            </a:pPr>
            <a:endParaRPr lang="sl-SI" dirty="0"/>
          </a:p>
          <a:p>
            <a:pPr marL="127000" indent="0">
              <a:lnSpc>
                <a:spcPct val="200000"/>
              </a:lnSpc>
              <a:buNone/>
            </a:pPr>
            <a:r>
              <a:rPr lang="sl-SI" dirty="0"/>
              <a:t>	</a:t>
            </a:r>
          </a:p>
          <a:p>
            <a:pPr algn="just">
              <a:lnSpc>
                <a:spcPct val="200000"/>
              </a:lnSpc>
            </a:pPr>
            <a:r>
              <a:rPr lang="sl-SI" sz="1400" dirty="0"/>
              <a:t>Kodifikacija le izjemoma zajema skladenjske pojave. Sicer so opisani v strokovni literaturi, vendar je pri besedilni reviziji poleg slovničnega treba upoštevati tudi pomenski vidik, saj tvorec pri izbiri jezikovnih sredstev poleg kodificirane norme upošteva tudi jezikovni in nejezikovni kontekst. </a:t>
            </a:r>
          </a:p>
          <a:p>
            <a:pPr algn="just">
              <a:lnSpc>
                <a:spcPct val="200000"/>
              </a:lnSpc>
            </a:pPr>
            <a:r>
              <a:rPr lang="sl-SI" sz="1400" dirty="0"/>
              <a:t>Npr. popravki besednega reda: pri presoji, ali je besedni red skladen s členitvijo po aktualnosti, je popravljavec vsaj deloma subjektiven in tako ob spremembi zaporedja podatkov v besedilu zaradi spremembe besedilnih poudarkov lahko spremeni tudi samo sporočilo, tako da pri popravljanju besednega reda včasih pride tudi do spremembe pomena, kar pa je v nasprotju s popravljavčevim namenom. </a:t>
            </a:r>
          </a:p>
          <a:p>
            <a:endParaRPr lang="sl-SI" dirty="0"/>
          </a:p>
        </p:txBody>
      </p:sp>
      <p:sp>
        <p:nvSpPr>
          <p:cNvPr id="3" name="Naslov 1">
            <a:extLst>
              <a:ext uri="{FF2B5EF4-FFF2-40B4-BE49-F238E27FC236}">
                <a16:creationId xmlns:a16="http://schemas.microsoft.com/office/drawing/2014/main" id="{01DE505B-8D61-DC85-CB28-7C8C3633FC52}"/>
              </a:ext>
            </a:extLst>
          </p:cNvPr>
          <p:cNvSpPr>
            <a:spLocks noGrp="1"/>
          </p:cNvSpPr>
          <p:nvPr>
            <p:ph type="title"/>
          </p:nvPr>
        </p:nvSpPr>
        <p:spPr>
          <a:xfrm>
            <a:off x="538317" y="357967"/>
            <a:ext cx="7717500" cy="707400"/>
          </a:xfrm>
        </p:spPr>
        <p:txBody>
          <a:bodyPr/>
          <a:lstStyle/>
          <a:p>
            <a:pPr algn="l"/>
            <a:r>
              <a:rPr lang="sl-SI" dirty="0"/>
              <a:t>Skladnja</a:t>
            </a:r>
            <a:endParaRPr lang="sv-SE" dirty="0"/>
          </a:p>
        </p:txBody>
      </p:sp>
    </p:spTree>
    <p:extLst>
      <p:ext uri="{BB962C8B-B14F-4D97-AF65-F5344CB8AC3E}">
        <p14:creationId xmlns:p14="http://schemas.microsoft.com/office/powerpoint/2010/main" val="300494238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4282CD-D1F5-BE67-ABE6-7AA8C8DC092C}"/>
            </a:ext>
          </a:extLst>
        </p:cNvPr>
        <p:cNvGrpSpPr/>
        <p:nvPr/>
      </p:nvGrpSpPr>
      <p:grpSpPr>
        <a:xfrm>
          <a:off x="0" y="0"/>
          <a:ext cx="0" cy="0"/>
          <a:chOff x="0" y="0"/>
          <a:chExt cx="0" cy="0"/>
        </a:xfrm>
      </p:grpSpPr>
      <p:sp>
        <p:nvSpPr>
          <p:cNvPr id="5" name="Označba mesta besedila 4">
            <a:extLst>
              <a:ext uri="{FF2B5EF4-FFF2-40B4-BE49-F238E27FC236}">
                <a16:creationId xmlns:a16="http://schemas.microsoft.com/office/drawing/2014/main" id="{23C2FE51-DFD7-F9EC-93AE-2468E82FF1C8}"/>
              </a:ext>
            </a:extLst>
          </p:cNvPr>
          <p:cNvSpPr>
            <a:spLocks noGrp="1"/>
          </p:cNvSpPr>
          <p:nvPr>
            <p:ph type="body" idx="1"/>
          </p:nvPr>
        </p:nvSpPr>
        <p:spPr>
          <a:xfrm>
            <a:off x="687545" y="0"/>
            <a:ext cx="7944078" cy="3829921"/>
          </a:xfrm>
        </p:spPr>
        <p:txBody>
          <a:bodyPr/>
          <a:lstStyle/>
          <a:p>
            <a:pPr marL="127000" indent="0">
              <a:lnSpc>
                <a:spcPct val="200000"/>
              </a:lnSpc>
              <a:buNone/>
            </a:pPr>
            <a:endParaRPr lang="sl-SI" dirty="0"/>
          </a:p>
          <a:p>
            <a:pPr algn="just">
              <a:lnSpc>
                <a:spcPct val="200000"/>
              </a:lnSpc>
            </a:pPr>
            <a:r>
              <a:rPr lang="sl-SI" sz="1400" dirty="0"/>
              <a:t>Ker so skladenjski popravki včasih subjektivni, lahko odražajo individualni stil popravljavca na račun avtorjevega stila. </a:t>
            </a:r>
          </a:p>
          <a:p>
            <a:pPr algn="just">
              <a:lnSpc>
                <a:spcPct val="200000"/>
              </a:lnSpc>
            </a:pPr>
            <a:r>
              <a:rPr lang="sl-SI" sz="1400" dirty="0"/>
              <a:t>Večino popravkov v obeh korpusih predstavljajo popravki zaporedja stavčnih členov. Večinoma so motivirani z namero popravljavca, da bi bil besedni red skladen s členitvijo po aktualnosti: popravljavec presoja, katera informacija v besedilu je pomembnejša in katera manj pomembna:</a:t>
            </a:r>
          </a:p>
          <a:p>
            <a:pPr lvl="1" algn="just">
              <a:lnSpc>
                <a:spcPct val="200000"/>
              </a:lnSpc>
            </a:pPr>
            <a:r>
              <a:rPr lang="sl-SI" sz="1400" i="1" dirty="0"/>
              <a:t>Antigonina ljubezen do brata Polinejka je bila izjemno močna, saj se kaže v tem, ko ga hoče ne glede na to, da bo kaznovana s smrtjo, pokopati simbolično → simbolično pokopati.; Ta moja tragedija pa se je srečno končala → končala srečno.</a:t>
            </a:r>
          </a:p>
          <a:p>
            <a:pPr marL="127000" indent="0">
              <a:lnSpc>
                <a:spcPct val="200000"/>
              </a:lnSpc>
              <a:buNone/>
            </a:pPr>
            <a:endParaRPr lang="sl-SI" dirty="0"/>
          </a:p>
          <a:p>
            <a:pPr marL="584200" lvl="1" indent="0">
              <a:buNone/>
            </a:pPr>
            <a:r>
              <a:rPr lang="sl-SI" dirty="0"/>
              <a:t>	</a:t>
            </a:r>
          </a:p>
          <a:p>
            <a:pPr marL="584200" lvl="1" indent="0">
              <a:lnSpc>
                <a:spcPct val="150000"/>
              </a:lnSpc>
              <a:buNone/>
            </a:pPr>
            <a:r>
              <a:rPr lang="sl-SI" dirty="0"/>
              <a:t>	</a:t>
            </a:r>
          </a:p>
          <a:p>
            <a:pPr marL="1498600" lvl="3" indent="0">
              <a:buNone/>
            </a:pPr>
            <a:r>
              <a:rPr lang="sl-SI" dirty="0"/>
              <a:t>	</a:t>
            </a:r>
          </a:p>
          <a:p>
            <a:pPr marL="584200" lvl="1" indent="0">
              <a:lnSpc>
                <a:spcPct val="200000"/>
              </a:lnSpc>
              <a:buNone/>
            </a:pPr>
            <a:r>
              <a:rPr lang="sl-SI" dirty="0"/>
              <a:t>	</a:t>
            </a:r>
          </a:p>
          <a:p>
            <a:pPr marL="127000" indent="0">
              <a:buNone/>
            </a:pPr>
            <a:endParaRPr lang="sl-SI" dirty="0"/>
          </a:p>
          <a:p>
            <a:endParaRPr lang="sl-SI" dirty="0"/>
          </a:p>
        </p:txBody>
      </p:sp>
    </p:spTree>
    <p:extLst>
      <p:ext uri="{BB962C8B-B14F-4D97-AF65-F5344CB8AC3E}">
        <p14:creationId xmlns:p14="http://schemas.microsoft.com/office/powerpoint/2010/main" val="285382277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9A9148-3EAE-F442-2330-F8720A25E3E0}"/>
            </a:ext>
          </a:extLst>
        </p:cNvPr>
        <p:cNvGrpSpPr/>
        <p:nvPr/>
      </p:nvGrpSpPr>
      <p:grpSpPr>
        <a:xfrm>
          <a:off x="0" y="0"/>
          <a:ext cx="0" cy="0"/>
          <a:chOff x="0" y="0"/>
          <a:chExt cx="0" cy="0"/>
        </a:xfrm>
      </p:grpSpPr>
      <p:sp>
        <p:nvSpPr>
          <p:cNvPr id="5" name="Označba mesta besedila 4">
            <a:extLst>
              <a:ext uri="{FF2B5EF4-FFF2-40B4-BE49-F238E27FC236}">
                <a16:creationId xmlns:a16="http://schemas.microsoft.com/office/drawing/2014/main" id="{BA0A11FC-9F1C-4B21-0635-721E63FDBA1C}"/>
              </a:ext>
            </a:extLst>
          </p:cNvPr>
          <p:cNvSpPr>
            <a:spLocks noGrp="1"/>
          </p:cNvSpPr>
          <p:nvPr>
            <p:ph type="body" idx="1"/>
          </p:nvPr>
        </p:nvSpPr>
        <p:spPr>
          <a:xfrm>
            <a:off x="661605" y="169606"/>
            <a:ext cx="7944078" cy="3829921"/>
          </a:xfrm>
        </p:spPr>
        <p:txBody>
          <a:bodyPr/>
          <a:lstStyle/>
          <a:p>
            <a:pPr marL="127000" indent="0">
              <a:lnSpc>
                <a:spcPct val="200000"/>
              </a:lnSpc>
              <a:buNone/>
            </a:pPr>
            <a:endParaRPr lang="sl-SI" dirty="0"/>
          </a:p>
          <a:p>
            <a:pPr>
              <a:lnSpc>
                <a:spcPct val="200000"/>
              </a:lnSpc>
            </a:pPr>
            <a:r>
              <a:rPr lang="sl-SI" dirty="0"/>
              <a:t>Zaporedje naslonk:</a:t>
            </a:r>
          </a:p>
          <a:p>
            <a:pPr lvl="1" algn="just">
              <a:lnSpc>
                <a:spcPct val="200000"/>
              </a:lnSpc>
            </a:pPr>
            <a:r>
              <a:rPr lang="sl-SI" i="1" dirty="0"/>
              <a:t>Po takšnem mišljenju se bi jaz → bi se jaz odločil za maščevanje.; Moje mnenje je, da bi moral Črtomir se → bi se moral Črtomir soočiti z </a:t>
            </a:r>
            <a:r>
              <a:rPr lang="sl-SI" i="1" dirty="0" err="1"/>
              <a:t>Valjhunom</a:t>
            </a:r>
            <a:r>
              <a:rPr lang="sl-SI" i="1" dirty="0"/>
              <a:t> če ne za sebe, pa za svoje vojake, ki so bili pogumni in so ga ubogali. 	</a:t>
            </a:r>
          </a:p>
          <a:p>
            <a:pPr marL="584200" lvl="1" indent="0">
              <a:lnSpc>
                <a:spcPct val="150000"/>
              </a:lnSpc>
              <a:buNone/>
            </a:pPr>
            <a:r>
              <a:rPr lang="sl-SI" dirty="0"/>
              <a:t>	</a:t>
            </a:r>
          </a:p>
          <a:p>
            <a:pPr marL="1498600" lvl="3" indent="0">
              <a:buNone/>
            </a:pPr>
            <a:r>
              <a:rPr lang="sl-SI" dirty="0"/>
              <a:t>	</a:t>
            </a:r>
          </a:p>
          <a:p>
            <a:pPr marL="584200" lvl="1" indent="0">
              <a:lnSpc>
                <a:spcPct val="200000"/>
              </a:lnSpc>
              <a:buNone/>
            </a:pPr>
            <a:r>
              <a:rPr lang="sl-SI" dirty="0"/>
              <a:t>	</a:t>
            </a:r>
          </a:p>
          <a:p>
            <a:pPr marL="127000" indent="0">
              <a:buNone/>
            </a:pPr>
            <a:endParaRPr lang="sl-SI" dirty="0"/>
          </a:p>
          <a:p>
            <a:endParaRPr lang="sl-SI" dirty="0"/>
          </a:p>
        </p:txBody>
      </p:sp>
    </p:spTree>
    <p:extLst>
      <p:ext uri="{BB962C8B-B14F-4D97-AF65-F5344CB8AC3E}">
        <p14:creationId xmlns:p14="http://schemas.microsoft.com/office/powerpoint/2010/main" val="101529836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83DEB9-D6D3-71B2-9BCF-2EAC1351C628}"/>
            </a:ext>
          </a:extLst>
        </p:cNvPr>
        <p:cNvGrpSpPr/>
        <p:nvPr/>
      </p:nvGrpSpPr>
      <p:grpSpPr>
        <a:xfrm>
          <a:off x="0" y="0"/>
          <a:ext cx="0" cy="0"/>
          <a:chOff x="0" y="0"/>
          <a:chExt cx="0" cy="0"/>
        </a:xfrm>
      </p:grpSpPr>
      <p:sp>
        <p:nvSpPr>
          <p:cNvPr id="5" name="Označba mesta besedila 4">
            <a:extLst>
              <a:ext uri="{FF2B5EF4-FFF2-40B4-BE49-F238E27FC236}">
                <a16:creationId xmlns:a16="http://schemas.microsoft.com/office/drawing/2014/main" id="{4AA9C509-5BAF-A98B-376D-7A0505029BE6}"/>
              </a:ext>
            </a:extLst>
          </p:cNvPr>
          <p:cNvSpPr>
            <a:spLocks noGrp="1"/>
          </p:cNvSpPr>
          <p:nvPr>
            <p:ph type="body" idx="1"/>
          </p:nvPr>
        </p:nvSpPr>
        <p:spPr>
          <a:xfrm>
            <a:off x="719971" y="-206530"/>
            <a:ext cx="7944078" cy="3829921"/>
          </a:xfrm>
        </p:spPr>
        <p:txBody>
          <a:bodyPr/>
          <a:lstStyle/>
          <a:p>
            <a:pPr marL="127000" indent="0">
              <a:buNone/>
            </a:pPr>
            <a:endParaRPr lang="sl-SI" dirty="0"/>
          </a:p>
          <a:p>
            <a:pPr marL="127000" indent="0">
              <a:buNone/>
            </a:pPr>
            <a:endParaRPr lang="sl-SI" dirty="0"/>
          </a:p>
          <a:p>
            <a:pPr marL="127000" indent="0">
              <a:lnSpc>
                <a:spcPct val="200000"/>
              </a:lnSpc>
              <a:buNone/>
            </a:pPr>
            <a:r>
              <a:rPr lang="sl-SI" dirty="0"/>
              <a:t>	</a:t>
            </a:r>
          </a:p>
          <a:p>
            <a:pPr algn="just">
              <a:lnSpc>
                <a:spcPct val="200000"/>
              </a:lnSpc>
            </a:pPr>
            <a:r>
              <a:rPr lang="sl-SI" sz="1400" dirty="0"/>
              <a:t>Osnova stilistike je »možnost /…/ izbire jezikovnih sredstev, da bi dosegli sporočanjski namen« (Kalin Golob in Gantar 2015: 447–465). </a:t>
            </a:r>
          </a:p>
          <a:p>
            <a:pPr algn="just">
              <a:lnSpc>
                <a:spcPct val="200000"/>
              </a:lnSpc>
            </a:pPr>
            <a:r>
              <a:rPr lang="sl-SI" sz="1400" dirty="0"/>
              <a:t>Področje sloga je najbolj izmed vseh odvisno od subjektivne presoje tvorca besedila, pa tudi morebitnega popravljavca, in s tem najmanj objektivno določljivo oz. najbolj problematično za normiranje, saj je stil izrazito individualen, oz. kot piše Kalin Golob (2023: 218),  je »(z)možnost posameznikove namerne izbire in urejanja jezikovnih sredstev, ki tvorijo konkretno besedilo«, ta pa je »povezana z avtorjevim hotenjem, znanjem in okoliščinami sporočanja«, ob čemer je »/s/</a:t>
            </a:r>
            <a:r>
              <a:rPr lang="sl-SI" sz="1400" dirty="0" err="1"/>
              <a:t>tilno</a:t>
            </a:r>
            <a:r>
              <a:rPr lang="sl-SI" sz="1400" dirty="0"/>
              <a:t> učinkovanje /…/ odvisno predvsem od prejemnika sporočila, ki postavlja ocene in razpoznava namere tvorca besedila«. </a:t>
            </a:r>
          </a:p>
          <a:p>
            <a:endParaRPr lang="sl-SI" dirty="0"/>
          </a:p>
        </p:txBody>
      </p:sp>
      <p:sp>
        <p:nvSpPr>
          <p:cNvPr id="3" name="Naslov 1">
            <a:extLst>
              <a:ext uri="{FF2B5EF4-FFF2-40B4-BE49-F238E27FC236}">
                <a16:creationId xmlns:a16="http://schemas.microsoft.com/office/drawing/2014/main" id="{CFBDB0D9-39A5-88A5-8CA9-E63881A61FFF}"/>
              </a:ext>
            </a:extLst>
          </p:cNvPr>
          <p:cNvSpPr>
            <a:spLocks noGrp="1"/>
          </p:cNvSpPr>
          <p:nvPr>
            <p:ph type="title"/>
          </p:nvPr>
        </p:nvSpPr>
        <p:spPr>
          <a:xfrm>
            <a:off x="538317" y="357967"/>
            <a:ext cx="7717500" cy="707400"/>
          </a:xfrm>
        </p:spPr>
        <p:txBody>
          <a:bodyPr/>
          <a:lstStyle/>
          <a:p>
            <a:pPr algn="l"/>
            <a:r>
              <a:rPr lang="sl-SI" dirty="0"/>
              <a:t>Slog</a:t>
            </a:r>
            <a:endParaRPr lang="sv-SE" dirty="0"/>
          </a:p>
        </p:txBody>
      </p:sp>
    </p:spTree>
    <p:extLst>
      <p:ext uri="{BB962C8B-B14F-4D97-AF65-F5344CB8AC3E}">
        <p14:creationId xmlns:p14="http://schemas.microsoft.com/office/powerpoint/2010/main" val="319462944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771FB2-61B5-F6DD-DDE8-E4645E326A1C}"/>
            </a:ext>
          </a:extLst>
        </p:cNvPr>
        <p:cNvGrpSpPr/>
        <p:nvPr/>
      </p:nvGrpSpPr>
      <p:grpSpPr>
        <a:xfrm>
          <a:off x="0" y="0"/>
          <a:ext cx="0" cy="0"/>
          <a:chOff x="0" y="0"/>
          <a:chExt cx="0" cy="0"/>
        </a:xfrm>
      </p:grpSpPr>
      <p:sp>
        <p:nvSpPr>
          <p:cNvPr id="5" name="Označba mesta besedila 4">
            <a:extLst>
              <a:ext uri="{FF2B5EF4-FFF2-40B4-BE49-F238E27FC236}">
                <a16:creationId xmlns:a16="http://schemas.microsoft.com/office/drawing/2014/main" id="{2031BEB1-F78B-1285-B983-C5B9FAC66CC6}"/>
              </a:ext>
            </a:extLst>
          </p:cNvPr>
          <p:cNvSpPr>
            <a:spLocks noGrp="1"/>
          </p:cNvSpPr>
          <p:nvPr>
            <p:ph type="body" idx="1"/>
          </p:nvPr>
        </p:nvSpPr>
        <p:spPr>
          <a:xfrm>
            <a:off x="732941" y="195547"/>
            <a:ext cx="7944078" cy="3829921"/>
          </a:xfrm>
        </p:spPr>
        <p:txBody>
          <a:bodyPr/>
          <a:lstStyle/>
          <a:p>
            <a:pPr marL="127000" indent="0">
              <a:buNone/>
            </a:pPr>
            <a:endParaRPr lang="sl-SI" dirty="0"/>
          </a:p>
          <a:p>
            <a:pPr marL="127000" indent="0">
              <a:buNone/>
            </a:pPr>
            <a:endParaRPr lang="sl-SI" dirty="0"/>
          </a:p>
          <a:p>
            <a:pPr marL="127000" indent="0">
              <a:lnSpc>
                <a:spcPct val="200000"/>
              </a:lnSpc>
              <a:buNone/>
            </a:pPr>
            <a:r>
              <a:rPr lang="sl-SI" dirty="0"/>
              <a:t>	</a:t>
            </a:r>
          </a:p>
          <a:p>
            <a:pPr algn="just">
              <a:lnSpc>
                <a:spcPct val="200000"/>
              </a:lnSpc>
            </a:pPr>
            <a:r>
              <a:rPr lang="sl-SI" sz="1400" dirty="0"/>
              <a:t>Posledično so od popravljavca, ki je ob prvem stiku z besedilom v vlogi prejemnika, odvisni tudi njegovi kasnejši posegi v besedilo. </a:t>
            </a:r>
          </a:p>
          <a:p>
            <a:pPr algn="just">
              <a:lnSpc>
                <a:spcPct val="200000"/>
              </a:lnSpc>
            </a:pPr>
            <a:r>
              <a:rPr lang="sl-SI" sz="1400" dirty="0"/>
              <a:t>Da so ti subjektivni, ugotavljajo tudi Popič (2014: 183) ter Kosem idr. (2012: 42); slednji navajajo, da včasih »/…/ oblike, ki so jih napisali učenci, dejansko niso slovnično neustrezne, pač pa so jih učitelji prepoznali kot slogovno nesprejemljive oz. neustrezne glede na pragmatični kontekst«. </a:t>
            </a:r>
          </a:p>
          <a:p>
            <a:endParaRPr lang="sl-SI" dirty="0"/>
          </a:p>
        </p:txBody>
      </p:sp>
    </p:spTree>
    <p:extLst>
      <p:ext uri="{BB962C8B-B14F-4D97-AF65-F5344CB8AC3E}">
        <p14:creationId xmlns:p14="http://schemas.microsoft.com/office/powerpoint/2010/main" val="93357890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A1891F-8BAA-FD00-4C66-F6C52EE1DD08}"/>
            </a:ext>
          </a:extLst>
        </p:cNvPr>
        <p:cNvGrpSpPr/>
        <p:nvPr/>
      </p:nvGrpSpPr>
      <p:grpSpPr>
        <a:xfrm>
          <a:off x="0" y="0"/>
          <a:ext cx="0" cy="0"/>
          <a:chOff x="0" y="0"/>
          <a:chExt cx="0" cy="0"/>
        </a:xfrm>
      </p:grpSpPr>
      <p:sp>
        <p:nvSpPr>
          <p:cNvPr id="5" name="Označba mesta besedila 4">
            <a:extLst>
              <a:ext uri="{FF2B5EF4-FFF2-40B4-BE49-F238E27FC236}">
                <a16:creationId xmlns:a16="http://schemas.microsoft.com/office/drawing/2014/main" id="{F8A9B5EE-3868-710A-A814-BC56B495D8AD}"/>
              </a:ext>
            </a:extLst>
          </p:cNvPr>
          <p:cNvSpPr>
            <a:spLocks noGrp="1"/>
          </p:cNvSpPr>
          <p:nvPr>
            <p:ph type="body" idx="1"/>
          </p:nvPr>
        </p:nvSpPr>
        <p:spPr>
          <a:xfrm>
            <a:off x="732941" y="390100"/>
            <a:ext cx="7944078" cy="3829921"/>
          </a:xfrm>
        </p:spPr>
        <p:txBody>
          <a:bodyPr/>
          <a:lstStyle/>
          <a:p>
            <a:pPr marL="127000" indent="0">
              <a:buNone/>
            </a:pPr>
            <a:endParaRPr lang="sl-SI" dirty="0"/>
          </a:p>
          <a:p>
            <a:pPr marL="127000" indent="0">
              <a:buNone/>
            </a:pPr>
            <a:endParaRPr lang="sl-SI" dirty="0"/>
          </a:p>
          <a:p>
            <a:pPr marL="127000" indent="0">
              <a:lnSpc>
                <a:spcPct val="200000"/>
              </a:lnSpc>
              <a:buNone/>
            </a:pPr>
            <a:r>
              <a:rPr lang="sl-SI" dirty="0"/>
              <a:t>	</a:t>
            </a:r>
            <a:endParaRPr lang="sl-SI" sz="1400" dirty="0"/>
          </a:p>
          <a:p>
            <a:pPr algn="just">
              <a:lnSpc>
                <a:spcPct val="200000"/>
              </a:lnSpc>
            </a:pPr>
            <a:r>
              <a:rPr lang="sl-SI" sz="1400" dirty="0"/>
              <a:t>Zamenjava neknjižne besede s knjižno: </a:t>
            </a:r>
            <a:r>
              <a:rPr lang="sl-SI" sz="1400" i="1" dirty="0"/>
              <a:t>brihten → pameten; siguren → prepričan; korajžen → pogumen</a:t>
            </a:r>
            <a:r>
              <a:rPr lang="sl-SI" sz="1400" dirty="0"/>
              <a:t>. (Skladno z jezikovno normo.)</a:t>
            </a:r>
          </a:p>
          <a:p>
            <a:pPr algn="just">
              <a:lnSpc>
                <a:spcPct val="200000"/>
              </a:lnSpc>
            </a:pPr>
            <a:r>
              <a:rPr lang="sl-SI" sz="1400" dirty="0"/>
              <a:t>Zamenjava prevzete besede z domačo: </a:t>
            </a:r>
            <a:r>
              <a:rPr lang="sl-SI" sz="1400" i="1" dirty="0"/>
              <a:t>na internetu → na medmrežju; funkcioniranje → delovanje; </a:t>
            </a:r>
            <a:r>
              <a:rPr lang="sl-SI" sz="1400" i="1" dirty="0" err="1"/>
              <a:t>špijon</a:t>
            </a:r>
            <a:r>
              <a:rPr lang="sl-SI" sz="1400" i="1" dirty="0"/>
              <a:t> → ovaduh. </a:t>
            </a:r>
            <a:r>
              <a:rPr lang="sl-SI" sz="1400" dirty="0"/>
              <a:t>Pomembno je, da gre dejansko za sopomenko.</a:t>
            </a:r>
            <a:endParaRPr lang="sl-SI" sz="1400" i="1" dirty="0"/>
          </a:p>
          <a:p>
            <a:pPr algn="just">
              <a:lnSpc>
                <a:spcPct val="200000"/>
              </a:lnSpc>
            </a:pPr>
            <a:r>
              <a:rPr lang="sl-SI" sz="1400" dirty="0"/>
              <a:t>Zamenjava opisnih poimenovanj in besednih zvez z enobesednimi poimenovanji: </a:t>
            </a:r>
            <a:r>
              <a:rPr lang="sl-SI" sz="1400" i="1" dirty="0"/>
              <a:t>po pravici užaljen → upravičeno užaljen; je padal dež → je deževalo.</a:t>
            </a:r>
          </a:p>
          <a:p>
            <a:endParaRPr lang="sl-SI" dirty="0"/>
          </a:p>
        </p:txBody>
      </p:sp>
      <p:sp>
        <p:nvSpPr>
          <p:cNvPr id="3" name="Naslov 1">
            <a:extLst>
              <a:ext uri="{FF2B5EF4-FFF2-40B4-BE49-F238E27FC236}">
                <a16:creationId xmlns:a16="http://schemas.microsoft.com/office/drawing/2014/main" id="{E38EDF56-DD5E-17E0-F190-C70CB1DC296E}"/>
              </a:ext>
            </a:extLst>
          </p:cNvPr>
          <p:cNvSpPr>
            <a:spLocks noGrp="1"/>
          </p:cNvSpPr>
          <p:nvPr>
            <p:ph type="title"/>
          </p:nvPr>
        </p:nvSpPr>
        <p:spPr>
          <a:xfrm>
            <a:off x="635629" y="675738"/>
            <a:ext cx="8138702" cy="707400"/>
          </a:xfrm>
        </p:spPr>
        <p:txBody>
          <a:bodyPr/>
          <a:lstStyle/>
          <a:p>
            <a:pPr algn="just"/>
            <a:r>
              <a:rPr lang="sl-SI" dirty="0"/>
              <a:t>Primer slogovnih popravkov – zamenjava besed s sopomenkami</a:t>
            </a:r>
            <a:endParaRPr lang="sv-SE" dirty="0"/>
          </a:p>
        </p:txBody>
      </p:sp>
    </p:spTree>
    <p:extLst>
      <p:ext uri="{BB962C8B-B14F-4D97-AF65-F5344CB8AC3E}">
        <p14:creationId xmlns:p14="http://schemas.microsoft.com/office/powerpoint/2010/main" val="312202847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a:extLst>
              <a:ext uri="{FF2B5EF4-FFF2-40B4-BE49-F238E27FC236}">
                <a16:creationId xmlns:a16="http://schemas.microsoft.com/office/drawing/2014/main" id="{C49F3E5D-25C8-4E41-B27E-1D744220B25A}"/>
              </a:ext>
            </a:extLst>
          </p:cNvPr>
          <p:cNvSpPr>
            <a:spLocks noGrp="1"/>
          </p:cNvSpPr>
          <p:nvPr>
            <p:ph type="title"/>
          </p:nvPr>
        </p:nvSpPr>
        <p:spPr/>
        <p:txBody>
          <a:bodyPr/>
          <a:lstStyle/>
          <a:p>
            <a:pPr algn="l"/>
            <a:r>
              <a:rPr lang="sl-SI" dirty="0"/>
              <a:t>Praktični primeri</a:t>
            </a:r>
            <a:endParaRPr lang="sv-SE" dirty="0"/>
          </a:p>
        </p:txBody>
      </p:sp>
      <p:sp>
        <p:nvSpPr>
          <p:cNvPr id="5" name="Označba mesta besedila 4">
            <a:extLst>
              <a:ext uri="{FF2B5EF4-FFF2-40B4-BE49-F238E27FC236}">
                <a16:creationId xmlns:a16="http://schemas.microsoft.com/office/drawing/2014/main" id="{5B15E8C8-38E2-4AC3-A9FA-BA24802631D8}"/>
              </a:ext>
            </a:extLst>
          </p:cNvPr>
          <p:cNvSpPr>
            <a:spLocks noGrp="1"/>
          </p:cNvSpPr>
          <p:nvPr>
            <p:ph type="body" idx="1"/>
          </p:nvPr>
        </p:nvSpPr>
        <p:spPr>
          <a:xfrm>
            <a:off x="713225" y="1523799"/>
            <a:ext cx="7944078" cy="2837063"/>
          </a:xfrm>
        </p:spPr>
        <p:txBody>
          <a:bodyPr/>
          <a:lstStyle/>
          <a:p>
            <a:pPr algn="just">
              <a:lnSpc>
                <a:spcPct val="150000"/>
              </a:lnSpc>
            </a:pPr>
            <a:r>
              <a:rPr lang="sl-SI" dirty="0"/>
              <a:t>Ali bi primer popravili?</a:t>
            </a:r>
          </a:p>
          <a:p>
            <a:pPr algn="just">
              <a:lnSpc>
                <a:spcPct val="150000"/>
              </a:lnSpc>
            </a:pPr>
            <a:r>
              <a:rPr lang="sl-SI" dirty="0"/>
              <a:t>Kaj je osnova za morebitni popravek?</a:t>
            </a:r>
          </a:p>
          <a:p>
            <a:pPr marL="127000" indent="0" algn="just">
              <a:lnSpc>
                <a:spcPct val="150000"/>
              </a:lnSpc>
              <a:buNone/>
            </a:pPr>
            <a:endParaRPr lang="sl-SI" dirty="0"/>
          </a:p>
          <a:p>
            <a:pPr marL="127000" indent="0">
              <a:lnSpc>
                <a:spcPct val="150000"/>
              </a:lnSpc>
              <a:buNone/>
            </a:pPr>
            <a:endParaRPr lang="sl-SI" dirty="0"/>
          </a:p>
          <a:p>
            <a:pPr marL="127000" indent="0">
              <a:lnSpc>
                <a:spcPct val="150000"/>
              </a:lnSpc>
              <a:buNone/>
            </a:pPr>
            <a:endParaRPr lang="sl-SI" dirty="0"/>
          </a:p>
          <a:p>
            <a:pPr lvl="1">
              <a:lnSpc>
                <a:spcPct val="150000"/>
              </a:lnSpc>
            </a:pPr>
            <a:endParaRPr lang="sl-SI" dirty="0"/>
          </a:p>
          <a:p>
            <a:pPr marL="1498600" lvl="3" indent="0">
              <a:buNone/>
            </a:pPr>
            <a:r>
              <a:rPr lang="sl-SI" dirty="0"/>
              <a:t>	</a:t>
            </a:r>
          </a:p>
          <a:p>
            <a:pPr marL="584200" lvl="1" indent="0">
              <a:lnSpc>
                <a:spcPct val="200000"/>
              </a:lnSpc>
              <a:buNone/>
            </a:pPr>
            <a:r>
              <a:rPr lang="sl-SI" dirty="0"/>
              <a:t>	</a:t>
            </a:r>
          </a:p>
          <a:p>
            <a:pPr marL="127000" indent="0">
              <a:buNone/>
            </a:pPr>
            <a:endParaRPr lang="sl-SI" dirty="0"/>
          </a:p>
          <a:p>
            <a:endParaRPr lang="sl-SI" dirty="0"/>
          </a:p>
        </p:txBody>
      </p:sp>
      <p:pic>
        <p:nvPicPr>
          <p:cNvPr id="3" name="Google Shape;276;p16">
            <a:extLst>
              <a:ext uri="{FF2B5EF4-FFF2-40B4-BE49-F238E27FC236}">
                <a16:creationId xmlns:a16="http://schemas.microsoft.com/office/drawing/2014/main" id="{80DAB553-AAA2-18E8-4686-4B3E65D28C1A}"/>
              </a:ext>
            </a:extLst>
          </p:cNvPr>
          <p:cNvPicPr preferRelativeResize="0"/>
          <p:nvPr/>
        </p:nvPicPr>
        <p:blipFill>
          <a:blip r:embed="rId2">
            <a:alphaModFix/>
          </a:blip>
          <a:stretch>
            <a:fillRect/>
          </a:stretch>
        </p:blipFill>
        <p:spPr>
          <a:xfrm>
            <a:off x="6763970" y="539500"/>
            <a:ext cx="1590900" cy="984300"/>
          </a:xfrm>
          <a:prstGeom prst="rect">
            <a:avLst/>
          </a:prstGeom>
          <a:noFill/>
          <a:ln>
            <a:noFill/>
          </a:ln>
        </p:spPr>
      </p:pic>
    </p:spTree>
    <p:extLst>
      <p:ext uri="{BB962C8B-B14F-4D97-AF65-F5344CB8AC3E}">
        <p14:creationId xmlns:p14="http://schemas.microsoft.com/office/powerpoint/2010/main" val="156113500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13843B-4B1E-A2DC-ABAA-B0A30F9D6953}"/>
            </a:ext>
          </a:extLst>
        </p:cNvPr>
        <p:cNvGrpSpPr/>
        <p:nvPr/>
      </p:nvGrpSpPr>
      <p:grpSpPr>
        <a:xfrm>
          <a:off x="0" y="0"/>
          <a:ext cx="0" cy="0"/>
          <a:chOff x="0" y="0"/>
          <a:chExt cx="0" cy="0"/>
        </a:xfrm>
      </p:grpSpPr>
      <p:sp>
        <p:nvSpPr>
          <p:cNvPr id="2" name="Naslov 1">
            <a:extLst>
              <a:ext uri="{FF2B5EF4-FFF2-40B4-BE49-F238E27FC236}">
                <a16:creationId xmlns:a16="http://schemas.microsoft.com/office/drawing/2014/main" id="{EADEC6AE-D99B-CAFF-1071-4062C3777900}"/>
              </a:ext>
            </a:extLst>
          </p:cNvPr>
          <p:cNvSpPr>
            <a:spLocks noGrp="1"/>
          </p:cNvSpPr>
          <p:nvPr>
            <p:ph type="title"/>
          </p:nvPr>
        </p:nvSpPr>
        <p:spPr>
          <a:xfrm>
            <a:off x="678883" y="711058"/>
            <a:ext cx="6072113" cy="707400"/>
          </a:xfrm>
        </p:spPr>
        <p:txBody>
          <a:bodyPr/>
          <a:lstStyle/>
          <a:p>
            <a:pPr algn="l"/>
            <a:r>
              <a:rPr lang="sl-SI" sz="2000" dirty="0">
                <a:latin typeface="Georgia Pro Cond Semibold" panose="02040706050405020303" pitchFamily="18" charset="0"/>
              </a:rPr>
              <a:t>Glede na število prebivalcev je Slovenija država z najuspešnejšimi športniki na planetu.</a:t>
            </a:r>
            <a:endParaRPr lang="sv-SE" sz="2000" dirty="0">
              <a:latin typeface="Georgia Pro Cond Semibold" panose="02040706050405020303" pitchFamily="18" charset="0"/>
            </a:endParaRPr>
          </a:p>
        </p:txBody>
      </p:sp>
      <p:pic>
        <p:nvPicPr>
          <p:cNvPr id="3" name="Google Shape;276;p16">
            <a:extLst>
              <a:ext uri="{FF2B5EF4-FFF2-40B4-BE49-F238E27FC236}">
                <a16:creationId xmlns:a16="http://schemas.microsoft.com/office/drawing/2014/main" id="{4CED873C-6336-4575-065F-81460DBE9887}"/>
              </a:ext>
            </a:extLst>
          </p:cNvPr>
          <p:cNvPicPr preferRelativeResize="0"/>
          <p:nvPr/>
        </p:nvPicPr>
        <p:blipFill>
          <a:blip r:embed="rId2">
            <a:alphaModFix/>
          </a:blip>
          <a:stretch>
            <a:fillRect/>
          </a:stretch>
        </p:blipFill>
        <p:spPr>
          <a:xfrm>
            <a:off x="6932583" y="442223"/>
            <a:ext cx="1590900" cy="984300"/>
          </a:xfrm>
          <a:prstGeom prst="rect">
            <a:avLst/>
          </a:prstGeom>
          <a:noFill/>
          <a:ln>
            <a:noFill/>
          </a:ln>
        </p:spPr>
      </p:pic>
    </p:spTree>
    <p:extLst>
      <p:ext uri="{BB962C8B-B14F-4D97-AF65-F5344CB8AC3E}">
        <p14:creationId xmlns:p14="http://schemas.microsoft.com/office/powerpoint/2010/main" val="247912884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13843B-4B1E-A2DC-ABAA-B0A30F9D6953}"/>
            </a:ext>
          </a:extLst>
        </p:cNvPr>
        <p:cNvGrpSpPr/>
        <p:nvPr/>
      </p:nvGrpSpPr>
      <p:grpSpPr>
        <a:xfrm>
          <a:off x="0" y="0"/>
          <a:ext cx="0" cy="0"/>
          <a:chOff x="0" y="0"/>
          <a:chExt cx="0" cy="0"/>
        </a:xfrm>
      </p:grpSpPr>
      <p:sp>
        <p:nvSpPr>
          <p:cNvPr id="2" name="Naslov 1">
            <a:extLst>
              <a:ext uri="{FF2B5EF4-FFF2-40B4-BE49-F238E27FC236}">
                <a16:creationId xmlns:a16="http://schemas.microsoft.com/office/drawing/2014/main" id="{EADEC6AE-D99B-CAFF-1071-4062C3777900}"/>
              </a:ext>
            </a:extLst>
          </p:cNvPr>
          <p:cNvSpPr>
            <a:spLocks noGrp="1"/>
          </p:cNvSpPr>
          <p:nvPr>
            <p:ph type="title"/>
          </p:nvPr>
        </p:nvSpPr>
        <p:spPr>
          <a:xfrm>
            <a:off x="678883" y="711058"/>
            <a:ext cx="6072113" cy="707400"/>
          </a:xfrm>
        </p:spPr>
        <p:txBody>
          <a:bodyPr/>
          <a:lstStyle/>
          <a:p>
            <a:pPr algn="l"/>
            <a:r>
              <a:rPr lang="sl-SI" sz="2000" dirty="0">
                <a:latin typeface="Georgia Pro Cond Semibold" panose="02040706050405020303" pitchFamily="18" charset="0"/>
              </a:rPr>
              <a:t>Glede na število prebivalcev je Slovenija država z najuspešnejšimi športniki na planetu.</a:t>
            </a:r>
            <a:endParaRPr lang="sv-SE" sz="2000" dirty="0">
              <a:latin typeface="Georgia Pro Cond Semibold" panose="02040706050405020303" pitchFamily="18" charset="0"/>
            </a:endParaRPr>
          </a:p>
        </p:txBody>
      </p:sp>
      <p:sp>
        <p:nvSpPr>
          <p:cNvPr id="5" name="Označba mesta besedila 4">
            <a:extLst>
              <a:ext uri="{FF2B5EF4-FFF2-40B4-BE49-F238E27FC236}">
                <a16:creationId xmlns:a16="http://schemas.microsoft.com/office/drawing/2014/main" id="{36D5CC58-0564-3D51-F9CD-0A93BAA4E40F}"/>
              </a:ext>
            </a:extLst>
          </p:cNvPr>
          <p:cNvSpPr>
            <a:spLocks noGrp="1"/>
          </p:cNvSpPr>
          <p:nvPr>
            <p:ph type="body" idx="1"/>
          </p:nvPr>
        </p:nvSpPr>
        <p:spPr>
          <a:xfrm>
            <a:off x="678883" y="1774082"/>
            <a:ext cx="7944078" cy="2837063"/>
          </a:xfrm>
        </p:spPr>
        <p:txBody>
          <a:bodyPr/>
          <a:lstStyle/>
          <a:p>
            <a:pPr marL="127000" indent="0" algn="just">
              <a:lnSpc>
                <a:spcPct val="150000"/>
              </a:lnSpc>
              <a:buNone/>
            </a:pPr>
            <a:r>
              <a:rPr lang="sl-SI" dirty="0"/>
              <a:t>Predložna zveza </a:t>
            </a:r>
            <a:r>
              <a:rPr lang="sl-SI" i="1" dirty="0"/>
              <a:t>na planetu</a:t>
            </a:r>
            <a:r>
              <a:rPr lang="sl-SI" dirty="0"/>
              <a:t>, kalkirano iz angleške </a:t>
            </a:r>
            <a:r>
              <a:rPr lang="sl-SI" i="1" dirty="0"/>
              <a:t>on </a:t>
            </a:r>
            <a:r>
              <a:rPr lang="sl-SI" i="1" dirty="0" err="1"/>
              <a:t>the</a:t>
            </a:r>
            <a:r>
              <a:rPr lang="sl-SI" i="1" dirty="0"/>
              <a:t> planet</a:t>
            </a:r>
            <a:r>
              <a:rPr lang="sl-SI" dirty="0"/>
              <a:t>, je uporabljena v pomenu predložne zveze </a:t>
            </a:r>
            <a:r>
              <a:rPr lang="sl-SI" i="1" dirty="0"/>
              <a:t>na svetu</a:t>
            </a:r>
            <a:r>
              <a:rPr lang="sl-SI" dirty="0"/>
              <a:t>, za katero v Sinonimnem slovarju slovenskega jezika najdemo razlago: </a:t>
            </a:r>
            <a:r>
              <a:rPr lang="sl-SI" i="1" dirty="0"/>
              <a:t>izraža, da je kaj prostorsko določeno z Zemljo kot življenjskim prostorom ljudi</a:t>
            </a:r>
            <a:r>
              <a:rPr lang="sl-SI" dirty="0"/>
              <a:t> ter sopomenki (obe označeni kot ekspresivni) </a:t>
            </a:r>
            <a:r>
              <a:rPr lang="sl-SI" i="1" dirty="0"/>
              <a:t>na zemeljski obli</a:t>
            </a:r>
            <a:r>
              <a:rPr lang="sl-SI" dirty="0"/>
              <a:t> in </a:t>
            </a:r>
            <a:r>
              <a:rPr lang="sl-SI" u="sng" dirty="0"/>
              <a:t>na zemlji</a:t>
            </a:r>
            <a:r>
              <a:rPr lang="sl-SI" dirty="0"/>
              <a:t>.</a:t>
            </a:r>
          </a:p>
          <a:p>
            <a:pPr marL="127000" indent="0" algn="just">
              <a:lnSpc>
                <a:spcPct val="150000"/>
              </a:lnSpc>
              <a:buNone/>
            </a:pPr>
            <a:r>
              <a:rPr lang="sl-SI" dirty="0"/>
              <a:t>*SP in SSKJ ne nudita opore pri popravljanju.</a:t>
            </a:r>
          </a:p>
          <a:p>
            <a:pPr marL="1498600" lvl="3" indent="0">
              <a:buNone/>
            </a:pPr>
            <a:endParaRPr lang="sl-SI" dirty="0"/>
          </a:p>
          <a:p>
            <a:endParaRPr lang="sl-SI" dirty="0"/>
          </a:p>
        </p:txBody>
      </p:sp>
      <p:pic>
        <p:nvPicPr>
          <p:cNvPr id="3" name="Google Shape;276;p16">
            <a:extLst>
              <a:ext uri="{FF2B5EF4-FFF2-40B4-BE49-F238E27FC236}">
                <a16:creationId xmlns:a16="http://schemas.microsoft.com/office/drawing/2014/main" id="{4CED873C-6336-4575-065F-81460DBE9887}"/>
              </a:ext>
            </a:extLst>
          </p:cNvPr>
          <p:cNvPicPr preferRelativeResize="0"/>
          <p:nvPr/>
        </p:nvPicPr>
        <p:blipFill>
          <a:blip r:embed="rId2">
            <a:alphaModFix/>
          </a:blip>
          <a:stretch>
            <a:fillRect/>
          </a:stretch>
        </p:blipFill>
        <p:spPr>
          <a:xfrm>
            <a:off x="6932583" y="442223"/>
            <a:ext cx="1590900" cy="984300"/>
          </a:xfrm>
          <a:prstGeom prst="rect">
            <a:avLst/>
          </a:prstGeom>
          <a:noFill/>
          <a:ln>
            <a:noFill/>
          </a:ln>
        </p:spPr>
      </p:pic>
    </p:spTree>
    <p:extLst>
      <p:ext uri="{BB962C8B-B14F-4D97-AF65-F5344CB8AC3E}">
        <p14:creationId xmlns:p14="http://schemas.microsoft.com/office/powerpoint/2010/main" val="8572740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 calcmode="lin" valueType="num">
                                      <p:cBhvr>
                                        <p:cTn id="7" dur="3250" fill="hold"/>
                                        <p:tgtEl>
                                          <p:spTgt spid="5">
                                            <p:txEl>
                                              <p:pRg st="0" end="0"/>
                                            </p:txEl>
                                          </p:spTgt>
                                        </p:tgtEl>
                                        <p:attrNameLst>
                                          <p:attrName>ppt_w</p:attrName>
                                        </p:attrNameLst>
                                      </p:cBhvr>
                                      <p:tavLst>
                                        <p:tav tm="0">
                                          <p:val>
                                            <p:fltVal val="0"/>
                                          </p:val>
                                        </p:tav>
                                        <p:tav tm="100000">
                                          <p:val>
                                            <p:strVal val="#ppt_w"/>
                                          </p:val>
                                        </p:tav>
                                      </p:tavLst>
                                    </p:anim>
                                    <p:anim calcmode="lin" valueType="num">
                                      <p:cBhvr>
                                        <p:cTn id="8" dur="3250" fill="hold"/>
                                        <p:tgtEl>
                                          <p:spTgt spid="5">
                                            <p:txEl>
                                              <p:pRg st="0" end="0"/>
                                            </p:txEl>
                                          </p:spTgt>
                                        </p:tgtEl>
                                        <p:attrNameLst>
                                          <p:attrName>ppt_h</p:attrName>
                                        </p:attrNameLst>
                                      </p:cBhvr>
                                      <p:tavLst>
                                        <p:tav tm="0">
                                          <p:val>
                                            <p:fltVal val="0"/>
                                          </p:val>
                                        </p:tav>
                                        <p:tav tm="100000">
                                          <p:val>
                                            <p:strVal val="#ppt_h"/>
                                          </p:val>
                                        </p:tav>
                                      </p:tavLst>
                                    </p:anim>
                                    <p:animEffect transition="in" filter="fade">
                                      <p:cBhvr>
                                        <p:cTn id="9" dur="3250"/>
                                        <p:tgtEl>
                                          <p:spTgt spid="5">
                                            <p:txEl>
                                              <p:pRg st="0" end="0"/>
                                            </p:txEl>
                                          </p:spTgt>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5">
                                            <p:txEl>
                                              <p:pRg st="1" end="1"/>
                                            </p:txEl>
                                          </p:spTgt>
                                        </p:tgtEl>
                                        <p:attrNameLst>
                                          <p:attrName>style.visibility</p:attrName>
                                        </p:attrNameLst>
                                      </p:cBhvr>
                                      <p:to>
                                        <p:strVal val="visible"/>
                                      </p:to>
                                    </p:set>
                                    <p:anim calcmode="lin" valueType="num">
                                      <p:cBhvr>
                                        <p:cTn id="12" dur="3250" fill="hold"/>
                                        <p:tgtEl>
                                          <p:spTgt spid="5">
                                            <p:txEl>
                                              <p:pRg st="1" end="1"/>
                                            </p:txEl>
                                          </p:spTgt>
                                        </p:tgtEl>
                                        <p:attrNameLst>
                                          <p:attrName>ppt_w</p:attrName>
                                        </p:attrNameLst>
                                      </p:cBhvr>
                                      <p:tavLst>
                                        <p:tav tm="0">
                                          <p:val>
                                            <p:fltVal val="0"/>
                                          </p:val>
                                        </p:tav>
                                        <p:tav tm="100000">
                                          <p:val>
                                            <p:strVal val="#ppt_w"/>
                                          </p:val>
                                        </p:tav>
                                      </p:tavLst>
                                    </p:anim>
                                    <p:anim calcmode="lin" valueType="num">
                                      <p:cBhvr>
                                        <p:cTn id="13" dur="3250" fill="hold"/>
                                        <p:tgtEl>
                                          <p:spTgt spid="5">
                                            <p:txEl>
                                              <p:pRg st="1" end="1"/>
                                            </p:txEl>
                                          </p:spTgt>
                                        </p:tgtEl>
                                        <p:attrNameLst>
                                          <p:attrName>ppt_h</p:attrName>
                                        </p:attrNameLst>
                                      </p:cBhvr>
                                      <p:tavLst>
                                        <p:tav tm="0">
                                          <p:val>
                                            <p:fltVal val="0"/>
                                          </p:val>
                                        </p:tav>
                                        <p:tav tm="100000">
                                          <p:val>
                                            <p:strVal val="#ppt_h"/>
                                          </p:val>
                                        </p:tav>
                                      </p:tavLst>
                                    </p:anim>
                                    <p:animEffect transition="in" filter="fade">
                                      <p:cBhvr>
                                        <p:cTn id="14" dur="3250"/>
                                        <p:tgtEl>
                                          <p:spTgt spid="5">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DEACC2-2215-FD5F-B2A8-6952B3007212}"/>
            </a:ext>
          </a:extLst>
        </p:cNvPr>
        <p:cNvGrpSpPr/>
        <p:nvPr/>
      </p:nvGrpSpPr>
      <p:grpSpPr>
        <a:xfrm>
          <a:off x="0" y="0"/>
          <a:ext cx="0" cy="0"/>
          <a:chOff x="0" y="0"/>
          <a:chExt cx="0" cy="0"/>
        </a:xfrm>
      </p:grpSpPr>
      <p:sp>
        <p:nvSpPr>
          <p:cNvPr id="2" name="Naslov 1">
            <a:extLst>
              <a:ext uri="{FF2B5EF4-FFF2-40B4-BE49-F238E27FC236}">
                <a16:creationId xmlns:a16="http://schemas.microsoft.com/office/drawing/2014/main" id="{2BF8D582-F6E2-FC18-2871-DCC5D365425D}"/>
              </a:ext>
            </a:extLst>
          </p:cNvPr>
          <p:cNvSpPr>
            <a:spLocks noGrp="1"/>
          </p:cNvSpPr>
          <p:nvPr>
            <p:ph type="title"/>
          </p:nvPr>
        </p:nvSpPr>
        <p:spPr>
          <a:xfrm>
            <a:off x="646456" y="773740"/>
            <a:ext cx="6571466" cy="369451"/>
          </a:xfrm>
        </p:spPr>
        <p:txBody>
          <a:bodyPr/>
          <a:lstStyle/>
          <a:p>
            <a:pPr algn="l"/>
            <a:r>
              <a:rPr lang="sl-SI" sz="2000" dirty="0">
                <a:latin typeface="Georgia Pro Cond Semibold" panose="02040706050405020303" pitchFamily="18" charset="0"/>
              </a:rPr>
              <a:t>Med potovanjem po srednji Evropi bomo obiskali sledeče države: Avstrijo, Češko, Poljsko, Slovaško ter Madžarsko.</a:t>
            </a:r>
          </a:p>
        </p:txBody>
      </p:sp>
      <p:pic>
        <p:nvPicPr>
          <p:cNvPr id="3" name="Google Shape;276;p16">
            <a:extLst>
              <a:ext uri="{FF2B5EF4-FFF2-40B4-BE49-F238E27FC236}">
                <a16:creationId xmlns:a16="http://schemas.microsoft.com/office/drawing/2014/main" id="{F9721564-7921-C184-86E9-8D144940FAA2}"/>
              </a:ext>
            </a:extLst>
          </p:cNvPr>
          <p:cNvPicPr preferRelativeResize="0"/>
          <p:nvPr/>
        </p:nvPicPr>
        <p:blipFill>
          <a:blip r:embed="rId2">
            <a:alphaModFix/>
          </a:blip>
          <a:stretch>
            <a:fillRect/>
          </a:stretch>
        </p:blipFill>
        <p:spPr>
          <a:xfrm>
            <a:off x="7140107" y="466315"/>
            <a:ext cx="1590900" cy="984300"/>
          </a:xfrm>
          <a:prstGeom prst="rect">
            <a:avLst/>
          </a:prstGeom>
          <a:noFill/>
          <a:ln>
            <a:noFill/>
          </a:ln>
        </p:spPr>
      </p:pic>
    </p:spTree>
    <p:extLst>
      <p:ext uri="{BB962C8B-B14F-4D97-AF65-F5344CB8AC3E}">
        <p14:creationId xmlns:p14="http://schemas.microsoft.com/office/powerpoint/2010/main" val="294041842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DEACC2-2215-FD5F-B2A8-6952B3007212}"/>
            </a:ext>
          </a:extLst>
        </p:cNvPr>
        <p:cNvGrpSpPr/>
        <p:nvPr/>
      </p:nvGrpSpPr>
      <p:grpSpPr>
        <a:xfrm>
          <a:off x="0" y="0"/>
          <a:ext cx="0" cy="0"/>
          <a:chOff x="0" y="0"/>
          <a:chExt cx="0" cy="0"/>
        </a:xfrm>
      </p:grpSpPr>
      <p:sp>
        <p:nvSpPr>
          <p:cNvPr id="2" name="Naslov 1">
            <a:extLst>
              <a:ext uri="{FF2B5EF4-FFF2-40B4-BE49-F238E27FC236}">
                <a16:creationId xmlns:a16="http://schemas.microsoft.com/office/drawing/2014/main" id="{2BF8D582-F6E2-FC18-2871-DCC5D365425D}"/>
              </a:ext>
            </a:extLst>
          </p:cNvPr>
          <p:cNvSpPr>
            <a:spLocks noGrp="1"/>
          </p:cNvSpPr>
          <p:nvPr>
            <p:ph type="title"/>
          </p:nvPr>
        </p:nvSpPr>
        <p:spPr>
          <a:xfrm>
            <a:off x="646456" y="773740"/>
            <a:ext cx="6571466" cy="369451"/>
          </a:xfrm>
        </p:spPr>
        <p:txBody>
          <a:bodyPr/>
          <a:lstStyle/>
          <a:p>
            <a:pPr algn="l"/>
            <a:r>
              <a:rPr lang="sl-SI" sz="2000" dirty="0">
                <a:latin typeface="Georgia Pro Cond Semibold" panose="02040706050405020303" pitchFamily="18" charset="0"/>
              </a:rPr>
              <a:t>Med potovanjem po srednji Evropi bomo obiskali sledeče države: Avstrijo, Češko, Poljsko, Slovaško ter Madžarsko.</a:t>
            </a:r>
          </a:p>
        </p:txBody>
      </p:sp>
      <p:sp>
        <p:nvSpPr>
          <p:cNvPr id="5" name="Označba mesta besedila 4">
            <a:extLst>
              <a:ext uri="{FF2B5EF4-FFF2-40B4-BE49-F238E27FC236}">
                <a16:creationId xmlns:a16="http://schemas.microsoft.com/office/drawing/2014/main" id="{61BBB0C1-D4B3-8CD6-9C04-E1524751C08E}"/>
              </a:ext>
            </a:extLst>
          </p:cNvPr>
          <p:cNvSpPr>
            <a:spLocks noGrp="1"/>
          </p:cNvSpPr>
          <p:nvPr>
            <p:ph type="body" idx="1"/>
          </p:nvPr>
        </p:nvSpPr>
        <p:spPr>
          <a:xfrm>
            <a:off x="646456" y="1853304"/>
            <a:ext cx="7944078" cy="2516456"/>
          </a:xfrm>
        </p:spPr>
        <p:txBody>
          <a:bodyPr/>
          <a:lstStyle/>
          <a:p>
            <a:pPr marL="127000" indent="0" algn="just">
              <a:lnSpc>
                <a:spcPct val="150000"/>
              </a:lnSpc>
              <a:buNone/>
            </a:pPr>
            <a:r>
              <a:rPr lang="sl-SI" dirty="0"/>
              <a:t>Diskutabilno: odvisno od pragmatičnih okoliščin. (Problem razlikovanja med lastno- in občnoimenskostjo.)  </a:t>
            </a:r>
          </a:p>
          <a:p>
            <a:pPr marL="127000" indent="0" algn="just">
              <a:lnSpc>
                <a:spcPct val="150000"/>
              </a:lnSpc>
              <a:buNone/>
            </a:pPr>
            <a:endParaRPr lang="sl-SI" dirty="0"/>
          </a:p>
          <a:p>
            <a:pPr marL="127000" indent="0" algn="just">
              <a:lnSpc>
                <a:spcPct val="150000"/>
              </a:lnSpc>
              <a:buNone/>
            </a:pPr>
            <a:r>
              <a:rPr lang="sl-SI" dirty="0"/>
              <a:t>Sledeče (SP 2021):</a:t>
            </a:r>
          </a:p>
          <a:p>
            <a:pPr marL="127000" indent="0" algn="just">
              <a:lnSpc>
                <a:spcPct val="150000"/>
              </a:lnSpc>
              <a:buNone/>
            </a:pPr>
            <a:r>
              <a:rPr lang="sl-SI" i="1" dirty="0"/>
              <a:t>- sledèč -</a:t>
            </a:r>
            <a:r>
              <a:rPr lang="sl-SI" i="1" dirty="0" err="1"/>
              <a:t>éča</a:t>
            </a:r>
            <a:r>
              <a:rPr lang="sl-SI" i="1" dirty="0"/>
              <a:t> -e (ȅ ẹ́ ẹ́) Dnevni red je ~ → naslednji, tak</a:t>
            </a:r>
          </a:p>
          <a:p>
            <a:pPr marL="127000" indent="0" algn="just">
              <a:lnSpc>
                <a:spcPct val="150000"/>
              </a:lnSpc>
              <a:buNone/>
            </a:pPr>
            <a:r>
              <a:rPr lang="sl-SI" i="1" dirty="0"/>
              <a:t>- sledéči -a -e (ẹ́) ~e jutro → drugo, naslednje</a:t>
            </a:r>
          </a:p>
          <a:p>
            <a:pPr marL="127000" indent="0" algn="just">
              <a:lnSpc>
                <a:spcPct val="150000"/>
              </a:lnSpc>
              <a:buNone/>
            </a:pPr>
            <a:r>
              <a:rPr lang="sl-SI" i="1" dirty="0"/>
              <a:t>- sledéče -ega s, </a:t>
            </a:r>
            <a:r>
              <a:rPr lang="sl-SI" i="1" dirty="0" err="1"/>
              <a:t>pojm</a:t>
            </a:r>
            <a:r>
              <a:rPr lang="sl-SI" i="1" dirty="0"/>
              <a:t>. (ẹ́) Sporočam ~ → naslednje</a:t>
            </a:r>
            <a:endParaRPr lang="sl-SI" i="1" dirty="0">
              <a:highlight>
                <a:srgbClr val="FFFF00"/>
              </a:highlight>
            </a:endParaRPr>
          </a:p>
          <a:p>
            <a:pPr marL="1498600" lvl="3" indent="0">
              <a:buNone/>
            </a:pPr>
            <a:endParaRPr lang="sl-SI" dirty="0"/>
          </a:p>
          <a:p>
            <a:endParaRPr lang="sl-SI" dirty="0"/>
          </a:p>
        </p:txBody>
      </p:sp>
      <p:pic>
        <p:nvPicPr>
          <p:cNvPr id="3" name="Google Shape;276;p16">
            <a:extLst>
              <a:ext uri="{FF2B5EF4-FFF2-40B4-BE49-F238E27FC236}">
                <a16:creationId xmlns:a16="http://schemas.microsoft.com/office/drawing/2014/main" id="{F9721564-7921-C184-86E9-8D144940FAA2}"/>
              </a:ext>
            </a:extLst>
          </p:cNvPr>
          <p:cNvPicPr preferRelativeResize="0"/>
          <p:nvPr/>
        </p:nvPicPr>
        <p:blipFill>
          <a:blip r:embed="rId2">
            <a:alphaModFix/>
          </a:blip>
          <a:stretch>
            <a:fillRect/>
          </a:stretch>
        </p:blipFill>
        <p:spPr>
          <a:xfrm>
            <a:off x="7140107" y="466315"/>
            <a:ext cx="1590900" cy="984300"/>
          </a:xfrm>
          <a:prstGeom prst="rect">
            <a:avLst/>
          </a:prstGeom>
          <a:noFill/>
          <a:ln>
            <a:noFill/>
          </a:ln>
        </p:spPr>
      </p:pic>
    </p:spTree>
    <p:extLst>
      <p:ext uri="{BB962C8B-B14F-4D97-AF65-F5344CB8AC3E}">
        <p14:creationId xmlns:p14="http://schemas.microsoft.com/office/powerpoint/2010/main" val="25159444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 calcmode="lin" valueType="num">
                                      <p:cBhvr>
                                        <p:cTn id="7" dur="3250" fill="hold"/>
                                        <p:tgtEl>
                                          <p:spTgt spid="5">
                                            <p:txEl>
                                              <p:pRg st="0" end="0"/>
                                            </p:txEl>
                                          </p:spTgt>
                                        </p:tgtEl>
                                        <p:attrNameLst>
                                          <p:attrName>ppt_w</p:attrName>
                                        </p:attrNameLst>
                                      </p:cBhvr>
                                      <p:tavLst>
                                        <p:tav tm="0">
                                          <p:val>
                                            <p:fltVal val="0"/>
                                          </p:val>
                                        </p:tav>
                                        <p:tav tm="100000">
                                          <p:val>
                                            <p:strVal val="#ppt_w"/>
                                          </p:val>
                                        </p:tav>
                                      </p:tavLst>
                                    </p:anim>
                                    <p:anim calcmode="lin" valueType="num">
                                      <p:cBhvr>
                                        <p:cTn id="8" dur="3250" fill="hold"/>
                                        <p:tgtEl>
                                          <p:spTgt spid="5">
                                            <p:txEl>
                                              <p:pRg st="0" end="0"/>
                                            </p:txEl>
                                          </p:spTgt>
                                        </p:tgtEl>
                                        <p:attrNameLst>
                                          <p:attrName>ppt_h</p:attrName>
                                        </p:attrNameLst>
                                      </p:cBhvr>
                                      <p:tavLst>
                                        <p:tav tm="0">
                                          <p:val>
                                            <p:fltVal val="0"/>
                                          </p:val>
                                        </p:tav>
                                        <p:tav tm="100000">
                                          <p:val>
                                            <p:strVal val="#ppt_h"/>
                                          </p:val>
                                        </p:tav>
                                      </p:tavLst>
                                    </p:anim>
                                    <p:animEffect transition="in" filter="fade">
                                      <p:cBhvr>
                                        <p:cTn id="9" dur="3250"/>
                                        <p:tgtEl>
                                          <p:spTgt spid="5">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5">
                                            <p:txEl>
                                              <p:pRg st="2" end="2"/>
                                            </p:txEl>
                                          </p:spTgt>
                                        </p:tgtEl>
                                        <p:attrNameLst>
                                          <p:attrName>style.visibility</p:attrName>
                                        </p:attrNameLst>
                                      </p:cBhvr>
                                      <p:to>
                                        <p:strVal val="visible"/>
                                      </p:to>
                                    </p:set>
                                    <p:anim calcmode="lin" valueType="num">
                                      <p:cBhvr>
                                        <p:cTn id="14" dur="3250" fill="hold"/>
                                        <p:tgtEl>
                                          <p:spTgt spid="5">
                                            <p:txEl>
                                              <p:pRg st="2" end="2"/>
                                            </p:txEl>
                                          </p:spTgt>
                                        </p:tgtEl>
                                        <p:attrNameLst>
                                          <p:attrName>ppt_w</p:attrName>
                                        </p:attrNameLst>
                                      </p:cBhvr>
                                      <p:tavLst>
                                        <p:tav tm="0">
                                          <p:val>
                                            <p:fltVal val="0"/>
                                          </p:val>
                                        </p:tav>
                                        <p:tav tm="100000">
                                          <p:val>
                                            <p:strVal val="#ppt_w"/>
                                          </p:val>
                                        </p:tav>
                                      </p:tavLst>
                                    </p:anim>
                                    <p:anim calcmode="lin" valueType="num">
                                      <p:cBhvr>
                                        <p:cTn id="15" dur="3250" fill="hold"/>
                                        <p:tgtEl>
                                          <p:spTgt spid="5">
                                            <p:txEl>
                                              <p:pRg st="2" end="2"/>
                                            </p:txEl>
                                          </p:spTgt>
                                        </p:tgtEl>
                                        <p:attrNameLst>
                                          <p:attrName>ppt_h</p:attrName>
                                        </p:attrNameLst>
                                      </p:cBhvr>
                                      <p:tavLst>
                                        <p:tav tm="0">
                                          <p:val>
                                            <p:fltVal val="0"/>
                                          </p:val>
                                        </p:tav>
                                        <p:tav tm="100000">
                                          <p:val>
                                            <p:strVal val="#ppt_h"/>
                                          </p:val>
                                        </p:tav>
                                      </p:tavLst>
                                    </p:anim>
                                    <p:animEffect transition="in" filter="fade">
                                      <p:cBhvr>
                                        <p:cTn id="16" dur="3250"/>
                                        <p:tgtEl>
                                          <p:spTgt spid="5">
                                            <p:txEl>
                                              <p:pRg st="2" end="2"/>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grpId="0" nodeType="clickEffect">
                                  <p:stCondLst>
                                    <p:cond delay="0"/>
                                  </p:stCondLst>
                                  <p:childTnLst>
                                    <p:set>
                                      <p:cBhvr>
                                        <p:cTn id="20" dur="1" fill="hold">
                                          <p:stCondLst>
                                            <p:cond delay="0"/>
                                          </p:stCondLst>
                                        </p:cTn>
                                        <p:tgtEl>
                                          <p:spTgt spid="5">
                                            <p:txEl>
                                              <p:pRg st="3" end="3"/>
                                            </p:txEl>
                                          </p:spTgt>
                                        </p:tgtEl>
                                        <p:attrNameLst>
                                          <p:attrName>style.visibility</p:attrName>
                                        </p:attrNameLst>
                                      </p:cBhvr>
                                      <p:to>
                                        <p:strVal val="visible"/>
                                      </p:to>
                                    </p:set>
                                    <p:anim calcmode="lin" valueType="num">
                                      <p:cBhvr>
                                        <p:cTn id="21" dur="3250" fill="hold"/>
                                        <p:tgtEl>
                                          <p:spTgt spid="5">
                                            <p:txEl>
                                              <p:pRg st="3" end="3"/>
                                            </p:txEl>
                                          </p:spTgt>
                                        </p:tgtEl>
                                        <p:attrNameLst>
                                          <p:attrName>ppt_w</p:attrName>
                                        </p:attrNameLst>
                                      </p:cBhvr>
                                      <p:tavLst>
                                        <p:tav tm="0">
                                          <p:val>
                                            <p:fltVal val="0"/>
                                          </p:val>
                                        </p:tav>
                                        <p:tav tm="100000">
                                          <p:val>
                                            <p:strVal val="#ppt_w"/>
                                          </p:val>
                                        </p:tav>
                                      </p:tavLst>
                                    </p:anim>
                                    <p:anim calcmode="lin" valueType="num">
                                      <p:cBhvr>
                                        <p:cTn id="22" dur="3250" fill="hold"/>
                                        <p:tgtEl>
                                          <p:spTgt spid="5">
                                            <p:txEl>
                                              <p:pRg st="3" end="3"/>
                                            </p:txEl>
                                          </p:spTgt>
                                        </p:tgtEl>
                                        <p:attrNameLst>
                                          <p:attrName>ppt_h</p:attrName>
                                        </p:attrNameLst>
                                      </p:cBhvr>
                                      <p:tavLst>
                                        <p:tav tm="0">
                                          <p:val>
                                            <p:fltVal val="0"/>
                                          </p:val>
                                        </p:tav>
                                        <p:tav tm="100000">
                                          <p:val>
                                            <p:strVal val="#ppt_h"/>
                                          </p:val>
                                        </p:tav>
                                      </p:tavLst>
                                    </p:anim>
                                    <p:animEffect transition="in" filter="fade">
                                      <p:cBhvr>
                                        <p:cTn id="23" dur="3250"/>
                                        <p:tgtEl>
                                          <p:spTgt spid="5">
                                            <p:txEl>
                                              <p:pRg st="3" end="3"/>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grpId="0" nodeType="clickEffect">
                                  <p:stCondLst>
                                    <p:cond delay="0"/>
                                  </p:stCondLst>
                                  <p:childTnLst>
                                    <p:set>
                                      <p:cBhvr>
                                        <p:cTn id="27" dur="1" fill="hold">
                                          <p:stCondLst>
                                            <p:cond delay="0"/>
                                          </p:stCondLst>
                                        </p:cTn>
                                        <p:tgtEl>
                                          <p:spTgt spid="5">
                                            <p:txEl>
                                              <p:pRg st="4" end="4"/>
                                            </p:txEl>
                                          </p:spTgt>
                                        </p:tgtEl>
                                        <p:attrNameLst>
                                          <p:attrName>style.visibility</p:attrName>
                                        </p:attrNameLst>
                                      </p:cBhvr>
                                      <p:to>
                                        <p:strVal val="visible"/>
                                      </p:to>
                                    </p:set>
                                    <p:anim calcmode="lin" valueType="num">
                                      <p:cBhvr>
                                        <p:cTn id="28" dur="3250" fill="hold"/>
                                        <p:tgtEl>
                                          <p:spTgt spid="5">
                                            <p:txEl>
                                              <p:pRg st="4" end="4"/>
                                            </p:txEl>
                                          </p:spTgt>
                                        </p:tgtEl>
                                        <p:attrNameLst>
                                          <p:attrName>ppt_w</p:attrName>
                                        </p:attrNameLst>
                                      </p:cBhvr>
                                      <p:tavLst>
                                        <p:tav tm="0">
                                          <p:val>
                                            <p:fltVal val="0"/>
                                          </p:val>
                                        </p:tav>
                                        <p:tav tm="100000">
                                          <p:val>
                                            <p:strVal val="#ppt_w"/>
                                          </p:val>
                                        </p:tav>
                                      </p:tavLst>
                                    </p:anim>
                                    <p:anim calcmode="lin" valueType="num">
                                      <p:cBhvr>
                                        <p:cTn id="29" dur="3250" fill="hold"/>
                                        <p:tgtEl>
                                          <p:spTgt spid="5">
                                            <p:txEl>
                                              <p:pRg st="4" end="4"/>
                                            </p:txEl>
                                          </p:spTgt>
                                        </p:tgtEl>
                                        <p:attrNameLst>
                                          <p:attrName>ppt_h</p:attrName>
                                        </p:attrNameLst>
                                      </p:cBhvr>
                                      <p:tavLst>
                                        <p:tav tm="0">
                                          <p:val>
                                            <p:fltVal val="0"/>
                                          </p:val>
                                        </p:tav>
                                        <p:tav tm="100000">
                                          <p:val>
                                            <p:strVal val="#ppt_h"/>
                                          </p:val>
                                        </p:tav>
                                      </p:tavLst>
                                    </p:anim>
                                    <p:animEffect transition="in" filter="fade">
                                      <p:cBhvr>
                                        <p:cTn id="30" dur="3250"/>
                                        <p:tgtEl>
                                          <p:spTgt spid="5">
                                            <p:txEl>
                                              <p:pRg st="4" end="4"/>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3" presetClass="entr" presetSubtype="16" fill="hold" grpId="0" nodeType="clickEffect">
                                  <p:stCondLst>
                                    <p:cond delay="0"/>
                                  </p:stCondLst>
                                  <p:childTnLst>
                                    <p:set>
                                      <p:cBhvr>
                                        <p:cTn id="34" dur="1" fill="hold">
                                          <p:stCondLst>
                                            <p:cond delay="0"/>
                                          </p:stCondLst>
                                        </p:cTn>
                                        <p:tgtEl>
                                          <p:spTgt spid="5">
                                            <p:txEl>
                                              <p:pRg st="5" end="5"/>
                                            </p:txEl>
                                          </p:spTgt>
                                        </p:tgtEl>
                                        <p:attrNameLst>
                                          <p:attrName>style.visibility</p:attrName>
                                        </p:attrNameLst>
                                      </p:cBhvr>
                                      <p:to>
                                        <p:strVal val="visible"/>
                                      </p:to>
                                    </p:set>
                                    <p:anim calcmode="lin" valueType="num">
                                      <p:cBhvr>
                                        <p:cTn id="35" dur="3250" fill="hold"/>
                                        <p:tgtEl>
                                          <p:spTgt spid="5">
                                            <p:txEl>
                                              <p:pRg st="5" end="5"/>
                                            </p:txEl>
                                          </p:spTgt>
                                        </p:tgtEl>
                                        <p:attrNameLst>
                                          <p:attrName>ppt_w</p:attrName>
                                        </p:attrNameLst>
                                      </p:cBhvr>
                                      <p:tavLst>
                                        <p:tav tm="0">
                                          <p:val>
                                            <p:fltVal val="0"/>
                                          </p:val>
                                        </p:tav>
                                        <p:tav tm="100000">
                                          <p:val>
                                            <p:strVal val="#ppt_w"/>
                                          </p:val>
                                        </p:tav>
                                      </p:tavLst>
                                    </p:anim>
                                    <p:anim calcmode="lin" valueType="num">
                                      <p:cBhvr>
                                        <p:cTn id="36" dur="3250" fill="hold"/>
                                        <p:tgtEl>
                                          <p:spTgt spid="5">
                                            <p:txEl>
                                              <p:pRg st="5" end="5"/>
                                            </p:txEl>
                                          </p:spTgt>
                                        </p:tgtEl>
                                        <p:attrNameLst>
                                          <p:attrName>ppt_h</p:attrName>
                                        </p:attrNameLst>
                                      </p:cBhvr>
                                      <p:tavLst>
                                        <p:tav tm="0">
                                          <p:val>
                                            <p:fltVal val="0"/>
                                          </p:val>
                                        </p:tav>
                                        <p:tav tm="100000">
                                          <p:val>
                                            <p:strVal val="#ppt_h"/>
                                          </p:val>
                                        </p:tav>
                                      </p:tavLst>
                                    </p:anim>
                                    <p:animEffect transition="in" filter="fade">
                                      <p:cBhvr>
                                        <p:cTn id="37" dur="3250"/>
                                        <p:tgtEl>
                                          <p:spTgt spid="5">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C33C38-600E-9651-3F01-9A4D72EB59E7}"/>
            </a:ext>
          </a:extLst>
        </p:cNvPr>
        <p:cNvGrpSpPr/>
        <p:nvPr/>
      </p:nvGrpSpPr>
      <p:grpSpPr>
        <a:xfrm>
          <a:off x="0" y="0"/>
          <a:ext cx="0" cy="0"/>
          <a:chOff x="0" y="0"/>
          <a:chExt cx="0" cy="0"/>
        </a:xfrm>
      </p:grpSpPr>
      <p:sp>
        <p:nvSpPr>
          <p:cNvPr id="2" name="Naslov 1">
            <a:extLst>
              <a:ext uri="{FF2B5EF4-FFF2-40B4-BE49-F238E27FC236}">
                <a16:creationId xmlns:a16="http://schemas.microsoft.com/office/drawing/2014/main" id="{5397B41A-07C8-73AD-2C30-AE81DB58FE6C}"/>
              </a:ext>
            </a:extLst>
          </p:cNvPr>
          <p:cNvSpPr>
            <a:spLocks noGrp="1"/>
          </p:cNvSpPr>
          <p:nvPr>
            <p:ph type="title"/>
          </p:nvPr>
        </p:nvSpPr>
        <p:spPr>
          <a:xfrm>
            <a:off x="737249" y="1563010"/>
            <a:ext cx="7717500" cy="369451"/>
          </a:xfrm>
        </p:spPr>
        <p:txBody>
          <a:bodyPr/>
          <a:lstStyle/>
          <a:p>
            <a:pPr algn="l"/>
            <a:r>
              <a:rPr lang="sl-SI" sz="2000" dirty="0">
                <a:latin typeface="Georgia Pro Cond Semibold" panose="02040706050405020303" pitchFamily="18" charset="0"/>
              </a:rPr>
              <a:t>Taja je po besedah njenih staršev in sorodnikov prijazna punca, ki se ji smilijo vsa živa bitja, ter pridna učenka.</a:t>
            </a:r>
          </a:p>
        </p:txBody>
      </p:sp>
      <p:pic>
        <p:nvPicPr>
          <p:cNvPr id="3" name="Google Shape;276;p16">
            <a:extLst>
              <a:ext uri="{FF2B5EF4-FFF2-40B4-BE49-F238E27FC236}">
                <a16:creationId xmlns:a16="http://schemas.microsoft.com/office/drawing/2014/main" id="{A6EEA496-26B0-1E55-A7B0-5D8C1DA1E132}"/>
              </a:ext>
            </a:extLst>
          </p:cNvPr>
          <p:cNvPicPr preferRelativeResize="0"/>
          <p:nvPr/>
        </p:nvPicPr>
        <p:blipFill>
          <a:blip r:embed="rId2">
            <a:alphaModFix/>
          </a:blip>
          <a:stretch>
            <a:fillRect/>
          </a:stretch>
        </p:blipFill>
        <p:spPr>
          <a:xfrm>
            <a:off x="6932583" y="442223"/>
            <a:ext cx="1590900" cy="984300"/>
          </a:xfrm>
          <a:prstGeom prst="rect">
            <a:avLst/>
          </a:prstGeom>
          <a:noFill/>
          <a:ln>
            <a:noFill/>
          </a:ln>
        </p:spPr>
      </p:pic>
    </p:spTree>
    <p:extLst>
      <p:ext uri="{BB962C8B-B14F-4D97-AF65-F5344CB8AC3E}">
        <p14:creationId xmlns:p14="http://schemas.microsoft.com/office/powerpoint/2010/main" val="41199156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C33C38-600E-9651-3F01-9A4D72EB59E7}"/>
            </a:ext>
          </a:extLst>
        </p:cNvPr>
        <p:cNvGrpSpPr/>
        <p:nvPr/>
      </p:nvGrpSpPr>
      <p:grpSpPr>
        <a:xfrm>
          <a:off x="0" y="0"/>
          <a:ext cx="0" cy="0"/>
          <a:chOff x="0" y="0"/>
          <a:chExt cx="0" cy="0"/>
        </a:xfrm>
      </p:grpSpPr>
      <p:sp>
        <p:nvSpPr>
          <p:cNvPr id="2" name="Naslov 1">
            <a:extLst>
              <a:ext uri="{FF2B5EF4-FFF2-40B4-BE49-F238E27FC236}">
                <a16:creationId xmlns:a16="http://schemas.microsoft.com/office/drawing/2014/main" id="{5397B41A-07C8-73AD-2C30-AE81DB58FE6C}"/>
              </a:ext>
            </a:extLst>
          </p:cNvPr>
          <p:cNvSpPr>
            <a:spLocks noGrp="1"/>
          </p:cNvSpPr>
          <p:nvPr>
            <p:ph type="title"/>
          </p:nvPr>
        </p:nvSpPr>
        <p:spPr>
          <a:xfrm>
            <a:off x="737249" y="1563010"/>
            <a:ext cx="7717500" cy="369451"/>
          </a:xfrm>
        </p:spPr>
        <p:txBody>
          <a:bodyPr/>
          <a:lstStyle/>
          <a:p>
            <a:pPr algn="l"/>
            <a:r>
              <a:rPr lang="sl-SI" sz="2000" dirty="0">
                <a:latin typeface="Georgia Pro Cond Semibold" panose="02040706050405020303" pitchFamily="18" charset="0"/>
              </a:rPr>
              <a:t>Taja je po besedah njenih staršev in sorodnikov prijazna punca, ki se ji smilijo vsa živa bitja, ter pridna učenka.</a:t>
            </a:r>
          </a:p>
        </p:txBody>
      </p:sp>
      <p:sp>
        <p:nvSpPr>
          <p:cNvPr id="5" name="Označba mesta besedila 4">
            <a:extLst>
              <a:ext uri="{FF2B5EF4-FFF2-40B4-BE49-F238E27FC236}">
                <a16:creationId xmlns:a16="http://schemas.microsoft.com/office/drawing/2014/main" id="{76FD6366-6E56-5EC9-CB56-7C9660EF3F30}"/>
              </a:ext>
            </a:extLst>
          </p:cNvPr>
          <p:cNvSpPr>
            <a:spLocks noGrp="1"/>
          </p:cNvSpPr>
          <p:nvPr>
            <p:ph type="body" idx="1"/>
          </p:nvPr>
        </p:nvSpPr>
        <p:spPr>
          <a:xfrm>
            <a:off x="737249" y="2438400"/>
            <a:ext cx="7944078" cy="2516456"/>
          </a:xfrm>
        </p:spPr>
        <p:txBody>
          <a:bodyPr/>
          <a:lstStyle/>
          <a:p>
            <a:pPr marL="127000" indent="0" algn="just">
              <a:lnSpc>
                <a:spcPct val="150000"/>
              </a:lnSpc>
              <a:buNone/>
            </a:pPr>
            <a:r>
              <a:rPr lang="sl-SI" dirty="0"/>
              <a:t>V primeru je uporabljena beseda </a:t>
            </a:r>
            <a:r>
              <a:rPr lang="sl-SI" i="1" dirty="0"/>
              <a:t>punca</a:t>
            </a:r>
            <a:r>
              <a:rPr lang="sl-SI" dirty="0"/>
              <a:t>; v SSKJ ima kvalifikator </a:t>
            </a:r>
            <a:r>
              <a:rPr lang="sl-SI" dirty="0" err="1"/>
              <a:t>pog</a:t>
            </a:r>
            <a:r>
              <a:rPr lang="sl-SI" dirty="0"/>
              <a:t>., v SP pa </a:t>
            </a:r>
            <a:r>
              <a:rPr lang="sl-SI" dirty="0" err="1"/>
              <a:t>neknj</a:t>
            </a:r>
            <a:r>
              <a:rPr lang="sl-SI" dirty="0"/>
              <a:t>. </a:t>
            </a:r>
            <a:r>
              <a:rPr lang="sl-SI" dirty="0" err="1"/>
              <a:t>pog</a:t>
            </a:r>
            <a:r>
              <a:rPr lang="sl-SI" dirty="0"/>
              <a:t>. </a:t>
            </a:r>
          </a:p>
          <a:p>
            <a:pPr marL="127000" indent="0" algn="just">
              <a:lnSpc>
                <a:spcPct val="150000"/>
              </a:lnSpc>
              <a:buNone/>
            </a:pPr>
            <a:r>
              <a:rPr lang="sl-SI" dirty="0"/>
              <a:t>V praksi je veliko praktikov ne popravi – uveljavljena je že tudi v knjižni rabi (28.149 konkordanc v korpusu </a:t>
            </a:r>
            <a:r>
              <a:rPr lang="sl-SI" dirty="0" err="1"/>
              <a:t>Gigafida</a:t>
            </a:r>
            <a:r>
              <a:rPr lang="sl-SI" dirty="0"/>
              <a:t>; beseda </a:t>
            </a:r>
            <a:r>
              <a:rPr lang="sl-SI" i="1" dirty="0"/>
              <a:t>dekle</a:t>
            </a:r>
            <a:r>
              <a:rPr lang="sl-SI" dirty="0"/>
              <a:t> ima 170.310 konkordanc).</a:t>
            </a:r>
          </a:p>
          <a:p>
            <a:pPr marL="127000" indent="0" algn="just">
              <a:lnSpc>
                <a:spcPct val="150000"/>
              </a:lnSpc>
              <a:buNone/>
            </a:pPr>
            <a:endParaRPr lang="sl-SI" dirty="0"/>
          </a:p>
          <a:p>
            <a:endParaRPr lang="sl-SI" dirty="0"/>
          </a:p>
        </p:txBody>
      </p:sp>
      <p:pic>
        <p:nvPicPr>
          <p:cNvPr id="3" name="Google Shape;276;p16">
            <a:extLst>
              <a:ext uri="{FF2B5EF4-FFF2-40B4-BE49-F238E27FC236}">
                <a16:creationId xmlns:a16="http://schemas.microsoft.com/office/drawing/2014/main" id="{A6EEA496-26B0-1E55-A7B0-5D8C1DA1E132}"/>
              </a:ext>
            </a:extLst>
          </p:cNvPr>
          <p:cNvPicPr preferRelativeResize="0"/>
          <p:nvPr/>
        </p:nvPicPr>
        <p:blipFill>
          <a:blip r:embed="rId2">
            <a:alphaModFix/>
          </a:blip>
          <a:stretch>
            <a:fillRect/>
          </a:stretch>
        </p:blipFill>
        <p:spPr>
          <a:xfrm>
            <a:off x="6932583" y="442223"/>
            <a:ext cx="1590900" cy="984300"/>
          </a:xfrm>
          <a:prstGeom prst="rect">
            <a:avLst/>
          </a:prstGeom>
          <a:noFill/>
          <a:ln>
            <a:noFill/>
          </a:ln>
        </p:spPr>
      </p:pic>
    </p:spTree>
    <p:extLst>
      <p:ext uri="{BB962C8B-B14F-4D97-AF65-F5344CB8AC3E}">
        <p14:creationId xmlns:p14="http://schemas.microsoft.com/office/powerpoint/2010/main" val="6150956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 calcmode="lin" valueType="num">
                                      <p:cBhvr>
                                        <p:cTn id="7" dur="2750" fill="hold"/>
                                        <p:tgtEl>
                                          <p:spTgt spid="5">
                                            <p:txEl>
                                              <p:pRg st="0" end="0"/>
                                            </p:txEl>
                                          </p:spTgt>
                                        </p:tgtEl>
                                        <p:attrNameLst>
                                          <p:attrName>ppt_w</p:attrName>
                                        </p:attrNameLst>
                                      </p:cBhvr>
                                      <p:tavLst>
                                        <p:tav tm="0">
                                          <p:val>
                                            <p:fltVal val="0"/>
                                          </p:val>
                                        </p:tav>
                                        <p:tav tm="100000">
                                          <p:val>
                                            <p:strVal val="#ppt_w"/>
                                          </p:val>
                                        </p:tav>
                                      </p:tavLst>
                                    </p:anim>
                                    <p:anim calcmode="lin" valueType="num">
                                      <p:cBhvr>
                                        <p:cTn id="8" dur="2750" fill="hold"/>
                                        <p:tgtEl>
                                          <p:spTgt spid="5">
                                            <p:txEl>
                                              <p:pRg st="0" end="0"/>
                                            </p:txEl>
                                          </p:spTgt>
                                        </p:tgtEl>
                                        <p:attrNameLst>
                                          <p:attrName>ppt_h</p:attrName>
                                        </p:attrNameLst>
                                      </p:cBhvr>
                                      <p:tavLst>
                                        <p:tav tm="0">
                                          <p:val>
                                            <p:fltVal val="0"/>
                                          </p:val>
                                        </p:tav>
                                        <p:tav tm="100000">
                                          <p:val>
                                            <p:strVal val="#ppt_h"/>
                                          </p:val>
                                        </p:tav>
                                      </p:tavLst>
                                    </p:anim>
                                    <p:animEffect transition="in" filter="fade">
                                      <p:cBhvr>
                                        <p:cTn id="9" dur="2750"/>
                                        <p:tgtEl>
                                          <p:spTgt spid="5">
                                            <p:txEl>
                                              <p:pRg st="0" end="0"/>
                                            </p:txEl>
                                          </p:spTgt>
                                        </p:tgtEl>
                                      </p:cBhvr>
                                    </p:animEffect>
                                  </p:childTnLst>
                                </p:cTn>
                              </p:par>
                              <p:par>
                                <p:cTn id="10" presetID="53" presetClass="entr" presetSubtype="16" fill="hold" nodeType="withEffect">
                                  <p:stCondLst>
                                    <p:cond delay="0"/>
                                  </p:stCondLst>
                                  <p:childTnLst>
                                    <p:set>
                                      <p:cBhvr>
                                        <p:cTn id="11" dur="1" fill="hold">
                                          <p:stCondLst>
                                            <p:cond delay="0"/>
                                          </p:stCondLst>
                                        </p:cTn>
                                        <p:tgtEl>
                                          <p:spTgt spid="5">
                                            <p:txEl>
                                              <p:pRg st="1" end="1"/>
                                            </p:txEl>
                                          </p:spTgt>
                                        </p:tgtEl>
                                        <p:attrNameLst>
                                          <p:attrName>style.visibility</p:attrName>
                                        </p:attrNameLst>
                                      </p:cBhvr>
                                      <p:to>
                                        <p:strVal val="visible"/>
                                      </p:to>
                                    </p:set>
                                    <p:anim calcmode="lin" valueType="num">
                                      <p:cBhvr>
                                        <p:cTn id="12" dur="2750" fill="hold"/>
                                        <p:tgtEl>
                                          <p:spTgt spid="5">
                                            <p:txEl>
                                              <p:pRg st="1" end="1"/>
                                            </p:txEl>
                                          </p:spTgt>
                                        </p:tgtEl>
                                        <p:attrNameLst>
                                          <p:attrName>ppt_w</p:attrName>
                                        </p:attrNameLst>
                                      </p:cBhvr>
                                      <p:tavLst>
                                        <p:tav tm="0">
                                          <p:val>
                                            <p:fltVal val="0"/>
                                          </p:val>
                                        </p:tav>
                                        <p:tav tm="100000">
                                          <p:val>
                                            <p:strVal val="#ppt_w"/>
                                          </p:val>
                                        </p:tav>
                                      </p:tavLst>
                                    </p:anim>
                                    <p:anim calcmode="lin" valueType="num">
                                      <p:cBhvr>
                                        <p:cTn id="13" dur="2750" fill="hold"/>
                                        <p:tgtEl>
                                          <p:spTgt spid="5">
                                            <p:txEl>
                                              <p:pRg st="1" end="1"/>
                                            </p:txEl>
                                          </p:spTgt>
                                        </p:tgtEl>
                                        <p:attrNameLst>
                                          <p:attrName>ppt_h</p:attrName>
                                        </p:attrNameLst>
                                      </p:cBhvr>
                                      <p:tavLst>
                                        <p:tav tm="0">
                                          <p:val>
                                            <p:fltVal val="0"/>
                                          </p:val>
                                        </p:tav>
                                        <p:tav tm="100000">
                                          <p:val>
                                            <p:strVal val="#ppt_h"/>
                                          </p:val>
                                        </p:tav>
                                      </p:tavLst>
                                    </p:anim>
                                    <p:animEffect transition="in" filter="fade">
                                      <p:cBhvr>
                                        <p:cTn id="14" dur="2750"/>
                                        <p:tgtEl>
                                          <p:spTgt spid="5">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D52557-FAA7-3F67-BF05-99EA570E47D2}"/>
            </a:ext>
          </a:extLst>
        </p:cNvPr>
        <p:cNvGrpSpPr/>
        <p:nvPr/>
      </p:nvGrpSpPr>
      <p:grpSpPr>
        <a:xfrm>
          <a:off x="0" y="0"/>
          <a:ext cx="0" cy="0"/>
          <a:chOff x="0" y="0"/>
          <a:chExt cx="0" cy="0"/>
        </a:xfrm>
      </p:grpSpPr>
      <p:sp>
        <p:nvSpPr>
          <p:cNvPr id="2" name="Naslov 1">
            <a:extLst>
              <a:ext uri="{FF2B5EF4-FFF2-40B4-BE49-F238E27FC236}">
                <a16:creationId xmlns:a16="http://schemas.microsoft.com/office/drawing/2014/main" id="{E6ABAEE7-3AB2-68FE-6ABF-AEC2698BAE30}"/>
              </a:ext>
            </a:extLst>
          </p:cNvPr>
          <p:cNvSpPr>
            <a:spLocks noGrp="1"/>
          </p:cNvSpPr>
          <p:nvPr>
            <p:ph type="title"/>
          </p:nvPr>
        </p:nvSpPr>
        <p:spPr>
          <a:xfrm>
            <a:off x="850538" y="775646"/>
            <a:ext cx="7717500" cy="369451"/>
          </a:xfrm>
        </p:spPr>
        <p:txBody>
          <a:bodyPr/>
          <a:lstStyle/>
          <a:p>
            <a:pPr algn="l"/>
            <a:r>
              <a:rPr lang="sl-SI" sz="2000" dirty="0">
                <a:latin typeface="Georgia Pro Cond Semibold" panose="02040706050405020303" pitchFamily="18" charset="0"/>
              </a:rPr>
              <a:t>Profesorica Anja Tavčar je vprašala Mio, če se bosta starša oglasila na govorilnih urah.</a:t>
            </a:r>
          </a:p>
        </p:txBody>
      </p:sp>
    </p:spTree>
    <p:extLst>
      <p:ext uri="{BB962C8B-B14F-4D97-AF65-F5344CB8AC3E}">
        <p14:creationId xmlns:p14="http://schemas.microsoft.com/office/powerpoint/2010/main" val="177406938"/>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D52557-FAA7-3F67-BF05-99EA570E47D2}"/>
            </a:ext>
          </a:extLst>
        </p:cNvPr>
        <p:cNvGrpSpPr/>
        <p:nvPr/>
      </p:nvGrpSpPr>
      <p:grpSpPr>
        <a:xfrm>
          <a:off x="0" y="0"/>
          <a:ext cx="0" cy="0"/>
          <a:chOff x="0" y="0"/>
          <a:chExt cx="0" cy="0"/>
        </a:xfrm>
      </p:grpSpPr>
      <p:sp>
        <p:nvSpPr>
          <p:cNvPr id="2" name="Naslov 1">
            <a:extLst>
              <a:ext uri="{FF2B5EF4-FFF2-40B4-BE49-F238E27FC236}">
                <a16:creationId xmlns:a16="http://schemas.microsoft.com/office/drawing/2014/main" id="{E6ABAEE7-3AB2-68FE-6ABF-AEC2698BAE30}"/>
              </a:ext>
            </a:extLst>
          </p:cNvPr>
          <p:cNvSpPr>
            <a:spLocks noGrp="1"/>
          </p:cNvSpPr>
          <p:nvPr>
            <p:ph type="title"/>
          </p:nvPr>
        </p:nvSpPr>
        <p:spPr>
          <a:xfrm>
            <a:off x="850538" y="775646"/>
            <a:ext cx="7717500" cy="369451"/>
          </a:xfrm>
        </p:spPr>
        <p:txBody>
          <a:bodyPr/>
          <a:lstStyle/>
          <a:p>
            <a:pPr algn="l"/>
            <a:r>
              <a:rPr lang="sl-SI" sz="2000" dirty="0">
                <a:latin typeface="Georgia Pro Cond Semibold" panose="02040706050405020303" pitchFamily="18" charset="0"/>
              </a:rPr>
              <a:t>Profesorica Anja Tavčar je vprašala Mio, če se bosta starša oglasila na govorilnih urah.</a:t>
            </a:r>
          </a:p>
        </p:txBody>
      </p:sp>
      <p:sp>
        <p:nvSpPr>
          <p:cNvPr id="5" name="Označba mesta besedila 4">
            <a:extLst>
              <a:ext uri="{FF2B5EF4-FFF2-40B4-BE49-F238E27FC236}">
                <a16:creationId xmlns:a16="http://schemas.microsoft.com/office/drawing/2014/main" id="{0E203A5A-D875-D216-AA89-7F7AF7D332E0}"/>
              </a:ext>
            </a:extLst>
          </p:cNvPr>
          <p:cNvSpPr>
            <a:spLocks noGrp="1"/>
          </p:cNvSpPr>
          <p:nvPr>
            <p:ph type="body" idx="1"/>
          </p:nvPr>
        </p:nvSpPr>
        <p:spPr>
          <a:xfrm>
            <a:off x="737249" y="1666672"/>
            <a:ext cx="7944078" cy="2516456"/>
          </a:xfrm>
        </p:spPr>
        <p:txBody>
          <a:bodyPr/>
          <a:lstStyle/>
          <a:p>
            <a:pPr marL="127000" indent="0" algn="just">
              <a:lnSpc>
                <a:spcPct val="150000"/>
              </a:lnSpc>
              <a:buNone/>
            </a:pPr>
            <a:r>
              <a:rPr lang="sl-SI" sz="1200" dirty="0"/>
              <a:t>Navedeni primer vsebuje dve problematični mesti. </a:t>
            </a:r>
          </a:p>
          <a:p>
            <a:pPr marL="127000" indent="0" algn="just">
              <a:lnSpc>
                <a:spcPct val="150000"/>
              </a:lnSpc>
              <a:buNone/>
            </a:pPr>
            <a:r>
              <a:rPr lang="sl-SI" sz="1200" dirty="0"/>
              <a:t>Prvo je raba samostalnika </a:t>
            </a:r>
            <a:r>
              <a:rPr lang="sl-SI" sz="1200" b="1" i="1" dirty="0"/>
              <a:t>starš</a:t>
            </a:r>
            <a:r>
              <a:rPr lang="sl-SI" sz="1200" dirty="0"/>
              <a:t> v dvojini. SSKJ 1994 ob slovarski obliki </a:t>
            </a:r>
            <a:r>
              <a:rPr lang="sl-SI" sz="1200" i="1" dirty="0"/>
              <a:t>starši</a:t>
            </a:r>
            <a:r>
              <a:rPr lang="sl-SI" sz="1200" dirty="0"/>
              <a:t> navaja tudi dvojinsko </a:t>
            </a:r>
            <a:r>
              <a:rPr lang="sl-SI" sz="1200" i="1" dirty="0"/>
              <a:t>starša</a:t>
            </a:r>
            <a:r>
              <a:rPr lang="sl-SI" sz="1200" dirty="0"/>
              <a:t>, edninsko </a:t>
            </a:r>
            <a:r>
              <a:rPr lang="sl-SI" sz="1200" i="1" dirty="0"/>
              <a:t>starš</a:t>
            </a:r>
            <a:r>
              <a:rPr lang="sl-SI" sz="1200" dirty="0"/>
              <a:t> pa z oznako stil., ki je v SSKJ2 ni več. SP 2001 ima ob dvojinski obliki </a:t>
            </a:r>
            <a:r>
              <a:rPr lang="sl-SI" sz="1200" i="1" dirty="0"/>
              <a:t>starša </a:t>
            </a:r>
            <a:r>
              <a:rPr lang="sl-SI" sz="1200" dirty="0"/>
              <a:t>kvalifikator </a:t>
            </a:r>
            <a:r>
              <a:rPr lang="sl-SI" sz="1200" dirty="0" err="1"/>
              <a:t>neknj</a:t>
            </a:r>
            <a:r>
              <a:rPr lang="sl-SI" sz="1200" dirty="0"/>
              <a:t>. </a:t>
            </a:r>
            <a:r>
              <a:rPr lang="sl-SI" sz="1200" dirty="0" err="1"/>
              <a:t>pog</a:t>
            </a:r>
            <a:r>
              <a:rPr lang="sl-SI" sz="1200" dirty="0"/>
              <a:t>., vendar poleg iztočnice starši vsebuje že tudi iztočnico </a:t>
            </a:r>
            <a:r>
              <a:rPr lang="sl-SI" sz="1200" i="1" dirty="0"/>
              <a:t>starš</a:t>
            </a:r>
            <a:r>
              <a:rPr lang="sl-SI" sz="1200" dirty="0"/>
              <a:t>; tudi ta je označena kot neknjižna pogovorna. V </a:t>
            </a:r>
            <a:r>
              <a:rPr lang="sl-SI" sz="1200" dirty="0" err="1"/>
              <a:t>ePravopisu</a:t>
            </a:r>
            <a:r>
              <a:rPr lang="sl-SI" sz="1200" dirty="0"/>
              <a:t> pa najdemo samostalnik </a:t>
            </a:r>
            <a:r>
              <a:rPr lang="sl-SI" sz="1200" i="1" dirty="0"/>
              <a:t>starš</a:t>
            </a:r>
            <a:r>
              <a:rPr lang="sl-SI" sz="1200" dirty="0"/>
              <a:t> že kot </a:t>
            </a:r>
            <a:r>
              <a:rPr lang="sl-SI" sz="1200" dirty="0" err="1"/>
              <a:t>troštevilski</a:t>
            </a:r>
            <a:r>
              <a:rPr lang="sl-SI" sz="1200" dirty="0"/>
              <a:t> samostalnik. Geslo </a:t>
            </a:r>
            <a:r>
              <a:rPr lang="sl-SI" sz="1200" i="1" dirty="0"/>
              <a:t>starš</a:t>
            </a:r>
            <a:r>
              <a:rPr lang="sl-SI" sz="1200" dirty="0"/>
              <a:t> najdemo tudi v Pravnem terminološkem slovarju v pomenu </a:t>
            </a:r>
            <a:r>
              <a:rPr lang="sl-SI" sz="1200" i="1" dirty="0"/>
              <a:t>oseba, ki je imetnik roditeljske pravice</a:t>
            </a:r>
            <a:r>
              <a:rPr lang="sl-SI" sz="1200" dirty="0"/>
              <a:t>. </a:t>
            </a:r>
          </a:p>
          <a:p>
            <a:pPr marL="127000" indent="0" algn="just">
              <a:lnSpc>
                <a:spcPct val="150000"/>
              </a:lnSpc>
              <a:buNone/>
            </a:pPr>
            <a:r>
              <a:rPr lang="sl-SI" sz="1200" dirty="0"/>
              <a:t>Druga težava je veznik </a:t>
            </a:r>
            <a:r>
              <a:rPr lang="sl-SI" sz="1200" i="1" dirty="0"/>
              <a:t>če</a:t>
            </a:r>
            <a:r>
              <a:rPr lang="sl-SI" sz="1200" dirty="0"/>
              <a:t> na začetku predmetnega odvisnika, kar SSKJ sicer dopušča v odvisnih vprašalnih stavkih za uvajanje vprašanja, medtem ko takšna raba ni skladna s kodificirano normo v  SP 2001. Vranjek Ošlak (2018) pojasnjuje, da je značilna za pogovorni jezik, od koder se širi tudi v knjižni jezik – tu priporoča rabo veznika </a:t>
            </a:r>
            <a:r>
              <a:rPr lang="sl-SI" sz="1200" i="1" dirty="0"/>
              <a:t>ali</a:t>
            </a:r>
            <a:r>
              <a:rPr lang="sl-SI" sz="1200" dirty="0"/>
              <a:t>. </a:t>
            </a:r>
          </a:p>
          <a:p>
            <a:endParaRPr lang="sl-SI" dirty="0"/>
          </a:p>
        </p:txBody>
      </p:sp>
    </p:spTree>
    <p:extLst>
      <p:ext uri="{BB962C8B-B14F-4D97-AF65-F5344CB8AC3E}">
        <p14:creationId xmlns:p14="http://schemas.microsoft.com/office/powerpoint/2010/main" val="23401928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 calcmode="lin" valueType="num">
                                      <p:cBhvr>
                                        <p:cTn id="7" dur="4000" fill="hold"/>
                                        <p:tgtEl>
                                          <p:spTgt spid="5">
                                            <p:txEl>
                                              <p:pRg st="0" end="0"/>
                                            </p:txEl>
                                          </p:spTgt>
                                        </p:tgtEl>
                                        <p:attrNameLst>
                                          <p:attrName>ppt_w</p:attrName>
                                        </p:attrNameLst>
                                      </p:cBhvr>
                                      <p:tavLst>
                                        <p:tav tm="0">
                                          <p:val>
                                            <p:fltVal val="0"/>
                                          </p:val>
                                        </p:tav>
                                        <p:tav tm="100000">
                                          <p:val>
                                            <p:strVal val="#ppt_w"/>
                                          </p:val>
                                        </p:tav>
                                      </p:tavLst>
                                    </p:anim>
                                    <p:anim calcmode="lin" valueType="num">
                                      <p:cBhvr>
                                        <p:cTn id="8" dur="4000" fill="hold"/>
                                        <p:tgtEl>
                                          <p:spTgt spid="5">
                                            <p:txEl>
                                              <p:pRg st="0" end="0"/>
                                            </p:txEl>
                                          </p:spTgt>
                                        </p:tgtEl>
                                        <p:attrNameLst>
                                          <p:attrName>ppt_h</p:attrName>
                                        </p:attrNameLst>
                                      </p:cBhvr>
                                      <p:tavLst>
                                        <p:tav tm="0">
                                          <p:val>
                                            <p:fltVal val="0"/>
                                          </p:val>
                                        </p:tav>
                                        <p:tav tm="100000">
                                          <p:val>
                                            <p:strVal val="#ppt_h"/>
                                          </p:val>
                                        </p:tav>
                                      </p:tavLst>
                                    </p:anim>
                                    <p:animEffect transition="in" filter="fade">
                                      <p:cBhvr>
                                        <p:cTn id="9" dur="4000"/>
                                        <p:tgtEl>
                                          <p:spTgt spid="5">
                                            <p:txEl>
                                              <p:pRg st="0" end="0"/>
                                            </p:txEl>
                                          </p:spTgt>
                                        </p:tgtEl>
                                      </p:cBhvr>
                                    </p:animEffect>
                                  </p:childTnLst>
                                </p:cTn>
                              </p:par>
                              <p:par>
                                <p:cTn id="10" presetID="53" presetClass="entr" presetSubtype="16" fill="hold" nodeType="withEffect">
                                  <p:stCondLst>
                                    <p:cond delay="0"/>
                                  </p:stCondLst>
                                  <p:childTnLst>
                                    <p:set>
                                      <p:cBhvr>
                                        <p:cTn id="11" dur="1" fill="hold">
                                          <p:stCondLst>
                                            <p:cond delay="0"/>
                                          </p:stCondLst>
                                        </p:cTn>
                                        <p:tgtEl>
                                          <p:spTgt spid="5">
                                            <p:txEl>
                                              <p:pRg st="1" end="1"/>
                                            </p:txEl>
                                          </p:spTgt>
                                        </p:tgtEl>
                                        <p:attrNameLst>
                                          <p:attrName>style.visibility</p:attrName>
                                        </p:attrNameLst>
                                      </p:cBhvr>
                                      <p:to>
                                        <p:strVal val="visible"/>
                                      </p:to>
                                    </p:set>
                                    <p:anim calcmode="lin" valueType="num">
                                      <p:cBhvr>
                                        <p:cTn id="12" dur="4000" fill="hold"/>
                                        <p:tgtEl>
                                          <p:spTgt spid="5">
                                            <p:txEl>
                                              <p:pRg st="1" end="1"/>
                                            </p:txEl>
                                          </p:spTgt>
                                        </p:tgtEl>
                                        <p:attrNameLst>
                                          <p:attrName>ppt_w</p:attrName>
                                        </p:attrNameLst>
                                      </p:cBhvr>
                                      <p:tavLst>
                                        <p:tav tm="0">
                                          <p:val>
                                            <p:fltVal val="0"/>
                                          </p:val>
                                        </p:tav>
                                        <p:tav tm="100000">
                                          <p:val>
                                            <p:strVal val="#ppt_w"/>
                                          </p:val>
                                        </p:tav>
                                      </p:tavLst>
                                    </p:anim>
                                    <p:anim calcmode="lin" valueType="num">
                                      <p:cBhvr>
                                        <p:cTn id="13" dur="4000" fill="hold"/>
                                        <p:tgtEl>
                                          <p:spTgt spid="5">
                                            <p:txEl>
                                              <p:pRg st="1" end="1"/>
                                            </p:txEl>
                                          </p:spTgt>
                                        </p:tgtEl>
                                        <p:attrNameLst>
                                          <p:attrName>ppt_h</p:attrName>
                                        </p:attrNameLst>
                                      </p:cBhvr>
                                      <p:tavLst>
                                        <p:tav tm="0">
                                          <p:val>
                                            <p:fltVal val="0"/>
                                          </p:val>
                                        </p:tav>
                                        <p:tav tm="100000">
                                          <p:val>
                                            <p:strVal val="#ppt_h"/>
                                          </p:val>
                                        </p:tav>
                                      </p:tavLst>
                                    </p:anim>
                                    <p:animEffect transition="in" filter="fade">
                                      <p:cBhvr>
                                        <p:cTn id="14" dur="4000"/>
                                        <p:tgtEl>
                                          <p:spTgt spid="5">
                                            <p:txEl>
                                              <p:pRg st="1" end="1"/>
                                            </p:txEl>
                                          </p:spTgt>
                                        </p:tgtEl>
                                      </p:cBhvr>
                                    </p:animEffect>
                                  </p:childTnLst>
                                </p:cTn>
                              </p:par>
                              <p:par>
                                <p:cTn id="15" presetID="53" presetClass="entr" presetSubtype="16" fill="hold" nodeType="withEffect">
                                  <p:stCondLst>
                                    <p:cond delay="0"/>
                                  </p:stCondLst>
                                  <p:childTnLst>
                                    <p:set>
                                      <p:cBhvr>
                                        <p:cTn id="16" dur="1" fill="hold">
                                          <p:stCondLst>
                                            <p:cond delay="0"/>
                                          </p:stCondLst>
                                        </p:cTn>
                                        <p:tgtEl>
                                          <p:spTgt spid="5">
                                            <p:txEl>
                                              <p:pRg st="2" end="2"/>
                                            </p:txEl>
                                          </p:spTgt>
                                        </p:tgtEl>
                                        <p:attrNameLst>
                                          <p:attrName>style.visibility</p:attrName>
                                        </p:attrNameLst>
                                      </p:cBhvr>
                                      <p:to>
                                        <p:strVal val="visible"/>
                                      </p:to>
                                    </p:set>
                                    <p:anim calcmode="lin" valueType="num">
                                      <p:cBhvr>
                                        <p:cTn id="17" dur="4000" fill="hold"/>
                                        <p:tgtEl>
                                          <p:spTgt spid="5">
                                            <p:txEl>
                                              <p:pRg st="2" end="2"/>
                                            </p:txEl>
                                          </p:spTgt>
                                        </p:tgtEl>
                                        <p:attrNameLst>
                                          <p:attrName>ppt_w</p:attrName>
                                        </p:attrNameLst>
                                      </p:cBhvr>
                                      <p:tavLst>
                                        <p:tav tm="0">
                                          <p:val>
                                            <p:fltVal val="0"/>
                                          </p:val>
                                        </p:tav>
                                        <p:tav tm="100000">
                                          <p:val>
                                            <p:strVal val="#ppt_w"/>
                                          </p:val>
                                        </p:tav>
                                      </p:tavLst>
                                    </p:anim>
                                    <p:anim calcmode="lin" valueType="num">
                                      <p:cBhvr>
                                        <p:cTn id="18" dur="4000" fill="hold"/>
                                        <p:tgtEl>
                                          <p:spTgt spid="5">
                                            <p:txEl>
                                              <p:pRg st="2" end="2"/>
                                            </p:txEl>
                                          </p:spTgt>
                                        </p:tgtEl>
                                        <p:attrNameLst>
                                          <p:attrName>ppt_h</p:attrName>
                                        </p:attrNameLst>
                                      </p:cBhvr>
                                      <p:tavLst>
                                        <p:tav tm="0">
                                          <p:val>
                                            <p:fltVal val="0"/>
                                          </p:val>
                                        </p:tav>
                                        <p:tav tm="100000">
                                          <p:val>
                                            <p:strVal val="#ppt_h"/>
                                          </p:val>
                                        </p:tav>
                                      </p:tavLst>
                                    </p:anim>
                                    <p:animEffect transition="in" filter="fade">
                                      <p:cBhvr>
                                        <p:cTn id="19" dur="4000"/>
                                        <p:tgtEl>
                                          <p:spTgt spid="5">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0671EF-AB08-20AA-6035-7E138BCC1161}"/>
            </a:ext>
          </a:extLst>
        </p:cNvPr>
        <p:cNvGrpSpPr/>
        <p:nvPr/>
      </p:nvGrpSpPr>
      <p:grpSpPr>
        <a:xfrm>
          <a:off x="0" y="0"/>
          <a:ext cx="0" cy="0"/>
          <a:chOff x="0" y="0"/>
          <a:chExt cx="0" cy="0"/>
        </a:xfrm>
      </p:grpSpPr>
      <p:sp>
        <p:nvSpPr>
          <p:cNvPr id="2" name="Naslov 1">
            <a:extLst>
              <a:ext uri="{FF2B5EF4-FFF2-40B4-BE49-F238E27FC236}">
                <a16:creationId xmlns:a16="http://schemas.microsoft.com/office/drawing/2014/main" id="{B660BAD3-DAD9-799C-0529-0DFB299EAAD0}"/>
              </a:ext>
            </a:extLst>
          </p:cNvPr>
          <p:cNvSpPr>
            <a:spLocks noGrp="1"/>
          </p:cNvSpPr>
          <p:nvPr>
            <p:ph type="title"/>
          </p:nvPr>
        </p:nvSpPr>
        <p:spPr>
          <a:xfrm>
            <a:off x="805983" y="749647"/>
            <a:ext cx="7717500" cy="369451"/>
          </a:xfrm>
        </p:spPr>
        <p:txBody>
          <a:bodyPr/>
          <a:lstStyle/>
          <a:p>
            <a:pPr algn="l"/>
            <a:r>
              <a:rPr lang="pt-BR" sz="2000" dirty="0">
                <a:latin typeface="Georgia Pro Cond Semibold" panose="02040706050405020303" pitchFamily="18" charset="0"/>
              </a:rPr>
              <a:t>Po predmetu se vprašamo: Koga ali česa?, Komu ali čemu?, Koga ali kaj?, O kom ali o čem? oz. S kom ali s čim? ter s povedkom.</a:t>
            </a:r>
            <a:endParaRPr lang="sl-SI" sz="2000" dirty="0">
              <a:latin typeface="Georgia Pro Cond Semibold" panose="02040706050405020303" pitchFamily="18" charset="0"/>
            </a:endParaRPr>
          </a:p>
        </p:txBody>
      </p:sp>
      <p:pic>
        <p:nvPicPr>
          <p:cNvPr id="3" name="Google Shape;276;p16">
            <a:extLst>
              <a:ext uri="{FF2B5EF4-FFF2-40B4-BE49-F238E27FC236}">
                <a16:creationId xmlns:a16="http://schemas.microsoft.com/office/drawing/2014/main" id="{3729FBB0-170A-6151-1632-470AFF2DCC42}"/>
              </a:ext>
            </a:extLst>
          </p:cNvPr>
          <p:cNvPicPr preferRelativeResize="0"/>
          <p:nvPr/>
        </p:nvPicPr>
        <p:blipFill>
          <a:blip r:embed="rId2">
            <a:alphaModFix/>
          </a:blip>
          <a:stretch>
            <a:fillRect/>
          </a:stretch>
        </p:blipFill>
        <p:spPr>
          <a:xfrm>
            <a:off x="136191" y="3716978"/>
            <a:ext cx="1590900" cy="984300"/>
          </a:xfrm>
          <a:prstGeom prst="rect">
            <a:avLst/>
          </a:prstGeom>
          <a:noFill/>
          <a:ln>
            <a:noFill/>
          </a:ln>
        </p:spPr>
      </p:pic>
    </p:spTree>
    <p:extLst>
      <p:ext uri="{BB962C8B-B14F-4D97-AF65-F5344CB8AC3E}">
        <p14:creationId xmlns:p14="http://schemas.microsoft.com/office/powerpoint/2010/main" val="507996201"/>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0671EF-AB08-20AA-6035-7E138BCC1161}"/>
            </a:ext>
          </a:extLst>
        </p:cNvPr>
        <p:cNvGrpSpPr/>
        <p:nvPr/>
      </p:nvGrpSpPr>
      <p:grpSpPr>
        <a:xfrm>
          <a:off x="0" y="0"/>
          <a:ext cx="0" cy="0"/>
          <a:chOff x="0" y="0"/>
          <a:chExt cx="0" cy="0"/>
        </a:xfrm>
      </p:grpSpPr>
      <p:sp>
        <p:nvSpPr>
          <p:cNvPr id="2" name="Naslov 1">
            <a:extLst>
              <a:ext uri="{FF2B5EF4-FFF2-40B4-BE49-F238E27FC236}">
                <a16:creationId xmlns:a16="http://schemas.microsoft.com/office/drawing/2014/main" id="{B660BAD3-DAD9-799C-0529-0DFB299EAAD0}"/>
              </a:ext>
            </a:extLst>
          </p:cNvPr>
          <p:cNvSpPr>
            <a:spLocks noGrp="1"/>
          </p:cNvSpPr>
          <p:nvPr>
            <p:ph type="title"/>
          </p:nvPr>
        </p:nvSpPr>
        <p:spPr>
          <a:xfrm>
            <a:off x="805983" y="749647"/>
            <a:ext cx="7717500" cy="369451"/>
          </a:xfrm>
        </p:spPr>
        <p:txBody>
          <a:bodyPr/>
          <a:lstStyle/>
          <a:p>
            <a:pPr algn="l"/>
            <a:r>
              <a:rPr lang="pt-BR" sz="2000" dirty="0">
                <a:latin typeface="Georgia Pro Cond Semibold" panose="02040706050405020303" pitchFamily="18" charset="0"/>
              </a:rPr>
              <a:t>Po predmetu se vprašamo: Koga ali česa?, Komu ali čemu?, Koga ali kaj?, O kom ali o čem? oz. S kom ali s čim? ter s povedkom.</a:t>
            </a:r>
            <a:endParaRPr lang="sl-SI" sz="2000" dirty="0">
              <a:latin typeface="Georgia Pro Cond Semibold" panose="02040706050405020303" pitchFamily="18" charset="0"/>
            </a:endParaRPr>
          </a:p>
        </p:txBody>
      </p:sp>
      <p:sp>
        <p:nvSpPr>
          <p:cNvPr id="5" name="Označba mesta besedila 4">
            <a:extLst>
              <a:ext uri="{FF2B5EF4-FFF2-40B4-BE49-F238E27FC236}">
                <a16:creationId xmlns:a16="http://schemas.microsoft.com/office/drawing/2014/main" id="{74932BCB-A86A-86D9-E8B3-8B4A36AAFD3D}"/>
              </a:ext>
            </a:extLst>
          </p:cNvPr>
          <p:cNvSpPr>
            <a:spLocks noGrp="1"/>
          </p:cNvSpPr>
          <p:nvPr>
            <p:ph type="body" idx="1"/>
          </p:nvPr>
        </p:nvSpPr>
        <p:spPr>
          <a:xfrm>
            <a:off x="1379275" y="1802200"/>
            <a:ext cx="6714138" cy="2516456"/>
          </a:xfrm>
        </p:spPr>
        <p:txBody>
          <a:bodyPr/>
          <a:lstStyle/>
          <a:p>
            <a:pPr marL="127000" indent="0" algn="just">
              <a:lnSpc>
                <a:spcPct val="150000"/>
              </a:lnSpc>
              <a:buNone/>
            </a:pPr>
            <a:r>
              <a:rPr lang="sl-SI" dirty="0"/>
              <a:t>Naštete so vprašalnice v obliki povedi, kar privede do kopičenja ločil.</a:t>
            </a:r>
          </a:p>
          <a:p>
            <a:pPr marL="127000" indent="0" algn="just">
              <a:lnSpc>
                <a:spcPct val="150000"/>
              </a:lnSpc>
              <a:buNone/>
            </a:pPr>
            <a:r>
              <a:rPr lang="sl-SI" dirty="0"/>
              <a:t>Odločitev je slogovna. Ker gre najverjetneje za primer iz učbeniškega gradiva, je treba upoštevati, katere slogovne rešitve so uporabljene v konkretnem gradivu.  </a:t>
            </a:r>
          </a:p>
          <a:p>
            <a:pPr marL="127000" indent="0" algn="just">
              <a:lnSpc>
                <a:spcPct val="150000"/>
              </a:lnSpc>
              <a:buNone/>
            </a:pPr>
            <a:endParaRPr lang="sl-SI" dirty="0"/>
          </a:p>
          <a:p>
            <a:endParaRPr lang="sl-SI" dirty="0"/>
          </a:p>
        </p:txBody>
      </p:sp>
      <p:pic>
        <p:nvPicPr>
          <p:cNvPr id="3" name="Google Shape;276;p16">
            <a:extLst>
              <a:ext uri="{FF2B5EF4-FFF2-40B4-BE49-F238E27FC236}">
                <a16:creationId xmlns:a16="http://schemas.microsoft.com/office/drawing/2014/main" id="{3729FBB0-170A-6151-1632-470AFF2DCC42}"/>
              </a:ext>
            </a:extLst>
          </p:cNvPr>
          <p:cNvPicPr preferRelativeResize="0"/>
          <p:nvPr/>
        </p:nvPicPr>
        <p:blipFill>
          <a:blip r:embed="rId2">
            <a:alphaModFix/>
          </a:blip>
          <a:stretch>
            <a:fillRect/>
          </a:stretch>
        </p:blipFill>
        <p:spPr>
          <a:xfrm>
            <a:off x="136191" y="3716978"/>
            <a:ext cx="1590900" cy="984300"/>
          </a:xfrm>
          <a:prstGeom prst="rect">
            <a:avLst/>
          </a:prstGeom>
          <a:noFill/>
          <a:ln>
            <a:noFill/>
          </a:ln>
        </p:spPr>
      </p:pic>
    </p:spTree>
    <p:extLst>
      <p:ext uri="{BB962C8B-B14F-4D97-AF65-F5344CB8AC3E}">
        <p14:creationId xmlns:p14="http://schemas.microsoft.com/office/powerpoint/2010/main" val="7075786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 calcmode="lin" valueType="num">
                                      <p:cBhvr>
                                        <p:cTn id="7" dur="3000" fill="hold"/>
                                        <p:tgtEl>
                                          <p:spTgt spid="5">
                                            <p:txEl>
                                              <p:pRg st="0" end="0"/>
                                            </p:txEl>
                                          </p:spTgt>
                                        </p:tgtEl>
                                        <p:attrNameLst>
                                          <p:attrName>ppt_w</p:attrName>
                                        </p:attrNameLst>
                                      </p:cBhvr>
                                      <p:tavLst>
                                        <p:tav tm="0">
                                          <p:val>
                                            <p:fltVal val="0"/>
                                          </p:val>
                                        </p:tav>
                                        <p:tav tm="100000">
                                          <p:val>
                                            <p:strVal val="#ppt_w"/>
                                          </p:val>
                                        </p:tav>
                                      </p:tavLst>
                                    </p:anim>
                                    <p:anim calcmode="lin" valueType="num">
                                      <p:cBhvr>
                                        <p:cTn id="8" dur="3000" fill="hold"/>
                                        <p:tgtEl>
                                          <p:spTgt spid="5">
                                            <p:txEl>
                                              <p:pRg st="0" end="0"/>
                                            </p:txEl>
                                          </p:spTgt>
                                        </p:tgtEl>
                                        <p:attrNameLst>
                                          <p:attrName>ppt_h</p:attrName>
                                        </p:attrNameLst>
                                      </p:cBhvr>
                                      <p:tavLst>
                                        <p:tav tm="0">
                                          <p:val>
                                            <p:fltVal val="0"/>
                                          </p:val>
                                        </p:tav>
                                        <p:tav tm="100000">
                                          <p:val>
                                            <p:strVal val="#ppt_h"/>
                                          </p:val>
                                        </p:tav>
                                      </p:tavLst>
                                    </p:anim>
                                    <p:animEffect transition="in" filter="fade">
                                      <p:cBhvr>
                                        <p:cTn id="9" dur="3000"/>
                                        <p:tgtEl>
                                          <p:spTgt spid="5">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5">
                                            <p:txEl>
                                              <p:pRg st="1" end="1"/>
                                            </p:txEl>
                                          </p:spTgt>
                                        </p:tgtEl>
                                        <p:attrNameLst>
                                          <p:attrName>style.visibility</p:attrName>
                                        </p:attrNameLst>
                                      </p:cBhvr>
                                      <p:to>
                                        <p:strVal val="visible"/>
                                      </p:to>
                                    </p:set>
                                    <p:anim calcmode="lin" valueType="num">
                                      <p:cBhvr>
                                        <p:cTn id="14" dur="3000" fill="hold"/>
                                        <p:tgtEl>
                                          <p:spTgt spid="5">
                                            <p:txEl>
                                              <p:pRg st="1" end="1"/>
                                            </p:txEl>
                                          </p:spTgt>
                                        </p:tgtEl>
                                        <p:attrNameLst>
                                          <p:attrName>ppt_w</p:attrName>
                                        </p:attrNameLst>
                                      </p:cBhvr>
                                      <p:tavLst>
                                        <p:tav tm="0">
                                          <p:val>
                                            <p:fltVal val="0"/>
                                          </p:val>
                                        </p:tav>
                                        <p:tav tm="100000">
                                          <p:val>
                                            <p:strVal val="#ppt_w"/>
                                          </p:val>
                                        </p:tav>
                                      </p:tavLst>
                                    </p:anim>
                                    <p:anim calcmode="lin" valueType="num">
                                      <p:cBhvr>
                                        <p:cTn id="15" dur="3000" fill="hold"/>
                                        <p:tgtEl>
                                          <p:spTgt spid="5">
                                            <p:txEl>
                                              <p:pRg st="1" end="1"/>
                                            </p:txEl>
                                          </p:spTgt>
                                        </p:tgtEl>
                                        <p:attrNameLst>
                                          <p:attrName>ppt_h</p:attrName>
                                        </p:attrNameLst>
                                      </p:cBhvr>
                                      <p:tavLst>
                                        <p:tav tm="0">
                                          <p:val>
                                            <p:fltVal val="0"/>
                                          </p:val>
                                        </p:tav>
                                        <p:tav tm="100000">
                                          <p:val>
                                            <p:strVal val="#ppt_h"/>
                                          </p:val>
                                        </p:tav>
                                      </p:tavLst>
                                    </p:anim>
                                    <p:animEffect transition="in" filter="fade">
                                      <p:cBhvr>
                                        <p:cTn id="16" dur="3000"/>
                                        <p:tgtEl>
                                          <p:spTgt spid="5">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8CC7F3-CE57-CFF6-AE16-5362FA6FAFD4}"/>
            </a:ext>
          </a:extLst>
        </p:cNvPr>
        <p:cNvGrpSpPr/>
        <p:nvPr/>
      </p:nvGrpSpPr>
      <p:grpSpPr>
        <a:xfrm>
          <a:off x="0" y="0"/>
          <a:ext cx="0" cy="0"/>
          <a:chOff x="0" y="0"/>
          <a:chExt cx="0" cy="0"/>
        </a:xfrm>
      </p:grpSpPr>
      <p:sp>
        <p:nvSpPr>
          <p:cNvPr id="2" name="Naslov 1">
            <a:extLst>
              <a:ext uri="{FF2B5EF4-FFF2-40B4-BE49-F238E27FC236}">
                <a16:creationId xmlns:a16="http://schemas.microsoft.com/office/drawing/2014/main" id="{C49DA13B-EDB0-7D78-7526-53AC25B1D11C}"/>
              </a:ext>
            </a:extLst>
          </p:cNvPr>
          <p:cNvSpPr>
            <a:spLocks noGrp="1"/>
          </p:cNvSpPr>
          <p:nvPr>
            <p:ph type="title"/>
          </p:nvPr>
        </p:nvSpPr>
        <p:spPr>
          <a:xfrm>
            <a:off x="667854" y="719123"/>
            <a:ext cx="6070172" cy="707400"/>
          </a:xfrm>
        </p:spPr>
        <p:txBody>
          <a:bodyPr/>
          <a:lstStyle/>
          <a:p>
            <a:pPr algn="just"/>
            <a:r>
              <a:rPr lang="sl-SI" sz="2000" dirty="0">
                <a:latin typeface="Georgia Pro Cond Semibold" panose="02040706050405020303" pitchFamily="18" charset="0"/>
              </a:rPr>
              <a:t>V naslednji povedi določi stavčne člene (izpiši jih na ustrezno mesto v preglednici (prislovnim določilom pripiši tudi vrsto)).</a:t>
            </a:r>
            <a:endParaRPr lang="sv-SE" sz="2000" dirty="0">
              <a:latin typeface="Georgia Pro Cond Semibold" panose="02040706050405020303" pitchFamily="18" charset="0"/>
            </a:endParaRPr>
          </a:p>
        </p:txBody>
      </p:sp>
      <p:pic>
        <p:nvPicPr>
          <p:cNvPr id="3" name="Google Shape;276;p16">
            <a:extLst>
              <a:ext uri="{FF2B5EF4-FFF2-40B4-BE49-F238E27FC236}">
                <a16:creationId xmlns:a16="http://schemas.microsoft.com/office/drawing/2014/main" id="{06D602EF-7217-4488-7C63-606DCAC054A6}"/>
              </a:ext>
            </a:extLst>
          </p:cNvPr>
          <p:cNvPicPr preferRelativeResize="0"/>
          <p:nvPr/>
        </p:nvPicPr>
        <p:blipFill>
          <a:blip r:embed="rId2">
            <a:alphaModFix/>
          </a:blip>
          <a:stretch>
            <a:fillRect/>
          </a:stretch>
        </p:blipFill>
        <p:spPr>
          <a:xfrm>
            <a:off x="6885246" y="580673"/>
            <a:ext cx="1590900" cy="1228672"/>
          </a:xfrm>
          <a:prstGeom prst="rect">
            <a:avLst/>
          </a:prstGeom>
          <a:noFill/>
          <a:ln>
            <a:noFill/>
          </a:ln>
        </p:spPr>
      </p:pic>
    </p:spTree>
    <p:extLst>
      <p:ext uri="{BB962C8B-B14F-4D97-AF65-F5344CB8AC3E}">
        <p14:creationId xmlns:p14="http://schemas.microsoft.com/office/powerpoint/2010/main" val="917482732"/>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8CC7F3-CE57-CFF6-AE16-5362FA6FAFD4}"/>
            </a:ext>
          </a:extLst>
        </p:cNvPr>
        <p:cNvGrpSpPr/>
        <p:nvPr/>
      </p:nvGrpSpPr>
      <p:grpSpPr>
        <a:xfrm>
          <a:off x="0" y="0"/>
          <a:ext cx="0" cy="0"/>
          <a:chOff x="0" y="0"/>
          <a:chExt cx="0" cy="0"/>
        </a:xfrm>
      </p:grpSpPr>
      <p:sp>
        <p:nvSpPr>
          <p:cNvPr id="2" name="Naslov 1">
            <a:extLst>
              <a:ext uri="{FF2B5EF4-FFF2-40B4-BE49-F238E27FC236}">
                <a16:creationId xmlns:a16="http://schemas.microsoft.com/office/drawing/2014/main" id="{C49DA13B-EDB0-7D78-7526-53AC25B1D11C}"/>
              </a:ext>
            </a:extLst>
          </p:cNvPr>
          <p:cNvSpPr>
            <a:spLocks noGrp="1"/>
          </p:cNvSpPr>
          <p:nvPr>
            <p:ph type="title"/>
          </p:nvPr>
        </p:nvSpPr>
        <p:spPr>
          <a:xfrm>
            <a:off x="667854" y="719123"/>
            <a:ext cx="6070172" cy="707400"/>
          </a:xfrm>
        </p:spPr>
        <p:txBody>
          <a:bodyPr/>
          <a:lstStyle/>
          <a:p>
            <a:pPr algn="just"/>
            <a:r>
              <a:rPr lang="sl-SI" sz="2000" dirty="0">
                <a:latin typeface="Georgia Pro Cond Semibold" panose="02040706050405020303" pitchFamily="18" charset="0"/>
              </a:rPr>
              <a:t>V naslednji povedi določi stavčne člene (izpiši jih na ustrezno mesto v preglednici (prislovnim določilom pripiši tudi vrsto)).</a:t>
            </a:r>
            <a:endParaRPr lang="sv-SE" sz="2000" dirty="0">
              <a:latin typeface="Georgia Pro Cond Semibold" panose="02040706050405020303" pitchFamily="18" charset="0"/>
            </a:endParaRPr>
          </a:p>
        </p:txBody>
      </p:sp>
      <p:sp>
        <p:nvSpPr>
          <p:cNvPr id="5" name="Označba mesta besedila 4">
            <a:extLst>
              <a:ext uri="{FF2B5EF4-FFF2-40B4-BE49-F238E27FC236}">
                <a16:creationId xmlns:a16="http://schemas.microsoft.com/office/drawing/2014/main" id="{EBFA8F15-4668-CD3F-0FB9-3EF5C4BD7D88}"/>
              </a:ext>
            </a:extLst>
          </p:cNvPr>
          <p:cNvSpPr>
            <a:spLocks noGrp="1"/>
          </p:cNvSpPr>
          <p:nvPr>
            <p:ph type="body" idx="1"/>
          </p:nvPr>
        </p:nvSpPr>
        <p:spPr>
          <a:xfrm>
            <a:off x="667854" y="2027002"/>
            <a:ext cx="7477439" cy="2837063"/>
          </a:xfrm>
        </p:spPr>
        <p:txBody>
          <a:bodyPr/>
          <a:lstStyle/>
          <a:p>
            <a:pPr marL="127000" indent="0" algn="just">
              <a:lnSpc>
                <a:spcPct val="150000"/>
              </a:lnSpc>
              <a:buNone/>
            </a:pPr>
            <a:r>
              <a:rPr lang="sl-SI" dirty="0"/>
              <a:t>Raba dvojnega oklepaja ni tipična, a ni prepovedana (nekoliko je s primerom povezan </a:t>
            </a:r>
            <a:r>
              <a:rPr lang="sl-SI" i="1" dirty="0"/>
              <a:t>SP 2001 (§ 438), </a:t>
            </a:r>
            <a:r>
              <a:rPr lang="sl-SI" dirty="0"/>
              <a:t>ki govori le o poševnih oklepajih, ki jih »uporabljamo npr. za oklepaj v oklepaju (/ /)«. </a:t>
            </a:r>
          </a:p>
          <a:p>
            <a:pPr marL="127000" indent="0" algn="just">
              <a:lnSpc>
                <a:spcPct val="150000"/>
              </a:lnSpc>
              <a:buNone/>
            </a:pPr>
            <a:r>
              <a:rPr lang="sl-SI" dirty="0"/>
              <a:t>Lahko se odločimo za slogovni popravek – uporabimo druga ločila, besedilo v večjem oklepaju </a:t>
            </a:r>
            <a:r>
              <a:rPr lang="sl-SI" dirty="0" err="1"/>
              <a:t>prebesedimo</a:t>
            </a:r>
            <a:r>
              <a:rPr lang="sl-SI" dirty="0"/>
              <a:t>.</a:t>
            </a:r>
          </a:p>
          <a:p>
            <a:pPr marL="1498600" lvl="3" indent="0">
              <a:buNone/>
            </a:pPr>
            <a:endParaRPr lang="sl-SI" dirty="0"/>
          </a:p>
          <a:p>
            <a:endParaRPr lang="sl-SI" dirty="0"/>
          </a:p>
        </p:txBody>
      </p:sp>
      <p:pic>
        <p:nvPicPr>
          <p:cNvPr id="3" name="Google Shape;276;p16">
            <a:extLst>
              <a:ext uri="{FF2B5EF4-FFF2-40B4-BE49-F238E27FC236}">
                <a16:creationId xmlns:a16="http://schemas.microsoft.com/office/drawing/2014/main" id="{06D602EF-7217-4488-7C63-606DCAC054A6}"/>
              </a:ext>
            </a:extLst>
          </p:cNvPr>
          <p:cNvPicPr preferRelativeResize="0"/>
          <p:nvPr/>
        </p:nvPicPr>
        <p:blipFill>
          <a:blip r:embed="rId2">
            <a:alphaModFix/>
          </a:blip>
          <a:stretch>
            <a:fillRect/>
          </a:stretch>
        </p:blipFill>
        <p:spPr>
          <a:xfrm>
            <a:off x="6885246" y="580673"/>
            <a:ext cx="1590900" cy="1228672"/>
          </a:xfrm>
          <a:prstGeom prst="rect">
            <a:avLst/>
          </a:prstGeom>
          <a:noFill/>
          <a:ln>
            <a:noFill/>
          </a:ln>
        </p:spPr>
      </p:pic>
    </p:spTree>
    <p:extLst>
      <p:ext uri="{BB962C8B-B14F-4D97-AF65-F5344CB8AC3E}">
        <p14:creationId xmlns:p14="http://schemas.microsoft.com/office/powerpoint/2010/main" val="3916779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 calcmode="lin" valueType="num">
                                      <p:cBhvr>
                                        <p:cTn id="7" dur="3250" fill="hold"/>
                                        <p:tgtEl>
                                          <p:spTgt spid="5">
                                            <p:txEl>
                                              <p:pRg st="0" end="0"/>
                                            </p:txEl>
                                          </p:spTgt>
                                        </p:tgtEl>
                                        <p:attrNameLst>
                                          <p:attrName>ppt_w</p:attrName>
                                        </p:attrNameLst>
                                      </p:cBhvr>
                                      <p:tavLst>
                                        <p:tav tm="0">
                                          <p:val>
                                            <p:fltVal val="0"/>
                                          </p:val>
                                        </p:tav>
                                        <p:tav tm="100000">
                                          <p:val>
                                            <p:strVal val="#ppt_w"/>
                                          </p:val>
                                        </p:tav>
                                      </p:tavLst>
                                    </p:anim>
                                    <p:anim calcmode="lin" valueType="num">
                                      <p:cBhvr>
                                        <p:cTn id="8" dur="3250" fill="hold"/>
                                        <p:tgtEl>
                                          <p:spTgt spid="5">
                                            <p:txEl>
                                              <p:pRg st="0" end="0"/>
                                            </p:txEl>
                                          </p:spTgt>
                                        </p:tgtEl>
                                        <p:attrNameLst>
                                          <p:attrName>ppt_h</p:attrName>
                                        </p:attrNameLst>
                                      </p:cBhvr>
                                      <p:tavLst>
                                        <p:tav tm="0">
                                          <p:val>
                                            <p:fltVal val="0"/>
                                          </p:val>
                                        </p:tav>
                                        <p:tav tm="100000">
                                          <p:val>
                                            <p:strVal val="#ppt_h"/>
                                          </p:val>
                                        </p:tav>
                                      </p:tavLst>
                                    </p:anim>
                                    <p:animEffect transition="in" filter="fade">
                                      <p:cBhvr>
                                        <p:cTn id="9" dur="3250"/>
                                        <p:tgtEl>
                                          <p:spTgt spid="5">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5">
                                            <p:txEl>
                                              <p:pRg st="1" end="1"/>
                                            </p:txEl>
                                          </p:spTgt>
                                        </p:tgtEl>
                                        <p:attrNameLst>
                                          <p:attrName>style.visibility</p:attrName>
                                        </p:attrNameLst>
                                      </p:cBhvr>
                                      <p:to>
                                        <p:strVal val="visible"/>
                                      </p:to>
                                    </p:set>
                                    <p:anim calcmode="lin" valueType="num">
                                      <p:cBhvr>
                                        <p:cTn id="14" dur="3250" fill="hold"/>
                                        <p:tgtEl>
                                          <p:spTgt spid="5">
                                            <p:txEl>
                                              <p:pRg st="1" end="1"/>
                                            </p:txEl>
                                          </p:spTgt>
                                        </p:tgtEl>
                                        <p:attrNameLst>
                                          <p:attrName>ppt_w</p:attrName>
                                        </p:attrNameLst>
                                      </p:cBhvr>
                                      <p:tavLst>
                                        <p:tav tm="0">
                                          <p:val>
                                            <p:fltVal val="0"/>
                                          </p:val>
                                        </p:tav>
                                        <p:tav tm="100000">
                                          <p:val>
                                            <p:strVal val="#ppt_w"/>
                                          </p:val>
                                        </p:tav>
                                      </p:tavLst>
                                    </p:anim>
                                    <p:anim calcmode="lin" valueType="num">
                                      <p:cBhvr>
                                        <p:cTn id="15" dur="3250" fill="hold"/>
                                        <p:tgtEl>
                                          <p:spTgt spid="5">
                                            <p:txEl>
                                              <p:pRg st="1" end="1"/>
                                            </p:txEl>
                                          </p:spTgt>
                                        </p:tgtEl>
                                        <p:attrNameLst>
                                          <p:attrName>ppt_h</p:attrName>
                                        </p:attrNameLst>
                                      </p:cBhvr>
                                      <p:tavLst>
                                        <p:tav tm="0">
                                          <p:val>
                                            <p:fltVal val="0"/>
                                          </p:val>
                                        </p:tav>
                                        <p:tav tm="100000">
                                          <p:val>
                                            <p:strVal val="#ppt_h"/>
                                          </p:val>
                                        </p:tav>
                                      </p:tavLst>
                                    </p:anim>
                                    <p:animEffect transition="in" filter="fade">
                                      <p:cBhvr>
                                        <p:cTn id="16" dur="3250"/>
                                        <p:tgtEl>
                                          <p:spTgt spid="5">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3BAD1B-8632-F4BD-3D9A-735A4719B77F}"/>
            </a:ext>
          </a:extLst>
        </p:cNvPr>
        <p:cNvGrpSpPr/>
        <p:nvPr/>
      </p:nvGrpSpPr>
      <p:grpSpPr>
        <a:xfrm>
          <a:off x="0" y="0"/>
          <a:ext cx="0" cy="0"/>
          <a:chOff x="0" y="0"/>
          <a:chExt cx="0" cy="0"/>
        </a:xfrm>
      </p:grpSpPr>
      <p:sp>
        <p:nvSpPr>
          <p:cNvPr id="2" name="Naslov 1">
            <a:extLst>
              <a:ext uri="{FF2B5EF4-FFF2-40B4-BE49-F238E27FC236}">
                <a16:creationId xmlns:a16="http://schemas.microsoft.com/office/drawing/2014/main" id="{1AA8F1B4-0054-1923-2819-A89105D59F86}"/>
              </a:ext>
            </a:extLst>
          </p:cNvPr>
          <p:cNvSpPr>
            <a:spLocks noGrp="1"/>
          </p:cNvSpPr>
          <p:nvPr>
            <p:ph type="title"/>
          </p:nvPr>
        </p:nvSpPr>
        <p:spPr>
          <a:xfrm>
            <a:off x="869499" y="603113"/>
            <a:ext cx="7405002" cy="369451"/>
          </a:xfrm>
        </p:spPr>
        <p:txBody>
          <a:bodyPr/>
          <a:lstStyle/>
          <a:p>
            <a:pPr algn="just"/>
            <a:r>
              <a:rPr lang="sl-SI" sz="2000" dirty="0">
                <a:latin typeface="Georgia Pro Cond Semibold" panose="02040706050405020303" pitchFamily="18" charset="0"/>
              </a:rPr>
              <a:t>Skakanje z vrečami na prvi pogled izgleda enostavno, a povzroča kar precejšno zadihanost tekmovalcev. Kljub temu se ga na zabavnih prireditvah praviloma udeleži visoko število tako otrok kot tudi starejših.</a:t>
            </a:r>
          </a:p>
        </p:txBody>
      </p:sp>
    </p:spTree>
    <p:extLst>
      <p:ext uri="{BB962C8B-B14F-4D97-AF65-F5344CB8AC3E}">
        <p14:creationId xmlns:p14="http://schemas.microsoft.com/office/powerpoint/2010/main" val="1479427830"/>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3BAD1B-8632-F4BD-3D9A-735A4719B77F}"/>
            </a:ext>
          </a:extLst>
        </p:cNvPr>
        <p:cNvGrpSpPr/>
        <p:nvPr/>
      </p:nvGrpSpPr>
      <p:grpSpPr>
        <a:xfrm>
          <a:off x="0" y="0"/>
          <a:ext cx="0" cy="0"/>
          <a:chOff x="0" y="0"/>
          <a:chExt cx="0" cy="0"/>
        </a:xfrm>
      </p:grpSpPr>
      <p:sp>
        <p:nvSpPr>
          <p:cNvPr id="2" name="Naslov 1">
            <a:extLst>
              <a:ext uri="{FF2B5EF4-FFF2-40B4-BE49-F238E27FC236}">
                <a16:creationId xmlns:a16="http://schemas.microsoft.com/office/drawing/2014/main" id="{1AA8F1B4-0054-1923-2819-A89105D59F86}"/>
              </a:ext>
            </a:extLst>
          </p:cNvPr>
          <p:cNvSpPr>
            <a:spLocks noGrp="1"/>
          </p:cNvSpPr>
          <p:nvPr>
            <p:ph type="title"/>
          </p:nvPr>
        </p:nvSpPr>
        <p:spPr>
          <a:xfrm>
            <a:off x="869499" y="603113"/>
            <a:ext cx="7405002" cy="369451"/>
          </a:xfrm>
        </p:spPr>
        <p:txBody>
          <a:bodyPr/>
          <a:lstStyle/>
          <a:p>
            <a:pPr algn="just"/>
            <a:r>
              <a:rPr lang="sl-SI" sz="2000" dirty="0">
                <a:latin typeface="Georgia Pro Cond Semibold" panose="02040706050405020303" pitchFamily="18" charset="0"/>
              </a:rPr>
              <a:t>Skakanje z vrečami na prvi pogled izgleda enostavno, a povzroča kar precejšno zadihanost tekmovalcev. Kljub temu se ga na zabavnih prireditvah praviloma udeleži visoko število tako otrok kot tudi starejših.</a:t>
            </a:r>
          </a:p>
        </p:txBody>
      </p:sp>
      <p:sp>
        <p:nvSpPr>
          <p:cNvPr id="5" name="Označba mesta besedila 4">
            <a:extLst>
              <a:ext uri="{FF2B5EF4-FFF2-40B4-BE49-F238E27FC236}">
                <a16:creationId xmlns:a16="http://schemas.microsoft.com/office/drawing/2014/main" id="{811AFA1E-A643-405E-7064-BE4A7D729D5B}"/>
              </a:ext>
            </a:extLst>
          </p:cNvPr>
          <p:cNvSpPr>
            <a:spLocks noGrp="1"/>
          </p:cNvSpPr>
          <p:nvPr>
            <p:ph type="body" idx="1"/>
          </p:nvPr>
        </p:nvSpPr>
        <p:spPr>
          <a:xfrm>
            <a:off x="869499" y="2107660"/>
            <a:ext cx="7807573" cy="2516456"/>
          </a:xfrm>
        </p:spPr>
        <p:txBody>
          <a:bodyPr/>
          <a:lstStyle/>
          <a:p>
            <a:pPr marL="127000" indent="0" algn="just">
              <a:lnSpc>
                <a:spcPct val="150000"/>
              </a:lnSpc>
              <a:buNone/>
            </a:pPr>
            <a:r>
              <a:rPr lang="sl-SI" dirty="0"/>
              <a:t>V dolgem primeru je »skrit« glagol </a:t>
            </a:r>
            <a:r>
              <a:rPr lang="sl-SI" i="1" dirty="0"/>
              <a:t>izgledati</a:t>
            </a:r>
            <a:r>
              <a:rPr lang="sl-SI" dirty="0"/>
              <a:t>, ki je kalkiran iz nem. </a:t>
            </a:r>
            <a:r>
              <a:rPr lang="sl-SI" i="1" dirty="0" err="1"/>
              <a:t>ausseen</a:t>
            </a:r>
            <a:r>
              <a:rPr lang="sl-SI" dirty="0"/>
              <a:t>, zaradi česar so ga v preteklosti preganjali (Dobrovoljc 2016). Tudi v sodobnih priročnikih je označen; v SSKJ2 kot pogovorni, v SP 2001 pa celo kot neknjižni pogovorni izraz. </a:t>
            </a:r>
          </a:p>
          <a:p>
            <a:pPr marL="127000" indent="0" algn="just">
              <a:lnSpc>
                <a:spcPct val="150000"/>
              </a:lnSpc>
              <a:buNone/>
            </a:pPr>
            <a:r>
              <a:rPr lang="sl-SI" dirty="0"/>
              <a:t>Neskladno z jezikovno normo: </a:t>
            </a:r>
            <a:r>
              <a:rPr lang="sl-SI" i="1" dirty="0"/>
              <a:t>visoko število</a:t>
            </a:r>
            <a:r>
              <a:rPr lang="sl-SI" dirty="0"/>
              <a:t> namesto </a:t>
            </a:r>
            <a:r>
              <a:rPr lang="sl-SI" i="1" dirty="0"/>
              <a:t>veliko število</a:t>
            </a:r>
            <a:r>
              <a:rPr lang="sl-SI" dirty="0"/>
              <a:t>.</a:t>
            </a:r>
          </a:p>
          <a:p>
            <a:pPr marL="127000" indent="0" algn="just">
              <a:lnSpc>
                <a:spcPct val="150000"/>
              </a:lnSpc>
              <a:buNone/>
            </a:pPr>
            <a:r>
              <a:rPr lang="sl-SI" dirty="0"/>
              <a:t>Lapsus/</a:t>
            </a:r>
            <a:r>
              <a:rPr lang="sl-SI" dirty="0" err="1"/>
              <a:t>zatipk</a:t>
            </a:r>
            <a:r>
              <a:rPr lang="sl-SI" dirty="0"/>
              <a:t>: </a:t>
            </a:r>
            <a:r>
              <a:rPr lang="sl-SI" i="1" dirty="0"/>
              <a:t>precejšno</a:t>
            </a:r>
            <a:r>
              <a:rPr lang="sl-SI" dirty="0"/>
              <a:t>.</a:t>
            </a:r>
          </a:p>
          <a:p>
            <a:endParaRPr lang="sl-SI" dirty="0"/>
          </a:p>
        </p:txBody>
      </p:sp>
    </p:spTree>
    <p:extLst>
      <p:ext uri="{BB962C8B-B14F-4D97-AF65-F5344CB8AC3E}">
        <p14:creationId xmlns:p14="http://schemas.microsoft.com/office/powerpoint/2010/main" val="19439816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 calcmode="lin" valueType="num">
                                      <p:cBhvr>
                                        <p:cTn id="7" dur="5750" fill="hold"/>
                                        <p:tgtEl>
                                          <p:spTgt spid="5">
                                            <p:txEl>
                                              <p:pRg st="0" end="0"/>
                                            </p:txEl>
                                          </p:spTgt>
                                        </p:tgtEl>
                                        <p:attrNameLst>
                                          <p:attrName>ppt_w</p:attrName>
                                        </p:attrNameLst>
                                      </p:cBhvr>
                                      <p:tavLst>
                                        <p:tav tm="0">
                                          <p:val>
                                            <p:fltVal val="0"/>
                                          </p:val>
                                        </p:tav>
                                        <p:tav tm="100000">
                                          <p:val>
                                            <p:strVal val="#ppt_w"/>
                                          </p:val>
                                        </p:tav>
                                      </p:tavLst>
                                    </p:anim>
                                    <p:anim calcmode="lin" valueType="num">
                                      <p:cBhvr>
                                        <p:cTn id="8" dur="5750" fill="hold"/>
                                        <p:tgtEl>
                                          <p:spTgt spid="5">
                                            <p:txEl>
                                              <p:pRg st="0" end="0"/>
                                            </p:txEl>
                                          </p:spTgt>
                                        </p:tgtEl>
                                        <p:attrNameLst>
                                          <p:attrName>ppt_h</p:attrName>
                                        </p:attrNameLst>
                                      </p:cBhvr>
                                      <p:tavLst>
                                        <p:tav tm="0">
                                          <p:val>
                                            <p:fltVal val="0"/>
                                          </p:val>
                                        </p:tav>
                                        <p:tav tm="100000">
                                          <p:val>
                                            <p:strVal val="#ppt_h"/>
                                          </p:val>
                                        </p:tav>
                                      </p:tavLst>
                                    </p:anim>
                                    <p:animEffect transition="in" filter="fade">
                                      <p:cBhvr>
                                        <p:cTn id="9" dur="5750"/>
                                        <p:tgtEl>
                                          <p:spTgt spid="5">
                                            <p:txEl>
                                              <p:pRg st="0" end="0"/>
                                            </p:txEl>
                                          </p:spTgt>
                                        </p:tgtEl>
                                      </p:cBhvr>
                                    </p:animEffect>
                                  </p:childTnLst>
                                </p:cTn>
                              </p:par>
                              <p:par>
                                <p:cTn id="10" presetID="53" presetClass="entr" presetSubtype="16" fill="hold" nodeType="withEffect">
                                  <p:stCondLst>
                                    <p:cond delay="0"/>
                                  </p:stCondLst>
                                  <p:childTnLst>
                                    <p:set>
                                      <p:cBhvr>
                                        <p:cTn id="11" dur="1" fill="hold">
                                          <p:stCondLst>
                                            <p:cond delay="0"/>
                                          </p:stCondLst>
                                        </p:cTn>
                                        <p:tgtEl>
                                          <p:spTgt spid="5">
                                            <p:txEl>
                                              <p:pRg st="1" end="1"/>
                                            </p:txEl>
                                          </p:spTgt>
                                        </p:tgtEl>
                                        <p:attrNameLst>
                                          <p:attrName>style.visibility</p:attrName>
                                        </p:attrNameLst>
                                      </p:cBhvr>
                                      <p:to>
                                        <p:strVal val="visible"/>
                                      </p:to>
                                    </p:set>
                                    <p:anim calcmode="lin" valueType="num">
                                      <p:cBhvr>
                                        <p:cTn id="12" dur="5750" fill="hold"/>
                                        <p:tgtEl>
                                          <p:spTgt spid="5">
                                            <p:txEl>
                                              <p:pRg st="1" end="1"/>
                                            </p:txEl>
                                          </p:spTgt>
                                        </p:tgtEl>
                                        <p:attrNameLst>
                                          <p:attrName>ppt_w</p:attrName>
                                        </p:attrNameLst>
                                      </p:cBhvr>
                                      <p:tavLst>
                                        <p:tav tm="0">
                                          <p:val>
                                            <p:fltVal val="0"/>
                                          </p:val>
                                        </p:tav>
                                        <p:tav tm="100000">
                                          <p:val>
                                            <p:strVal val="#ppt_w"/>
                                          </p:val>
                                        </p:tav>
                                      </p:tavLst>
                                    </p:anim>
                                    <p:anim calcmode="lin" valueType="num">
                                      <p:cBhvr>
                                        <p:cTn id="13" dur="5750" fill="hold"/>
                                        <p:tgtEl>
                                          <p:spTgt spid="5">
                                            <p:txEl>
                                              <p:pRg st="1" end="1"/>
                                            </p:txEl>
                                          </p:spTgt>
                                        </p:tgtEl>
                                        <p:attrNameLst>
                                          <p:attrName>ppt_h</p:attrName>
                                        </p:attrNameLst>
                                      </p:cBhvr>
                                      <p:tavLst>
                                        <p:tav tm="0">
                                          <p:val>
                                            <p:fltVal val="0"/>
                                          </p:val>
                                        </p:tav>
                                        <p:tav tm="100000">
                                          <p:val>
                                            <p:strVal val="#ppt_h"/>
                                          </p:val>
                                        </p:tav>
                                      </p:tavLst>
                                    </p:anim>
                                    <p:animEffect transition="in" filter="fade">
                                      <p:cBhvr>
                                        <p:cTn id="14" dur="5750"/>
                                        <p:tgtEl>
                                          <p:spTgt spid="5">
                                            <p:txEl>
                                              <p:pRg st="1" end="1"/>
                                            </p:txEl>
                                          </p:spTgt>
                                        </p:tgtEl>
                                      </p:cBhvr>
                                    </p:animEffect>
                                  </p:childTnLst>
                                </p:cTn>
                              </p:par>
                              <p:par>
                                <p:cTn id="15" presetID="53" presetClass="entr" presetSubtype="16" fill="hold" nodeType="withEffect">
                                  <p:stCondLst>
                                    <p:cond delay="0"/>
                                  </p:stCondLst>
                                  <p:childTnLst>
                                    <p:set>
                                      <p:cBhvr>
                                        <p:cTn id="16" dur="1" fill="hold">
                                          <p:stCondLst>
                                            <p:cond delay="0"/>
                                          </p:stCondLst>
                                        </p:cTn>
                                        <p:tgtEl>
                                          <p:spTgt spid="5">
                                            <p:txEl>
                                              <p:pRg st="2" end="2"/>
                                            </p:txEl>
                                          </p:spTgt>
                                        </p:tgtEl>
                                        <p:attrNameLst>
                                          <p:attrName>style.visibility</p:attrName>
                                        </p:attrNameLst>
                                      </p:cBhvr>
                                      <p:to>
                                        <p:strVal val="visible"/>
                                      </p:to>
                                    </p:set>
                                    <p:anim calcmode="lin" valueType="num">
                                      <p:cBhvr>
                                        <p:cTn id="17" dur="5750" fill="hold"/>
                                        <p:tgtEl>
                                          <p:spTgt spid="5">
                                            <p:txEl>
                                              <p:pRg st="2" end="2"/>
                                            </p:txEl>
                                          </p:spTgt>
                                        </p:tgtEl>
                                        <p:attrNameLst>
                                          <p:attrName>ppt_w</p:attrName>
                                        </p:attrNameLst>
                                      </p:cBhvr>
                                      <p:tavLst>
                                        <p:tav tm="0">
                                          <p:val>
                                            <p:fltVal val="0"/>
                                          </p:val>
                                        </p:tav>
                                        <p:tav tm="100000">
                                          <p:val>
                                            <p:strVal val="#ppt_w"/>
                                          </p:val>
                                        </p:tav>
                                      </p:tavLst>
                                    </p:anim>
                                    <p:anim calcmode="lin" valueType="num">
                                      <p:cBhvr>
                                        <p:cTn id="18" dur="5750" fill="hold"/>
                                        <p:tgtEl>
                                          <p:spTgt spid="5">
                                            <p:txEl>
                                              <p:pRg st="2" end="2"/>
                                            </p:txEl>
                                          </p:spTgt>
                                        </p:tgtEl>
                                        <p:attrNameLst>
                                          <p:attrName>ppt_h</p:attrName>
                                        </p:attrNameLst>
                                      </p:cBhvr>
                                      <p:tavLst>
                                        <p:tav tm="0">
                                          <p:val>
                                            <p:fltVal val="0"/>
                                          </p:val>
                                        </p:tav>
                                        <p:tav tm="100000">
                                          <p:val>
                                            <p:strVal val="#ppt_h"/>
                                          </p:val>
                                        </p:tav>
                                      </p:tavLst>
                                    </p:anim>
                                    <p:animEffect transition="in" filter="fade">
                                      <p:cBhvr>
                                        <p:cTn id="19" dur="5750"/>
                                        <p:tgtEl>
                                          <p:spTgt spid="5">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6248F8-D21D-290C-24F7-81B5295B51A6}"/>
            </a:ext>
          </a:extLst>
        </p:cNvPr>
        <p:cNvGrpSpPr/>
        <p:nvPr/>
      </p:nvGrpSpPr>
      <p:grpSpPr>
        <a:xfrm>
          <a:off x="0" y="0"/>
          <a:ext cx="0" cy="0"/>
          <a:chOff x="0" y="0"/>
          <a:chExt cx="0" cy="0"/>
        </a:xfrm>
      </p:grpSpPr>
      <p:sp>
        <p:nvSpPr>
          <p:cNvPr id="2" name="Naslov 1">
            <a:extLst>
              <a:ext uri="{FF2B5EF4-FFF2-40B4-BE49-F238E27FC236}">
                <a16:creationId xmlns:a16="http://schemas.microsoft.com/office/drawing/2014/main" id="{20FC2E5A-5875-1066-8C46-2EF5EB79BC79}"/>
              </a:ext>
            </a:extLst>
          </p:cNvPr>
          <p:cNvSpPr>
            <a:spLocks noGrp="1"/>
          </p:cNvSpPr>
          <p:nvPr>
            <p:ph type="title"/>
          </p:nvPr>
        </p:nvSpPr>
        <p:spPr>
          <a:xfrm>
            <a:off x="844893" y="934373"/>
            <a:ext cx="5983923" cy="369451"/>
          </a:xfrm>
        </p:spPr>
        <p:txBody>
          <a:bodyPr/>
          <a:lstStyle/>
          <a:p>
            <a:pPr algn="just"/>
            <a:r>
              <a:rPr lang="sl-SI" sz="2000" dirty="0">
                <a:latin typeface="Georgia Pro Cond Semibold" panose="02040706050405020303" pitchFamily="18" charset="0"/>
              </a:rPr>
              <a:t>Vesel sem, da nam zdaj nihče ne more očitati kakršnekoli sodniške prednosti v domači dvorani.</a:t>
            </a:r>
          </a:p>
        </p:txBody>
      </p:sp>
      <p:pic>
        <p:nvPicPr>
          <p:cNvPr id="3" name="Google Shape;276;p16">
            <a:extLst>
              <a:ext uri="{FF2B5EF4-FFF2-40B4-BE49-F238E27FC236}">
                <a16:creationId xmlns:a16="http://schemas.microsoft.com/office/drawing/2014/main" id="{355AD639-12D8-083C-1060-EBB591A3048F}"/>
              </a:ext>
            </a:extLst>
          </p:cNvPr>
          <p:cNvPicPr preferRelativeResize="0"/>
          <p:nvPr/>
        </p:nvPicPr>
        <p:blipFill>
          <a:blip r:embed="rId2">
            <a:alphaModFix/>
          </a:blip>
          <a:stretch>
            <a:fillRect/>
          </a:stretch>
        </p:blipFill>
        <p:spPr>
          <a:xfrm>
            <a:off x="7016890" y="886812"/>
            <a:ext cx="1590900" cy="984300"/>
          </a:xfrm>
          <a:prstGeom prst="rect">
            <a:avLst/>
          </a:prstGeom>
          <a:noFill/>
          <a:ln>
            <a:noFill/>
          </a:ln>
        </p:spPr>
      </p:pic>
    </p:spTree>
    <p:extLst>
      <p:ext uri="{BB962C8B-B14F-4D97-AF65-F5344CB8AC3E}">
        <p14:creationId xmlns:p14="http://schemas.microsoft.com/office/powerpoint/2010/main" val="1934026017"/>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6248F8-D21D-290C-24F7-81B5295B51A6}"/>
            </a:ext>
          </a:extLst>
        </p:cNvPr>
        <p:cNvGrpSpPr/>
        <p:nvPr/>
      </p:nvGrpSpPr>
      <p:grpSpPr>
        <a:xfrm>
          <a:off x="0" y="0"/>
          <a:ext cx="0" cy="0"/>
          <a:chOff x="0" y="0"/>
          <a:chExt cx="0" cy="0"/>
        </a:xfrm>
      </p:grpSpPr>
      <p:sp>
        <p:nvSpPr>
          <p:cNvPr id="2" name="Naslov 1">
            <a:extLst>
              <a:ext uri="{FF2B5EF4-FFF2-40B4-BE49-F238E27FC236}">
                <a16:creationId xmlns:a16="http://schemas.microsoft.com/office/drawing/2014/main" id="{20FC2E5A-5875-1066-8C46-2EF5EB79BC79}"/>
              </a:ext>
            </a:extLst>
          </p:cNvPr>
          <p:cNvSpPr>
            <a:spLocks noGrp="1"/>
          </p:cNvSpPr>
          <p:nvPr>
            <p:ph type="title"/>
          </p:nvPr>
        </p:nvSpPr>
        <p:spPr>
          <a:xfrm>
            <a:off x="844893" y="934373"/>
            <a:ext cx="5983923" cy="369451"/>
          </a:xfrm>
        </p:spPr>
        <p:txBody>
          <a:bodyPr/>
          <a:lstStyle/>
          <a:p>
            <a:pPr algn="just"/>
            <a:r>
              <a:rPr lang="sl-SI" sz="2000" dirty="0">
                <a:latin typeface="Georgia Pro Cond Semibold" panose="02040706050405020303" pitchFamily="18" charset="0"/>
              </a:rPr>
              <a:t>Vesel sem, da nam zdaj nihče ne more očitati kakršnekoli sodniške prednosti v domači dvorani.</a:t>
            </a:r>
          </a:p>
        </p:txBody>
      </p:sp>
      <p:sp>
        <p:nvSpPr>
          <p:cNvPr id="5" name="Označba mesta besedila 4">
            <a:extLst>
              <a:ext uri="{FF2B5EF4-FFF2-40B4-BE49-F238E27FC236}">
                <a16:creationId xmlns:a16="http://schemas.microsoft.com/office/drawing/2014/main" id="{8257865D-A9FD-143A-60F9-19BE383A9959}"/>
              </a:ext>
            </a:extLst>
          </p:cNvPr>
          <p:cNvSpPr>
            <a:spLocks noGrp="1"/>
          </p:cNvSpPr>
          <p:nvPr>
            <p:ph type="body" idx="1"/>
          </p:nvPr>
        </p:nvSpPr>
        <p:spPr>
          <a:xfrm>
            <a:off x="737249" y="2438400"/>
            <a:ext cx="7944078" cy="2516456"/>
          </a:xfrm>
        </p:spPr>
        <p:txBody>
          <a:bodyPr/>
          <a:lstStyle/>
          <a:p>
            <a:pPr marL="127000" indent="0" algn="just">
              <a:lnSpc>
                <a:spcPct val="150000"/>
              </a:lnSpc>
              <a:buNone/>
            </a:pPr>
            <a:r>
              <a:rPr lang="sl-SI" dirty="0"/>
              <a:t>Uporabljen je zaimek </a:t>
            </a:r>
            <a:r>
              <a:rPr lang="sl-SI" i="1" dirty="0"/>
              <a:t>kakršenkoli</a:t>
            </a:r>
            <a:r>
              <a:rPr lang="sl-SI" dirty="0"/>
              <a:t>, zapisan skupaj. V rabi se pojavlja oboje, enako tudi v priročnikih, pri čemer SP 2001 kot </a:t>
            </a:r>
            <a:r>
              <a:rPr lang="sl-SI" dirty="0" err="1"/>
              <a:t>kodifikacijski</a:t>
            </a:r>
            <a:r>
              <a:rPr lang="sl-SI" dirty="0"/>
              <a:t> priročnik in novejši vir daje prednost zapisu narazen.</a:t>
            </a:r>
          </a:p>
          <a:p>
            <a:endParaRPr lang="sl-SI" dirty="0"/>
          </a:p>
        </p:txBody>
      </p:sp>
      <p:pic>
        <p:nvPicPr>
          <p:cNvPr id="3" name="Google Shape;276;p16">
            <a:extLst>
              <a:ext uri="{FF2B5EF4-FFF2-40B4-BE49-F238E27FC236}">
                <a16:creationId xmlns:a16="http://schemas.microsoft.com/office/drawing/2014/main" id="{355AD639-12D8-083C-1060-EBB591A3048F}"/>
              </a:ext>
            </a:extLst>
          </p:cNvPr>
          <p:cNvPicPr preferRelativeResize="0"/>
          <p:nvPr/>
        </p:nvPicPr>
        <p:blipFill>
          <a:blip r:embed="rId2">
            <a:alphaModFix/>
          </a:blip>
          <a:stretch>
            <a:fillRect/>
          </a:stretch>
        </p:blipFill>
        <p:spPr>
          <a:xfrm>
            <a:off x="7016890" y="886812"/>
            <a:ext cx="1590900" cy="984300"/>
          </a:xfrm>
          <a:prstGeom prst="rect">
            <a:avLst/>
          </a:prstGeom>
          <a:noFill/>
          <a:ln>
            <a:noFill/>
          </a:ln>
        </p:spPr>
      </p:pic>
    </p:spTree>
    <p:extLst>
      <p:ext uri="{BB962C8B-B14F-4D97-AF65-F5344CB8AC3E}">
        <p14:creationId xmlns:p14="http://schemas.microsoft.com/office/powerpoint/2010/main" val="24723356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 calcmode="lin" valueType="num">
                                      <p:cBhvr>
                                        <p:cTn id="7" dur="2500" fill="hold"/>
                                        <p:tgtEl>
                                          <p:spTgt spid="5">
                                            <p:txEl>
                                              <p:pRg st="0" end="0"/>
                                            </p:txEl>
                                          </p:spTgt>
                                        </p:tgtEl>
                                        <p:attrNameLst>
                                          <p:attrName>ppt_w</p:attrName>
                                        </p:attrNameLst>
                                      </p:cBhvr>
                                      <p:tavLst>
                                        <p:tav tm="0">
                                          <p:val>
                                            <p:fltVal val="0"/>
                                          </p:val>
                                        </p:tav>
                                        <p:tav tm="100000">
                                          <p:val>
                                            <p:strVal val="#ppt_w"/>
                                          </p:val>
                                        </p:tav>
                                      </p:tavLst>
                                    </p:anim>
                                    <p:anim calcmode="lin" valueType="num">
                                      <p:cBhvr>
                                        <p:cTn id="8" dur="2500" fill="hold"/>
                                        <p:tgtEl>
                                          <p:spTgt spid="5">
                                            <p:txEl>
                                              <p:pRg st="0" end="0"/>
                                            </p:txEl>
                                          </p:spTgt>
                                        </p:tgtEl>
                                        <p:attrNameLst>
                                          <p:attrName>ppt_h</p:attrName>
                                        </p:attrNameLst>
                                      </p:cBhvr>
                                      <p:tavLst>
                                        <p:tav tm="0">
                                          <p:val>
                                            <p:fltVal val="0"/>
                                          </p:val>
                                        </p:tav>
                                        <p:tav tm="100000">
                                          <p:val>
                                            <p:strVal val="#ppt_h"/>
                                          </p:val>
                                        </p:tav>
                                      </p:tavLst>
                                    </p:anim>
                                    <p:animEffect transition="in" filter="fade">
                                      <p:cBhvr>
                                        <p:cTn id="9" dur="2500"/>
                                        <p:tgtEl>
                                          <p:spTgt spid="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756DD0-478F-51B8-A6E7-7ACDCBA32034}"/>
            </a:ext>
          </a:extLst>
        </p:cNvPr>
        <p:cNvGrpSpPr/>
        <p:nvPr/>
      </p:nvGrpSpPr>
      <p:grpSpPr>
        <a:xfrm>
          <a:off x="0" y="0"/>
          <a:ext cx="0" cy="0"/>
          <a:chOff x="0" y="0"/>
          <a:chExt cx="0" cy="0"/>
        </a:xfrm>
      </p:grpSpPr>
      <p:sp>
        <p:nvSpPr>
          <p:cNvPr id="2" name="Naslov 1">
            <a:extLst>
              <a:ext uri="{FF2B5EF4-FFF2-40B4-BE49-F238E27FC236}">
                <a16:creationId xmlns:a16="http://schemas.microsoft.com/office/drawing/2014/main" id="{3FFA1A94-1FB3-5D7E-91EF-90BDC155A7B1}"/>
              </a:ext>
            </a:extLst>
          </p:cNvPr>
          <p:cNvSpPr>
            <a:spLocks noGrp="1"/>
          </p:cNvSpPr>
          <p:nvPr>
            <p:ph type="title"/>
          </p:nvPr>
        </p:nvSpPr>
        <p:spPr>
          <a:xfrm>
            <a:off x="713250" y="389106"/>
            <a:ext cx="7717500" cy="369451"/>
          </a:xfrm>
        </p:spPr>
        <p:txBody>
          <a:bodyPr/>
          <a:lstStyle/>
          <a:p>
            <a:pPr algn="just"/>
            <a:r>
              <a:rPr lang="sl-SI" sz="2000" dirty="0">
                <a:latin typeface="Georgia Pro Cond Semibold" panose="02040706050405020303" pitchFamily="18" charset="0"/>
              </a:rPr>
              <a:t>Isakovič je dodala: »Za uspeh v tako močni plavalni konkurenci je treba delati vztrajno in sistematično,« ter nam pokazala police, polne pokalov.</a:t>
            </a:r>
          </a:p>
        </p:txBody>
      </p:sp>
    </p:spTree>
    <p:extLst>
      <p:ext uri="{BB962C8B-B14F-4D97-AF65-F5344CB8AC3E}">
        <p14:creationId xmlns:p14="http://schemas.microsoft.com/office/powerpoint/2010/main" val="1454045437"/>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756DD0-478F-51B8-A6E7-7ACDCBA32034}"/>
            </a:ext>
          </a:extLst>
        </p:cNvPr>
        <p:cNvGrpSpPr/>
        <p:nvPr/>
      </p:nvGrpSpPr>
      <p:grpSpPr>
        <a:xfrm>
          <a:off x="0" y="0"/>
          <a:ext cx="0" cy="0"/>
          <a:chOff x="0" y="0"/>
          <a:chExt cx="0" cy="0"/>
        </a:xfrm>
      </p:grpSpPr>
      <p:sp>
        <p:nvSpPr>
          <p:cNvPr id="2" name="Naslov 1">
            <a:extLst>
              <a:ext uri="{FF2B5EF4-FFF2-40B4-BE49-F238E27FC236}">
                <a16:creationId xmlns:a16="http://schemas.microsoft.com/office/drawing/2014/main" id="{3FFA1A94-1FB3-5D7E-91EF-90BDC155A7B1}"/>
              </a:ext>
            </a:extLst>
          </p:cNvPr>
          <p:cNvSpPr>
            <a:spLocks noGrp="1"/>
          </p:cNvSpPr>
          <p:nvPr>
            <p:ph type="title"/>
          </p:nvPr>
        </p:nvSpPr>
        <p:spPr>
          <a:xfrm>
            <a:off x="713250" y="389106"/>
            <a:ext cx="7717500" cy="369451"/>
          </a:xfrm>
        </p:spPr>
        <p:txBody>
          <a:bodyPr/>
          <a:lstStyle/>
          <a:p>
            <a:pPr algn="just"/>
            <a:r>
              <a:rPr lang="sl-SI" sz="2000" dirty="0">
                <a:latin typeface="Georgia Pro Cond Semibold" panose="02040706050405020303" pitchFamily="18" charset="0"/>
              </a:rPr>
              <a:t>Isakovič je dodala: »Za uspeh v tako močni plavalni konkurenci je treba delati vztrajno in sistematično,« ter nam pokazala police, polne pokalov.</a:t>
            </a:r>
          </a:p>
        </p:txBody>
      </p:sp>
      <p:sp>
        <p:nvSpPr>
          <p:cNvPr id="5" name="Označba mesta besedila 4">
            <a:extLst>
              <a:ext uri="{FF2B5EF4-FFF2-40B4-BE49-F238E27FC236}">
                <a16:creationId xmlns:a16="http://schemas.microsoft.com/office/drawing/2014/main" id="{0D21D35D-4574-CA8F-6955-4C0EFE42A66B}"/>
              </a:ext>
            </a:extLst>
          </p:cNvPr>
          <p:cNvSpPr>
            <a:spLocks noGrp="1"/>
          </p:cNvSpPr>
          <p:nvPr>
            <p:ph type="body" idx="1"/>
          </p:nvPr>
        </p:nvSpPr>
        <p:spPr>
          <a:xfrm>
            <a:off x="599961" y="1407268"/>
            <a:ext cx="7944078" cy="2516456"/>
          </a:xfrm>
        </p:spPr>
        <p:txBody>
          <a:bodyPr/>
          <a:lstStyle/>
          <a:p>
            <a:pPr marL="127000" indent="0" algn="just">
              <a:lnSpc>
                <a:spcPct val="150000"/>
              </a:lnSpc>
              <a:buNone/>
            </a:pPr>
            <a:r>
              <a:rPr lang="sl-SI" sz="1200" dirty="0"/>
              <a:t>V primeru sta dve problematični mesti, in sicer poimenovanje osebe ženskega spola zgolj s priimkom v izvorni (ne pridevniški) obliki in premi govor z dvema spremnima stavkoma. V SP 2001 (§ 849) najdemo le primere večbesednih imen (ime in priimek ipd.), med katerimi je tudi primer s pridevniško obliko priimka: </a:t>
            </a:r>
            <a:r>
              <a:rPr lang="sl-SI" sz="1200" i="1" dirty="0"/>
              <a:t>Zofka Kveder - Jelovškova</a:t>
            </a:r>
            <a:r>
              <a:rPr lang="sl-SI" sz="1200" dirty="0"/>
              <a:t>, resda z opombo »manj navadno«. Pogosteje se pridevniška oblika uporablja, kadar izpustimo ime in navedemo samo priimek, tako da ostane razvidno, da gre za žensko (Dobrovoljc 2014c). Se pa v zadnjem času pojavlja »preganjanje ali odsvetovanje pridevniške oblike ženskih priimkov z utemeljitvami, češ da za moške ne govorimo istovrstnih pridevniških oblik (Rozmanov ipd.) ali da pridevniška oblika izkazuje pripadnost ženske moškemu, kar naj bi bilo odraz moške dominantnosti v tradiciji, /kar/ vodi v to, da recimo v srednjih šolah fante praviloma kličejo po priimkih, dekleta pa večinsko po osebnih imenih, s čimer se ponovno ustvarja neenakopravnost« (Weiss, Dobrovoljc 2015).</a:t>
            </a:r>
          </a:p>
          <a:p>
            <a:endParaRPr lang="sl-SI" dirty="0"/>
          </a:p>
        </p:txBody>
      </p:sp>
    </p:spTree>
    <p:extLst>
      <p:ext uri="{BB962C8B-B14F-4D97-AF65-F5344CB8AC3E}">
        <p14:creationId xmlns:p14="http://schemas.microsoft.com/office/powerpoint/2010/main" val="12511552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 calcmode="lin" valueType="num">
                                      <p:cBhvr>
                                        <p:cTn id="7" dur="3000" fill="hold"/>
                                        <p:tgtEl>
                                          <p:spTgt spid="5">
                                            <p:txEl>
                                              <p:pRg st="0" end="0"/>
                                            </p:txEl>
                                          </p:spTgt>
                                        </p:tgtEl>
                                        <p:attrNameLst>
                                          <p:attrName>ppt_w</p:attrName>
                                        </p:attrNameLst>
                                      </p:cBhvr>
                                      <p:tavLst>
                                        <p:tav tm="0">
                                          <p:val>
                                            <p:fltVal val="0"/>
                                          </p:val>
                                        </p:tav>
                                        <p:tav tm="100000">
                                          <p:val>
                                            <p:strVal val="#ppt_w"/>
                                          </p:val>
                                        </p:tav>
                                      </p:tavLst>
                                    </p:anim>
                                    <p:anim calcmode="lin" valueType="num">
                                      <p:cBhvr>
                                        <p:cTn id="8" dur="3000" fill="hold"/>
                                        <p:tgtEl>
                                          <p:spTgt spid="5">
                                            <p:txEl>
                                              <p:pRg st="0" end="0"/>
                                            </p:txEl>
                                          </p:spTgt>
                                        </p:tgtEl>
                                        <p:attrNameLst>
                                          <p:attrName>ppt_h</p:attrName>
                                        </p:attrNameLst>
                                      </p:cBhvr>
                                      <p:tavLst>
                                        <p:tav tm="0">
                                          <p:val>
                                            <p:fltVal val="0"/>
                                          </p:val>
                                        </p:tav>
                                        <p:tav tm="100000">
                                          <p:val>
                                            <p:strVal val="#ppt_h"/>
                                          </p:val>
                                        </p:tav>
                                      </p:tavLst>
                                    </p:anim>
                                    <p:animEffect transition="in" filter="fade">
                                      <p:cBhvr>
                                        <p:cTn id="9" dur="3000"/>
                                        <p:tgtEl>
                                          <p:spTgt spid="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2B8F0E-45C3-EE41-C13C-7EA236E184C7}"/>
            </a:ext>
          </a:extLst>
        </p:cNvPr>
        <p:cNvGrpSpPr/>
        <p:nvPr/>
      </p:nvGrpSpPr>
      <p:grpSpPr>
        <a:xfrm>
          <a:off x="0" y="0"/>
          <a:ext cx="0" cy="0"/>
          <a:chOff x="0" y="0"/>
          <a:chExt cx="0" cy="0"/>
        </a:xfrm>
      </p:grpSpPr>
      <p:sp>
        <p:nvSpPr>
          <p:cNvPr id="2" name="Naslov 1">
            <a:extLst>
              <a:ext uri="{FF2B5EF4-FFF2-40B4-BE49-F238E27FC236}">
                <a16:creationId xmlns:a16="http://schemas.microsoft.com/office/drawing/2014/main" id="{A5768C5D-75DA-BB95-A414-44F185C0F5E4}"/>
              </a:ext>
            </a:extLst>
          </p:cNvPr>
          <p:cNvSpPr>
            <a:spLocks noGrp="1"/>
          </p:cNvSpPr>
          <p:nvPr>
            <p:ph type="title"/>
          </p:nvPr>
        </p:nvSpPr>
        <p:spPr>
          <a:xfrm>
            <a:off x="599961" y="941576"/>
            <a:ext cx="7717500" cy="369451"/>
          </a:xfrm>
        </p:spPr>
        <p:txBody>
          <a:bodyPr/>
          <a:lstStyle/>
          <a:p>
            <a:pPr algn="just"/>
            <a:r>
              <a:rPr lang="sl-SI" sz="2000" dirty="0">
                <a:latin typeface="Georgia Pro Cond Semibold" panose="02040706050405020303" pitchFamily="18" charset="0"/>
              </a:rPr>
              <a:t>Urejenost natakarja se kaže tudi v takih malenkostih, kot je spretnost, da si diskretno poravna metuljčka, kadar streže pri mizah. </a:t>
            </a:r>
          </a:p>
        </p:txBody>
      </p:sp>
      <p:pic>
        <p:nvPicPr>
          <p:cNvPr id="3" name="Google Shape;276;p16">
            <a:extLst>
              <a:ext uri="{FF2B5EF4-FFF2-40B4-BE49-F238E27FC236}">
                <a16:creationId xmlns:a16="http://schemas.microsoft.com/office/drawing/2014/main" id="{0CA3EFB7-6F6B-697B-5693-6F47586071BE}"/>
              </a:ext>
            </a:extLst>
          </p:cNvPr>
          <p:cNvPicPr preferRelativeResize="0"/>
          <p:nvPr/>
        </p:nvPicPr>
        <p:blipFill>
          <a:blip r:embed="rId2">
            <a:alphaModFix/>
          </a:blip>
          <a:stretch>
            <a:fillRect/>
          </a:stretch>
        </p:blipFill>
        <p:spPr>
          <a:xfrm>
            <a:off x="6802881" y="3542539"/>
            <a:ext cx="1590900" cy="984300"/>
          </a:xfrm>
          <a:prstGeom prst="rect">
            <a:avLst/>
          </a:prstGeom>
          <a:noFill/>
          <a:ln>
            <a:noFill/>
          </a:ln>
        </p:spPr>
      </p:pic>
    </p:spTree>
    <p:extLst>
      <p:ext uri="{BB962C8B-B14F-4D97-AF65-F5344CB8AC3E}">
        <p14:creationId xmlns:p14="http://schemas.microsoft.com/office/powerpoint/2010/main" val="2318727545"/>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2B8F0E-45C3-EE41-C13C-7EA236E184C7}"/>
            </a:ext>
          </a:extLst>
        </p:cNvPr>
        <p:cNvGrpSpPr/>
        <p:nvPr/>
      </p:nvGrpSpPr>
      <p:grpSpPr>
        <a:xfrm>
          <a:off x="0" y="0"/>
          <a:ext cx="0" cy="0"/>
          <a:chOff x="0" y="0"/>
          <a:chExt cx="0" cy="0"/>
        </a:xfrm>
      </p:grpSpPr>
      <p:sp>
        <p:nvSpPr>
          <p:cNvPr id="2" name="Naslov 1">
            <a:extLst>
              <a:ext uri="{FF2B5EF4-FFF2-40B4-BE49-F238E27FC236}">
                <a16:creationId xmlns:a16="http://schemas.microsoft.com/office/drawing/2014/main" id="{A5768C5D-75DA-BB95-A414-44F185C0F5E4}"/>
              </a:ext>
            </a:extLst>
          </p:cNvPr>
          <p:cNvSpPr>
            <a:spLocks noGrp="1"/>
          </p:cNvSpPr>
          <p:nvPr>
            <p:ph type="title"/>
          </p:nvPr>
        </p:nvSpPr>
        <p:spPr>
          <a:xfrm>
            <a:off x="599961" y="941576"/>
            <a:ext cx="7717500" cy="369451"/>
          </a:xfrm>
        </p:spPr>
        <p:txBody>
          <a:bodyPr/>
          <a:lstStyle/>
          <a:p>
            <a:pPr algn="just"/>
            <a:r>
              <a:rPr lang="sl-SI" sz="2000" dirty="0">
                <a:latin typeface="Georgia Pro Cond Semibold" panose="02040706050405020303" pitchFamily="18" charset="0"/>
              </a:rPr>
              <a:t>Urejenost natakarja se kaže tudi v takih malenkostih, kot je spretnost, da si diskretno poravna metuljčka, kadar streže pri mizah. </a:t>
            </a:r>
          </a:p>
        </p:txBody>
      </p:sp>
      <p:sp>
        <p:nvSpPr>
          <p:cNvPr id="5" name="Označba mesta besedila 4">
            <a:extLst>
              <a:ext uri="{FF2B5EF4-FFF2-40B4-BE49-F238E27FC236}">
                <a16:creationId xmlns:a16="http://schemas.microsoft.com/office/drawing/2014/main" id="{197609B8-7F9E-CCD0-2994-0AF24652DDCF}"/>
              </a:ext>
            </a:extLst>
          </p:cNvPr>
          <p:cNvSpPr>
            <a:spLocks noGrp="1"/>
          </p:cNvSpPr>
          <p:nvPr>
            <p:ph type="body" idx="1"/>
          </p:nvPr>
        </p:nvSpPr>
        <p:spPr>
          <a:xfrm>
            <a:off x="599961" y="1744495"/>
            <a:ext cx="7944078" cy="2516456"/>
          </a:xfrm>
        </p:spPr>
        <p:txBody>
          <a:bodyPr/>
          <a:lstStyle/>
          <a:p>
            <a:pPr marL="127000" indent="0" algn="just">
              <a:lnSpc>
                <a:spcPct val="150000"/>
              </a:lnSpc>
              <a:buNone/>
            </a:pPr>
            <a:r>
              <a:rPr lang="sl-SI" dirty="0"/>
              <a:t>Uporabljen je samostalnik v tožilniku ednine, ki poimenuje predmet, a se v drugem pomenu uporablja za poimenovanje živali, s končnico za samostalnike s </a:t>
            </a:r>
            <a:r>
              <a:rPr lang="sl-SI" dirty="0" err="1"/>
              <a:t>podspolom</a:t>
            </a:r>
            <a:r>
              <a:rPr lang="sl-SI" dirty="0"/>
              <a:t> živosti. SP 2001 pri samostalniku </a:t>
            </a:r>
            <a:r>
              <a:rPr lang="sl-SI" i="1" dirty="0"/>
              <a:t>metuljček</a:t>
            </a:r>
            <a:r>
              <a:rPr lang="sl-SI" dirty="0"/>
              <a:t> dopušča obe končnici, a v gradivu daje prednost končnici -ø: </a:t>
            </a:r>
            <a:r>
              <a:rPr lang="sl-SI" i="1" dirty="0"/>
              <a:t>zavezati si metuljček</a:t>
            </a:r>
            <a:r>
              <a:rPr lang="sl-SI" dirty="0"/>
              <a:t>. Tudi v SSKJ je na prvem mestu končnica -ø: </a:t>
            </a:r>
            <a:r>
              <a:rPr lang="sl-SI" i="1" dirty="0"/>
              <a:t>privezati, zavezati si metuljček, metuljčka</a:t>
            </a:r>
            <a:r>
              <a:rPr lang="sl-SI" dirty="0"/>
              <a:t>.</a:t>
            </a:r>
          </a:p>
          <a:p>
            <a:pPr marL="127000" indent="0" algn="just">
              <a:lnSpc>
                <a:spcPct val="150000"/>
              </a:lnSpc>
              <a:buNone/>
            </a:pPr>
            <a:endParaRPr lang="sl-SI" dirty="0"/>
          </a:p>
          <a:p>
            <a:pPr marL="127000" indent="0" algn="just">
              <a:lnSpc>
                <a:spcPct val="150000"/>
              </a:lnSpc>
              <a:buNone/>
            </a:pPr>
            <a:r>
              <a:rPr lang="sl-SI" i="1" dirty="0"/>
              <a:t>Diskretno  → neopazno</a:t>
            </a:r>
            <a:r>
              <a:rPr lang="sl-SI" dirty="0"/>
              <a:t> (slogovni popravek).</a:t>
            </a:r>
          </a:p>
        </p:txBody>
      </p:sp>
      <p:pic>
        <p:nvPicPr>
          <p:cNvPr id="3" name="Google Shape;276;p16">
            <a:extLst>
              <a:ext uri="{FF2B5EF4-FFF2-40B4-BE49-F238E27FC236}">
                <a16:creationId xmlns:a16="http://schemas.microsoft.com/office/drawing/2014/main" id="{0CA3EFB7-6F6B-697B-5693-6F47586071BE}"/>
              </a:ext>
            </a:extLst>
          </p:cNvPr>
          <p:cNvPicPr preferRelativeResize="0"/>
          <p:nvPr/>
        </p:nvPicPr>
        <p:blipFill>
          <a:blip r:embed="rId2">
            <a:alphaModFix/>
          </a:blip>
          <a:stretch>
            <a:fillRect/>
          </a:stretch>
        </p:blipFill>
        <p:spPr>
          <a:xfrm>
            <a:off x="6802881" y="3542539"/>
            <a:ext cx="1590900" cy="984300"/>
          </a:xfrm>
          <a:prstGeom prst="rect">
            <a:avLst/>
          </a:prstGeom>
          <a:noFill/>
          <a:ln>
            <a:noFill/>
          </a:ln>
        </p:spPr>
      </p:pic>
    </p:spTree>
    <p:extLst>
      <p:ext uri="{BB962C8B-B14F-4D97-AF65-F5344CB8AC3E}">
        <p14:creationId xmlns:p14="http://schemas.microsoft.com/office/powerpoint/2010/main" val="15974925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 calcmode="lin" valueType="num">
                                      <p:cBhvr>
                                        <p:cTn id="7" dur="2750" fill="hold"/>
                                        <p:tgtEl>
                                          <p:spTgt spid="5">
                                            <p:txEl>
                                              <p:pRg st="0" end="0"/>
                                            </p:txEl>
                                          </p:spTgt>
                                        </p:tgtEl>
                                        <p:attrNameLst>
                                          <p:attrName>ppt_w</p:attrName>
                                        </p:attrNameLst>
                                      </p:cBhvr>
                                      <p:tavLst>
                                        <p:tav tm="0">
                                          <p:val>
                                            <p:fltVal val="0"/>
                                          </p:val>
                                        </p:tav>
                                        <p:tav tm="100000">
                                          <p:val>
                                            <p:strVal val="#ppt_w"/>
                                          </p:val>
                                        </p:tav>
                                      </p:tavLst>
                                    </p:anim>
                                    <p:anim calcmode="lin" valueType="num">
                                      <p:cBhvr>
                                        <p:cTn id="8" dur="2750" fill="hold"/>
                                        <p:tgtEl>
                                          <p:spTgt spid="5">
                                            <p:txEl>
                                              <p:pRg st="0" end="0"/>
                                            </p:txEl>
                                          </p:spTgt>
                                        </p:tgtEl>
                                        <p:attrNameLst>
                                          <p:attrName>ppt_h</p:attrName>
                                        </p:attrNameLst>
                                      </p:cBhvr>
                                      <p:tavLst>
                                        <p:tav tm="0">
                                          <p:val>
                                            <p:fltVal val="0"/>
                                          </p:val>
                                        </p:tav>
                                        <p:tav tm="100000">
                                          <p:val>
                                            <p:strVal val="#ppt_h"/>
                                          </p:val>
                                        </p:tav>
                                      </p:tavLst>
                                    </p:anim>
                                    <p:animEffect transition="in" filter="fade">
                                      <p:cBhvr>
                                        <p:cTn id="9" dur="2750"/>
                                        <p:tgtEl>
                                          <p:spTgt spid="5">
                                            <p:txEl>
                                              <p:pRg st="0" end="0"/>
                                            </p:txEl>
                                          </p:spTgt>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5">
                                            <p:txEl>
                                              <p:pRg st="2" end="2"/>
                                            </p:txEl>
                                          </p:spTgt>
                                        </p:tgtEl>
                                        <p:attrNameLst>
                                          <p:attrName>style.visibility</p:attrName>
                                        </p:attrNameLst>
                                      </p:cBhvr>
                                      <p:to>
                                        <p:strVal val="visible"/>
                                      </p:to>
                                    </p:set>
                                    <p:anim calcmode="lin" valueType="num">
                                      <p:cBhvr>
                                        <p:cTn id="12" dur="2750" fill="hold"/>
                                        <p:tgtEl>
                                          <p:spTgt spid="5">
                                            <p:txEl>
                                              <p:pRg st="2" end="2"/>
                                            </p:txEl>
                                          </p:spTgt>
                                        </p:tgtEl>
                                        <p:attrNameLst>
                                          <p:attrName>ppt_w</p:attrName>
                                        </p:attrNameLst>
                                      </p:cBhvr>
                                      <p:tavLst>
                                        <p:tav tm="0">
                                          <p:val>
                                            <p:fltVal val="0"/>
                                          </p:val>
                                        </p:tav>
                                        <p:tav tm="100000">
                                          <p:val>
                                            <p:strVal val="#ppt_w"/>
                                          </p:val>
                                        </p:tav>
                                      </p:tavLst>
                                    </p:anim>
                                    <p:anim calcmode="lin" valueType="num">
                                      <p:cBhvr>
                                        <p:cTn id="13" dur="2750" fill="hold"/>
                                        <p:tgtEl>
                                          <p:spTgt spid="5">
                                            <p:txEl>
                                              <p:pRg st="2" end="2"/>
                                            </p:txEl>
                                          </p:spTgt>
                                        </p:tgtEl>
                                        <p:attrNameLst>
                                          <p:attrName>ppt_h</p:attrName>
                                        </p:attrNameLst>
                                      </p:cBhvr>
                                      <p:tavLst>
                                        <p:tav tm="0">
                                          <p:val>
                                            <p:fltVal val="0"/>
                                          </p:val>
                                        </p:tav>
                                        <p:tav tm="100000">
                                          <p:val>
                                            <p:strVal val="#ppt_h"/>
                                          </p:val>
                                        </p:tav>
                                      </p:tavLst>
                                    </p:anim>
                                    <p:animEffect transition="in" filter="fade">
                                      <p:cBhvr>
                                        <p:cTn id="14" dur="2750"/>
                                        <p:tgtEl>
                                          <p:spTgt spid="5">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uiExpand="1" build="p"/>
    </p:bld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21FA95-63D6-2061-8F06-166E1CDAA01F}"/>
            </a:ext>
          </a:extLst>
        </p:cNvPr>
        <p:cNvGrpSpPr/>
        <p:nvPr/>
      </p:nvGrpSpPr>
      <p:grpSpPr>
        <a:xfrm>
          <a:off x="0" y="0"/>
          <a:ext cx="0" cy="0"/>
          <a:chOff x="0" y="0"/>
          <a:chExt cx="0" cy="0"/>
        </a:xfrm>
      </p:grpSpPr>
      <p:sp>
        <p:nvSpPr>
          <p:cNvPr id="2" name="Naslov 1">
            <a:extLst>
              <a:ext uri="{FF2B5EF4-FFF2-40B4-BE49-F238E27FC236}">
                <a16:creationId xmlns:a16="http://schemas.microsoft.com/office/drawing/2014/main" id="{6ECC6E54-99F1-197D-3228-FE759E54E06F}"/>
              </a:ext>
            </a:extLst>
          </p:cNvPr>
          <p:cNvSpPr>
            <a:spLocks noGrp="1"/>
          </p:cNvSpPr>
          <p:nvPr>
            <p:ph type="title"/>
          </p:nvPr>
        </p:nvSpPr>
        <p:spPr>
          <a:xfrm>
            <a:off x="575121" y="1300681"/>
            <a:ext cx="7038394" cy="369451"/>
          </a:xfrm>
        </p:spPr>
        <p:txBody>
          <a:bodyPr/>
          <a:lstStyle/>
          <a:p>
            <a:pPr algn="just"/>
            <a:r>
              <a:rPr lang="sl-SI" sz="2000" dirty="0">
                <a:latin typeface="Georgia Pro Cond Semibold" panose="020F0502020204030204" pitchFamily="18" charset="0"/>
              </a:rPr>
              <a:t>Potrebno je poudariti, da je bilo politično neodvisnost novonastalih držav težko zagotavljati, saj se je </a:t>
            </a:r>
            <a:r>
              <a:rPr lang="sl-SI" sz="2000" dirty="0" err="1">
                <a:latin typeface="Georgia Pro Cond Semibold" panose="020F0502020204030204" pitchFamily="18" charset="0"/>
              </a:rPr>
              <a:t>panafriška</a:t>
            </a:r>
            <a:r>
              <a:rPr lang="sl-SI" sz="2000" dirty="0">
                <a:latin typeface="Georgia Pro Cond Semibold" panose="020F0502020204030204" pitchFamily="18" charset="0"/>
              </a:rPr>
              <a:t> ideja izkazala za neuresničljivo, vlade pa so iskale zaveznike pri svetovnih velesilah, čeprav so skoraj vse afriške države formalno pripadale gibanju neuvrščenih.</a:t>
            </a:r>
          </a:p>
        </p:txBody>
      </p:sp>
      <p:pic>
        <p:nvPicPr>
          <p:cNvPr id="3" name="Google Shape;276;p16">
            <a:extLst>
              <a:ext uri="{FF2B5EF4-FFF2-40B4-BE49-F238E27FC236}">
                <a16:creationId xmlns:a16="http://schemas.microsoft.com/office/drawing/2014/main" id="{1E97EE53-2A1D-2604-7457-3447994C7FCF}"/>
              </a:ext>
            </a:extLst>
          </p:cNvPr>
          <p:cNvPicPr preferRelativeResize="0"/>
          <p:nvPr/>
        </p:nvPicPr>
        <p:blipFill>
          <a:blip r:embed="rId2">
            <a:alphaModFix/>
          </a:blip>
          <a:stretch>
            <a:fillRect/>
          </a:stretch>
        </p:blipFill>
        <p:spPr>
          <a:xfrm>
            <a:off x="6977979" y="442741"/>
            <a:ext cx="1590900" cy="984300"/>
          </a:xfrm>
          <a:prstGeom prst="rect">
            <a:avLst/>
          </a:prstGeom>
          <a:noFill/>
          <a:ln>
            <a:noFill/>
          </a:ln>
        </p:spPr>
      </p:pic>
    </p:spTree>
    <p:extLst>
      <p:ext uri="{BB962C8B-B14F-4D97-AF65-F5344CB8AC3E}">
        <p14:creationId xmlns:p14="http://schemas.microsoft.com/office/powerpoint/2010/main" val="998966699"/>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21FA95-63D6-2061-8F06-166E1CDAA01F}"/>
            </a:ext>
          </a:extLst>
        </p:cNvPr>
        <p:cNvGrpSpPr/>
        <p:nvPr/>
      </p:nvGrpSpPr>
      <p:grpSpPr>
        <a:xfrm>
          <a:off x="0" y="0"/>
          <a:ext cx="0" cy="0"/>
          <a:chOff x="0" y="0"/>
          <a:chExt cx="0" cy="0"/>
        </a:xfrm>
      </p:grpSpPr>
      <p:sp>
        <p:nvSpPr>
          <p:cNvPr id="2" name="Naslov 1">
            <a:extLst>
              <a:ext uri="{FF2B5EF4-FFF2-40B4-BE49-F238E27FC236}">
                <a16:creationId xmlns:a16="http://schemas.microsoft.com/office/drawing/2014/main" id="{6ECC6E54-99F1-197D-3228-FE759E54E06F}"/>
              </a:ext>
            </a:extLst>
          </p:cNvPr>
          <p:cNvSpPr>
            <a:spLocks noGrp="1"/>
          </p:cNvSpPr>
          <p:nvPr>
            <p:ph type="title"/>
          </p:nvPr>
        </p:nvSpPr>
        <p:spPr>
          <a:xfrm>
            <a:off x="575121" y="1300681"/>
            <a:ext cx="7038394" cy="369451"/>
          </a:xfrm>
        </p:spPr>
        <p:txBody>
          <a:bodyPr/>
          <a:lstStyle/>
          <a:p>
            <a:pPr algn="just"/>
            <a:r>
              <a:rPr lang="sl-SI" sz="2000" dirty="0">
                <a:latin typeface="Georgia Pro Cond Semibold" panose="020F0502020204030204" pitchFamily="18" charset="0"/>
              </a:rPr>
              <a:t>Potrebno je poudariti, da je bilo politično neodvisnost novonastalih držav težko zagotavljati, saj se je </a:t>
            </a:r>
            <a:r>
              <a:rPr lang="sl-SI" sz="2000" dirty="0" err="1">
                <a:latin typeface="Georgia Pro Cond Semibold" panose="020F0502020204030204" pitchFamily="18" charset="0"/>
              </a:rPr>
              <a:t>panafriška</a:t>
            </a:r>
            <a:r>
              <a:rPr lang="sl-SI" sz="2000" dirty="0">
                <a:latin typeface="Georgia Pro Cond Semibold" panose="020F0502020204030204" pitchFamily="18" charset="0"/>
              </a:rPr>
              <a:t> ideja izkazala za neuresničljivo, vlade pa so iskale zaveznike pri svetovnih velesilah, čeprav so skoraj vse afriške države formalno pripadale gibanju neuvrščenih.</a:t>
            </a:r>
          </a:p>
        </p:txBody>
      </p:sp>
      <p:sp>
        <p:nvSpPr>
          <p:cNvPr id="5" name="Označba mesta besedila 4">
            <a:extLst>
              <a:ext uri="{FF2B5EF4-FFF2-40B4-BE49-F238E27FC236}">
                <a16:creationId xmlns:a16="http://schemas.microsoft.com/office/drawing/2014/main" id="{6A5A40A7-DEA1-7F51-05D8-88AF7CFC6E5C}"/>
              </a:ext>
            </a:extLst>
          </p:cNvPr>
          <p:cNvSpPr>
            <a:spLocks noGrp="1"/>
          </p:cNvSpPr>
          <p:nvPr>
            <p:ph type="body" idx="1"/>
          </p:nvPr>
        </p:nvSpPr>
        <p:spPr>
          <a:xfrm>
            <a:off x="575121" y="3210127"/>
            <a:ext cx="8086751" cy="1738243"/>
          </a:xfrm>
        </p:spPr>
        <p:txBody>
          <a:bodyPr/>
          <a:lstStyle/>
          <a:p>
            <a:pPr marL="127000" indent="0">
              <a:buNone/>
            </a:pPr>
            <a:r>
              <a:rPr lang="sl-SI" i="1" dirty="0"/>
              <a:t>Potrebno je </a:t>
            </a:r>
            <a:r>
              <a:rPr lang="sl-SI" dirty="0"/>
              <a:t>v pomenu </a:t>
            </a:r>
            <a:r>
              <a:rPr lang="sl-SI" i="1" dirty="0"/>
              <a:t>treba je</a:t>
            </a:r>
            <a:r>
              <a:rPr lang="sl-SI" dirty="0"/>
              <a:t>, kar je v SP 2001 označeno kot odsvetovano. </a:t>
            </a:r>
          </a:p>
        </p:txBody>
      </p:sp>
      <p:pic>
        <p:nvPicPr>
          <p:cNvPr id="3" name="Google Shape;276;p16">
            <a:extLst>
              <a:ext uri="{FF2B5EF4-FFF2-40B4-BE49-F238E27FC236}">
                <a16:creationId xmlns:a16="http://schemas.microsoft.com/office/drawing/2014/main" id="{1E97EE53-2A1D-2604-7457-3447994C7FCF}"/>
              </a:ext>
            </a:extLst>
          </p:cNvPr>
          <p:cNvPicPr preferRelativeResize="0"/>
          <p:nvPr/>
        </p:nvPicPr>
        <p:blipFill>
          <a:blip r:embed="rId2">
            <a:alphaModFix/>
          </a:blip>
          <a:stretch>
            <a:fillRect/>
          </a:stretch>
        </p:blipFill>
        <p:spPr>
          <a:xfrm>
            <a:off x="6977979" y="442741"/>
            <a:ext cx="1590900" cy="984300"/>
          </a:xfrm>
          <a:prstGeom prst="rect">
            <a:avLst/>
          </a:prstGeom>
          <a:noFill/>
          <a:ln>
            <a:noFill/>
          </a:ln>
        </p:spPr>
      </p:pic>
    </p:spTree>
    <p:extLst>
      <p:ext uri="{BB962C8B-B14F-4D97-AF65-F5344CB8AC3E}">
        <p14:creationId xmlns:p14="http://schemas.microsoft.com/office/powerpoint/2010/main" val="16966985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 calcmode="lin" valueType="num">
                                      <p:cBhvr>
                                        <p:cTn id="7" dur="1250" fill="hold"/>
                                        <p:tgtEl>
                                          <p:spTgt spid="5">
                                            <p:txEl>
                                              <p:pRg st="0" end="0"/>
                                            </p:txEl>
                                          </p:spTgt>
                                        </p:tgtEl>
                                        <p:attrNameLst>
                                          <p:attrName>ppt_w</p:attrName>
                                        </p:attrNameLst>
                                      </p:cBhvr>
                                      <p:tavLst>
                                        <p:tav tm="0">
                                          <p:val>
                                            <p:fltVal val="0"/>
                                          </p:val>
                                        </p:tav>
                                        <p:tav tm="100000">
                                          <p:val>
                                            <p:strVal val="#ppt_w"/>
                                          </p:val>
                                        </p:tav>
                                      </p:tavLst>
                                    </p:anim>
                                    <p:anim calcmode="lin" valueType="num">
                                      <p:cBhvr>
                                        <p:cTn id="8" dur="1250" fill="hold"/>
                                        <p:tgtEl>
                                          <p:spTgt spid="5">
                                            <p:txEl>
                                              <p:pRg st="0" end="0"/>
                                            </p:txEl>
                                          </p:spTgt>
                                        </p:tgtEl>
                                        <p:attrNameLst>
                                          <p:attrName>ppt_h</p:attrName>
                                        </p:attrNameLst>
                                      </p:cBhvr>
                                      <p:tavLst>
                                        <p:tav tm="0">
                                          <p:val>
                                            <p:fltVal val="0"/>
                                          </p:val>
                                        </p:tav>
                                        <p:tav tm="100000">
                                          <p:val>
                                            <p:strVal val="#ppt_h"/>
                                          </p:val>
                                        </p:tav>
                                      </p:tavLst>
                                    </p:anim>
                                    <p:animEffect transition="in" filter="fade">
                                      <p:cBhvr>
                                        <p:cTn id="9" dur="1250"/>
                                        <p:tgtEl>
                                          <p:spTgt spid="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163E28-1711-BB7F-C257-AF00DF43A538}"/>
            </a:ext>
          </a:extLst>
        </p:cNvPr>
        <p:cNvGrpSpPr/>
        <p:nvPr/>
      </p:nvGrpSpPr>
      <p:grpSpPr>
        <a:xfrm>
          <a:off x="0" y="0"/>
          <a:ext cx="0" cy="0"/>
          <a:chOff x="0" y="0"/>
          <a:chExt cx="0" cy="0"/>
        </a:xfrm>
      </p:grpSpPr>
      <p:sp>
        <p:nvSpPr>
          <p:cNvPr id="2" name="Naslov 1">
            <a:extLst>
              <a:ext uri="{FF2B5EF4-FFF2-40B4-BE49-F238E27FC236}">
                <a16:creationId xmlns:a16="http://schemas.microsoft.com/office/drawing/2014/main" id="{2D4E62CA-99E9-FBE2-2E34-490D87DE4E6E}"/>
              </a:ext>
            </a:extLst>
          </p:cNvPr>
          <p:cNvSpPr>
            <a:spLocks noGrp="1"/>
          </p:cNvSpPr>
          <p:nvPr>
            <p:ph type="title"/>
          </p:nvPr>
        </p:nvSpPr>
        <p:spPr>
          <a:xfrm>
            <a:off x="678883" y="624306"/>
            <a:ext cx="6487159" cy="369451"/>
          </a:xfrm>
        </p:spPr>
        <p:txBody>
          <a:bodyPr/>
          <a:lstStyle/>
          <a:p>
            <a:pPr algn="l"/>
            <a:r>
              <a:rPr lang="sl-SI" sz="2000" dirty="0">
                <a:latin typeface="Georgia Pro Cond Semibold" panose="02040706050405020303" pitchFamily="18" charset="0"/>
              </a:rPr>
              <a:t>Diklorometan je zelo vnetljiv, zato steklenico s topilom, ko je ne rabiš, dobro zapri.</a:t>
            </a:r>
          </a:p>
        </p:txBody>
      </p:sp>
      <p:pic>
        <p:nvPicPr>
          <p:cNvPr id="3" name="Google Shape;276;p16">
            <a:extLst>
              <a:ext uri="{FF2B5EF4-FFF2-40B4-BE49-F238E27FC236}">
                <a16:creationId xmlns:a16="http://schemas.microsoft.com/office/drawing/2014/main" id="{C48FD85F-35B7-7915-C914-17E8D475FEDC}"/>
              </a:ext>
            </a:extLst>
          </p:cNvPr>
          <p:cNvPicPr preferRelativeResize="0"/>
          <p:nvPr/>
        </p:nvPicPr>
        <p:blipFill>
          <a:blip r:embed="rId2">
            <a:alphaModFix/>
          </a:blip>
          <a:stretch>
            <a:fillRect/>
          </a:stretch>
        </p:blipFill>
        <p:spPr>
          <a:xfrm>
            <a:off x="7220129" y="316882"/>
            <a:ext cx="1590900" cy="984300"/>
          </a:xfrm>
          <a:prstGeom prst="rect">
            <a:avLst/>
          </a:prstGeom>
          <a:noFill/>
          <a:ln>
            <a:noFill/>
          </a:ln>
        </p:spPr>
      </p:pic>
    </p:spTree>
    <p:extLst>
      <p:ext uri="{BB962C8B-B14F-4D97-AF65-F5344CB8AC3E}">
        <p14:creationId xmlns:p14="http://schemas.microsoft.com/office/powerpoint/2010/main" val="1373895168"/>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163E28-1711-BB7F-C257-AF00DF43A538}"/>
            </a:ext>
          </a:extLst>
        </p:cNvPr>
        <p:cNvGrpSpPr/>
        <p:nvPr/>
      </p:nvGrpSpPr>
      <p:grpSpPr>
        <a:xfrm>
          <a:off x="0" y="0"/>
          <a:ext cx="0" cy="0"/>
          <a:chOff x="0" y="0"/>
          <a:chExt cx="0" cy="0"/>
        </a:xfrm>
      </p:grpSpPr>
      <p:sp>
        <p:nvSpPr>
          <p:cNvPr id="2" name="Naslov 1">
            <a:extLst>
              <a:ext uri="{FF2B5EF4-FFF2-40B4-BE49-F238E27FC236}">
                <a16:creationId xmlns:a16="http://schemas.microsoft.com/office/drawing/2014/main" id="{2D4E62CA-99E9-FBE2-2E34-490D87DE4E6E}"/>
              </a:ext>
            </a:extLst>
          </p:cNvPr>
          <p:cNvSpPr>
            <a:spLocks noGrp="1"/>
          </p:cNvSpPr>
          <p:nvPr>
            <p:ph type="title"/>
          </p:nvPr>
        </p:nvSpPr>
        <p:spPr>
          <a:xfrm>
            <a:off x="678883" y="624306"/>
            <a:ext cx="6487159" cy="369451"/>
          </a:xfrm>
        </p:spPr>
        <p:txBody>
          <a:bodyPr/>
          <a:lstStyle/>
          <a:p>
            <a:pPr algn="l"/>
            <a:r>
              <a:rPr lang="sl-SI" sz="2000" dirty="0">
                <a:latin typeface="Georgia Pro Cond Semibold" panose="02040706050405020303" pitchFamily="18" charset="0"/>
              </a:rPr>
              <a:t>Diklorometan je zelo vnetljiv, zato steklenico s topilom, ko je ne rabiš, dobro zapri.</a:t>
            </a:r>
          </a:p>
        </p:txBody>
      </p:sp>
      <p:sp>
        <p:nvSpPr>
          <p:cNvPr id="5" name="Označba mesta besedila 4">
            <a:extLst>
              <a:ext uri="{FF2B5EF4-FFF2-40B4-BE49-F238E27FC236}">
                <a16:creationId xmlns:a16="http://schemas.microsoft.com/office/drawing/2014/main" id="{FC9B9C03-3A3F-21AC-9354-18F6E2714DA4}"/>
              </a:ext>
            </a:extLst>
          </p:cNvPr>
          <p:cNvSpPr>
            <a:spLocks noGrp="1"/>
          </p:cNvSpPr>
          <p:nvPr>
            <p:ph type="body" idx="1"/>
          </p:nvPr>
        </p:nvSpPr>
        <p:spPr>
          <a:xfrm>
            <a:off x="599961" y="1407268"/>
            <a:ext cx="7944078" cy="2516456"/>
          </a:xfrm>
        </p:spPr>
        <p:txBody>
          <a:bodyPr/>
          <a:lstStyle/>
          <a:p>
            <a:pPr marL="127000" indent="0" algn="just">
              <a:lnSpc>
                <a:spcPct val="150000"/>
              </a:lnSpc>
              <a:buNone/>
            </a:pPr>
            <a:r>
              <a:rPr lang="sl-SI" sz="1400" dirty="0"/>
              <a:t>Rabo glagola </a:t>
            </a:r>
            <a:r>
              <a:rPr lang="sl-SI" sz="1400" i="1" dirty="0"/>
              <a:t>rabiti</a:t>
            </a:r>
            <a:r>
              <a:rPr lang="sl-SI" sz="1400" dirty="0"/>
              <a:t> v pomenu </a:t>
            </a:r>
            <a:r>
              <a:rPr lang="sl-SI" sz="1400" i="1" dirty="0"/>
              <a:t>potrebovati</a:t>
            </a:r>
            <a:r>
              <a:rPr lang="sl-SI" sz="1400" dirty="0"/>
              <a:t> SSKJ2 označuje kot pogovorno, SP 2001 kot knjižno pogovorno. O tem podrobneje govori Bizjak Končar (2013a):</a:t>
            </a:r>
          </a:p>
          <a:p>
            <a:pPr marL="127000" indent="0" algn="just">
              <a:lnSpc>
                <a:spcPct val="150000"/>
              </a:lnSpc>
              <a:buNone/>
            </a:pPr>
            <a:r>
              <a:rPr lang="sl-SI" sz="1400" i="1" dirty="0"/>
              <a:t>Če opazujemo glagol rabiti s skladenjsko-pomenskega vidika, ugotovimo, da je njegovo rabo /…/ mogoče opredeliti skladno s tretjim pomenom tega glagola v Slovarju slovenskega knjižnega jezika, torej kot »glagol z oslabljenim pomenom". Kaj to pomeni? To pomeni, da svoj polni pomen izraža le v zvezi s samostalnikom, v našem primeru je to predložna zveza kot priročnik. Tako rabo glagola rabiti pa naš aktualni normativni priročnik (Slovenski pravopis 2001) ovrednoti kot manj priporočljivo, zato priporoča ustreznejšo glagolsko različico, tj. uporabljati: rabiti sobo za skladišče --&gt; uporabljati sobo za</a:t>
            </a:r>
            <a:r>
              <a:rPr lang="sl-SI" sz="1400" dirty="0"/>
              <a:t> </a:t>
            </a:r>
            <a:r>
              <a:rPr lang="sl-SI" sz="1400" i="1" dirty="0"/>
              <a:t>skladišče. </a:t>
            </a:r>
            <a:endParaRPr lang="sl-SI" sz="1400" dirty="0"/>
          </a:p>
        </p:txBody>
      </p:sp>
      <p:pic>
        <p:nvPicPr>
          <p:cNvPr id="3" name="Google Shape;276;p16">
            <a:extLst>
              <a:ext uri="{FF2B5EF4-FFF2-40B4-BE49-F238E27FC236}">
                <a16:creationId xmlns:a16="http://schemas.microsoft.com/office/drawing/2014/main" id="{C48FD85F-35B7-7915-C914-17E8D475FEDC}"/>
              </a:ext>
            </a:extLst>
          </p:cNvPr>
          <p:cNvPicPr preferRelativeResize="0"/>
          <p:nvPr/>
        </p:nvPicPr>
        <p:blipFill>
          <a:blip r:embed="rId2">
            <a:alphaModFix/>
          </a:blip>
          <a:stretch>
            <a:fillRect/>
          </a:stretch>
        </p:blipFill>
        <p:spPr>
          <a:xfrm>
            <a:off x="7220129" y="316882"/>
            <a:ext cx="1590900" cy="984300"/>
          </a:xfrm>
          <a:prstGeom prst="rect">
            <a:avLst/>
          </a:prstGeom>
          <a:noFill/>
          <a:ln>
            <a:noFill/>
          </a:ln>
        </p:spPr>
      </p:pic>
    </p:spTree>
    <p:extLst>
      <p:ext uri="{BB962C8B-B14F-4D97-AF65-F5344CB8AC3E}">
        <p14:creationId xmlns:p14="http://schemas.microsoft.com/office/powerpoint/2010/main" val="33051213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 calcmode="lin" valueType="num">
                                      <p:cBhvr>
                                        <p:cTn id="7" dur="4500" fill="hold"/>
                                        <p:tgtEl>
                                          <p:spTgt spid="5">
                                            <p:txEl>
                                              <p:pRg st="0" end="0"/>
                                            </p:txEl>
                                          </p:spTgt>
                                        </p:tgtEl>
                                        <p:attrNameLst>
                                          <p:attrName>ppt_w</p:attrName>
                                        </p:attrNameLst>
                                      </p:cBhvr>
                                      <p:tavLst>
                                        <p:tav tm="0">
                                          <p:val>
                                            <p:fltVal val="0"/>
                                          </p:val>
                                        </p:tav>
                                        <p:tav tm="100000">
                                          <p:val>
                                            <p:strVal val="#ppt_w"/>
                                          </p:val>
                                        </p:tav>
                                      </p:tavLst>
                                    </p:anim>
                                    <p:anim calcmode="lin" valueType="num">
                                      <p:cBhvr>
                                        <p:cTn id="8" dur="4500" fill="hold"/>
                                        <p:tgtEl>
                                          <p:spTgt spid="5">
                                            <p:txEl>
                                              <p:pRg st="0" end="0"/>
                                            </p:txEl>
                                          </p:spTgt>
                                        </p:tgtEl>
                                        <p:attrNameLst>
                                          <p:attrName>ppt_h</p:attrName>
                                        </p:attrNameLst>
                                      </p:cBhvr>
                                      <p:tavLst>
                                        <p:tav tm="0">
                                          <p:val>
                                            <p:fltVal val="0"/>
                                          </p:val>
                                        </p:tav>
                                        <p:tav tm="100000">
                                          <p:val>
                                            <p:strVal val="#ppt_h"/>
                                          </p:val>
                                        </p:tav>
                                      </p:tavLst>
                                    </p:anim>
                                    <p:animEffect transition="in" filter="fade">
                                      <p:cBhvr>
                                        <p:cTn id="9" dur="4500"/>
                                        <p:tgtEl>
                                          <p:spTgt spid="5">
                                            <p:txEl>
                                              <p:pRg st="0" end="0"/>
                                            </p:txEl>
                                          </p:spTgt>
                                        </p:tgtEl>
                                      </p:cBhvr>
                                    </p:animEffect>
                                  </p:childTnLst>
                                </p:cTn>
                              </p:par>
                              <p:par>
                                <p:cTn id="10" presetID="53" presetClass="entr" presetSubtype="16" fill="hold" nodeType="withEffect">
                                  <p:stCondLst>
                                    <p:cond delay="0"/>
                                  </p:stCondLst>
                                  <p:childTnLst>
                                    <p:set>
                                      <p:cBhvr>
                                        <p:cTn id="11" dur="1" fill="hold">
                                          <p:stCondLst>
                                            <p:cond delay="0"/>
                                          </p:stCondLst>
                                        </p:cTn>
                                        <p:tgtEl>
                                          <p:spTgt spid="5">
                                            <p:txEl>
                                              <p:pRg st="1" end="1"/>
                                            </p:txEl>
                                          </p:spTgt>
                                        </p:tgtEl>
                                        <p:attrNameLst>
                                          <p:attrName>style.visibility</p:attrName>
                                        </p:attrNameLst>
                                      </p:cBhvr>
                                      <p:to>
                                        <p:strVal val="visible"/>
                                      </p:to>
                                    </p:set>
                                    <p:anim calcmode="lin" valueType="num">
                                      <p:cBhvr>
                                        <p:cTn id="12" dur="4500" fill="hold"/>
                                        <p:tgtEl>
                                          <p:spTgt spid="5">
                                            <p:txEl>
                                              <p:pRg st="1" end="1"/>
                                            </p:txEl>
                                          </p:spTgt>
                                        </p:tgtEl>
                                        <p:attrNameLst>
                                          <p:attrName>ppt_w</p:attrName>
                                        </p:attrNameLst>
                                      </p:cBhvr>
                                      <p:tavLst>
                                        <p:tav tm="0">
                                          <p:val>
                                            <p:fltVal val="0"/>
                                          </p:val>
                                        </p:tav>
                                        <p:tav tm="100000">
                                          <p:val>
                                            <p:strVal val="#ppt_w"/>
                                          </p:val>
                                        </p:tav>
                                      </p:tavLst>
                                    </p:anim>
                                    <p:anim calcmode="lin" valueType="num">
                                      <p:cBhvr>
                                        <p:cTn id="13" dur="4500" fill="hold"/>
                                        <p:tgtEl>
                                          <p:spTgt spid="5">
                                            <p:txEl>
                                              <p:pRg st="1" end="1"/>
                                            </p:txEl>
                                          </p:spTgt>
                                        </p:tgtEl>
                                        <p:attrNameLst>
                                          <p:attrName>ppt_h</p:attrName>
                                        </p:attrNameLst>
                                      </p:cBhvr>
                                      <p:tavLst>
                                        <p:tav tm="0">
                                          <p:val>
                                            <p:fltVal val="0"/>
                                          </p:val>
                                        </p:tav>
                                        <p:tav tm="100000">
                                          <p:val>
                                            <p:strVal val="#ppt_h"/>
                                          </p:val>
                                        </p:tav>
                                      </p:tavLst>
                                    </p:anim>
                                    <p:animEffect transition="in" filter="fade">
                                      <p:cBhvr>
                                        <p:cTn id="14" dur="4500"/>
                                        <p:tgtEl>
                                          <p:spTgt spid="5">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5DB1E0-05F3-6539-410E-B804F07F71BD}"/>
            </a:ext>
          </a:extLst>
        </p:cNvPr>
        <p:cNvGrpSpPr/>
        <p:nvPr/>
      </p:nvGrpSpPr>
      <p:grpSpPr>
        <a:xfrm>
          <a:off x="0" y="0"/>
          <a:ext cx="0" cy="0"/>
          <a:chOff x="0" y="0"/>
          <a:chExt cx="0" cy="0"/>
        </a:xfrm>
      </p:grpSpPr>
      <p:sp>
        <p:nvSpPr>
          <p:cNvPr id="2" name="Naslov 1">
            <a:extLst>
              <a:ext uri="{FF2B5EF4-FFF2-40B4-BE49-F238E27FC236}">
                <a16:creationId xmlns:a16="http://schemas.microsoft.com/office/drawing/2014/main" id="{B97D588C-7CFB-41AC-CC96-B22FD23F7C2B}"/>
              </a:ext>
            </a:extLst>
          </p:cNvPr>
          <p:cNvSpPr>
            <a:spLocks noGrp="1"/>
          </p:cNvSpPr>
          <p:nvPr>
            <p:ph type="title"/>
          </p:nvPr>
        </p:nvSpPr>
        <p:spPr>
          <a:xfrm>
            <a:off x="665913" y="437426"/>
            <a:ext cx="7717500" cy="369451"/>
          </a:xfrm>
        </p:spPr>
        <p:txBody>
          <a:bodyPr/>
          <a:lstStyle/>
          <a:p>
            <a:pPr algn="l"/>
            <a:r>
              <a:rPr lang="sl-SI" sz="2000" dirty="0">
                <a:latin typeface="Georgia Pro Semibold" panose="02040702050405020303" pitchFamily="18" charset="0"/>
                <a:cs typeface="Aharoni" panose="02010803020104030203" pitchFamily="2" charset="-79"/>
              </a:rPr>
              <a:t>Med fazo gradnje je treba upoštevati druge </a:t>
            </a:r>
            <a:r>
              <a:rPr lang="sl-SI" sz="2000" dirty="0" err="1">
                <a:latin typeface="Georgia Pro Semibold" panose="02040702050405020303" pitchFamily="18" charset="0"/>
                <a:cs typeface="Aharoni" panose="02010803020104030203" pitchFamily="2" charset="-79"/>
              </a:rPr>
              <a:t>okoljske</a:t>
            </a:r>
            <a:r>
              <a:rPr lang="sl-SI" sz="2000" dirty="0">
                <a:latin typeface="Georgia Pro Semibold" panose="02040702050405020303" pitchFamily="18" charset="0"/>
                <a:cs typeface="Aharoni" panose="02010803020104030203" pitchFamily="2" charset="-79"/>
              </a:rPr>
              <a:t> vidike: procent trajnostnih gradbenih materialov, recikliranje materialov, </a:t>
            </a:r>
            <a:r>
              <a:rPr lang="sl-SI" sz="2000" dirty="0" err="1">
                <a:latin typeface="Georgia Pro Semibold" panose="02040702050405020303" pitchFamily="18" charset="0"/>
                <a:cs typeface="Aharoni" panose="02010803020104030203" pitchFamily="2" charset="-79"/>
              </a:rPr>
              <a:t>čimmanjšo</a:t>
            </a:r>
            <a:r>
              <a:rPr lang="sl-SI" sz="2000" dirty="0">
                <a:latin typeface="Georgia Pro Semibold" panose="02040702050405020303" pitchFamily="18" charset="0"/>
                <a:cs typeface="Aharoni" panose="02010803020104030203" pitchFamily="2" charset="-79"/>
              </a:rPr>
              <a:t> uporabo nevarnih snovi in zahteve po energijski učinkovitosti stavbe.</a:t>
            </a:r>
          </a:p>
        </p:txBody>
      </p:sp>
      <p:pic>
        <p:nvPicPr>
          <p:cNvPr id="3" name="Google Shape;276;p16">
            <a:extLst>
              <a:ext uri="{FF2B5EF4-FFF2-40B4-BE49-F238E27FC236}">
                <a16:creationId xmlns:a16="http://schemas.microsoft.com/office/drawing/2014/main" id="{60A50874-3C5C-474E-1C7F-D90CA80DBC1B}"/>
              </a:ext>
            </a:extLst>
          </p:cNvPr>
          <p:cNvPicPr preferRelativeResize="0"/>
          <p:nvPr/>
        </p:nvPicPr>
        <p:blipFill>
          <a:blip r:embed="rId2">
            <a:alphaModFix/>
          </a:blip>
          <a:stretch>
            <a:fillRect/>
          </a:stretch>
        </p:blipFill>
        <p:spPr>
          <a:xfrm>
            <a:off x="7414683" y="437426"/>
            <a:ext cx="1590900" cy="984300"/>
          </a:xfrm>
          <a:prstGeom prst="rect">
            <a:avLst/>
          </a:prstGeom>
          <a:noFill/>
          <a:ln>
            <a:noFill/>
          </a:ln>
        </p:spPr>
      </p:pic>
    </p:spTree>
    <p:extLst>
      <p:ext uri="{BB962C8B-B14F-4D97-AF65-F5344CB8AC3E}">
        <p14:creationId xmlns:p14="http://schemas.microsoft.com/office/powerpoint/2010/main" val="1546958600"/>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5DB1E0-05F3-6539-410E-B804F07F71BD}"/>
            </a:ext>
          </a:extLst>
        </p:cNvPr>
        <p:cNvGrpSpPr/>
        <p:nvPr/>
      </p:nvGrpSpPr>
      <p:grpSpPr>
        <a:xfrm>
          <a:off x="0" y="0"/>
          <a:ext cx="0" cy="0"/>
          <a:chOff x="0" y="0"/>
          <a:chExt cx="0" cy="0"/>
        </a:xfrm>
      </p:grpSpPr>
      <p:sp>
        <p:nvSpPr>
          <p:cNvPr id="2" name="Naslov 1">
            <a:extLst>
              <a:ext uri="{FF2B5EF4-FFF2-40B4-BE49-F238E27FC236}">
                <a16:creationId xmlns:a16="http://schemas.microsoft.com/office/drawing/2014/main" id="{B97D588C-7CFB-41AC-CC96-B22FD23F7C2B}"/>
              </a:ext>
            </a:extLst>
          </p:cNvPr>
          <p:cNvSpPr>
            <a:spLocks noGrp="1"/>
          </p:cNvSpPr>
          <p:nvPr>
            <p:ph type="title"/>
          </p:nvPr>
        </p:nvSpPr>
        <p:spPr>
          <a:xfrm>
            <a:off x="665913" y="437426"/>
            <a:ext cx="7717500" cy="369451"/>
          </a:xfrm>
        </p:spPr>
        <p:txBody>
          <a:bodyPr/>
          <a:lstStyle/>
          <a:p>
            <a:pPr algn="l"/>
            <a:r>
              <a:rPr lang="sl-SI" sz="2000" dirty="0">
                <a:latin typeface="Georgia Pro Semibold" panose="02040702050405020303" pitchFamily="18" charset="0"/>
                <a:cs typeface="Aharoni" panose="02010803020104030203" pitchFamily="2" charset="-79"/>
              </a:rPr>
              <a:t>Med fazo gradnje je treba upoštevati druge </a:t>
            </a:r>
            <a:r>
              <a:rPr lang="sl-SI" sz="2000" dirty="0" err="1">
                <a:latin typeface="Georgia Pro Semibold" panose="02040702050405020303" pitchFamily="18" charset="0"/>
                <a:cs typeface="Aharoni" panose="02010803020104030203" pitchFamily="2" charset="-79"/>
              </a:rPr>
              <a:t>okoljske</a:t>
            </a:r>
            <a:r>
              <a:rPr lang="sl-SI" sz="2000" dirty="0">
                <a:latin typeface="Georgia Pro Semibold" panose="02040702050405020303" pitchFamily="18" charset="0"/>
                <a:cs typeface="Aharoni" panose="02010803020104030203" pitchFamily="2" charset="-79"/>
              </a:rPr>
              <a:t> vidike: procent trajnostnih gradbenih materialov, recikliranje materialov, </a:t>
            </a:r>
            <a:r>
              <a:rPr lang="sl-SI" sz="2000" dirty="0" err="1">
                <a:latin typeface="Georgia Pro Semibold" panose="02040702050405020303" pitchFamily="18" charset="0"/>
                <a:cs typeface="Aharoni" panose="02010803020104030203" pitchFamily="2" charset="-79"/>
              </a:rPr>
              <a:t>čimmanjšo</a:t>
            </a:r>
            <a:r>
              <a:rPr lang="sl-SI" sz="2000" dirty="0">
                <a:latin typeface="Georgia Pro Semibold" panose="02040702050405020303" pitchFamily="18" charset="0"/>
                <a:cs typeface="Aharoni" panose="02010803020104030203" pitchFamily="2" charset="-79"/>
              </a:rPr>
              <a:t> uporabo nevarnih snovi in zahteve po energijski učinkovitosti stavbe.</a:t>
            </a:r>
          </a:p>
        </p:txBody>
      </p:sp>
      <p:sp>
        <p:nvSpPr>
          <p:cNvPr id="5" name="Označba mesta besedila 4">
            <a:extLst>
              <a:ext uri="{FF2B5EF4-FFF2-40B4-BE49-F238E27FC236}">
                <a16:creationId xmlns:a16="http://schemas.microsoft.com/office/drawing/2014/main" id="{E8A60674-4C6C-DF70-D491-A1DD9DEED9B2}"/>
              </a:ext>
            </a:extLst>
          </p:cNvPr>
          <p:cNvSpPr>
            <a:spLocks noGrp="1"/>
          </p:cNvSpPr>
          <p:nvPr>
            <p:ph type="body" idx="1"/>
          </p:nvPr>
        </p:nvSpPr>
        <p:spPr>
          <a:xfrm>
            <a:off x="544749" y="1692613"/>
            <a:ext cx="8065242" cy="2516456"/>
          </a:xfrm>
        </p:spPr>
        <p:txBody>
          <a:bodyPr/>
          <a:lstStyle/>
          <a:p>
            <a:pPr marL="127000" indent="0" algn="just">
              <a:lnSpc>
                <a:spcPct val="150000"/>
              </a:lnSpc>
              <a:buNone/>
            </a:pPr>
            <a:r>
              <a:rPr lang="sl-SI" i="1" dirty="0" err="1"/>
              <a:t>Čimmanj</a:t>
            </a:r>
            <a:r>
              <a:rPr lang="sl-SI" dirty="0"/>
              <a:t> je zapisano skupaj, kot najdemo v SSKJ2: </a:t>
            </a:r>
            <a:r>
              <a:rPr lang="sl-SI" i="1" dirty="0"/>
              <a:t>čím /…/ s primernikom izraža najvišjo mogočo mero: skrbeti za čim večji pridelek; delo mora čim hitreje steči / s presežnikom čim najostreje kaznovati; prim. čimbolj, čimprej, </a:t>
            </a:r>
            <a:r>
              <a:rPr lang="sl-SI" i="1" dirty="0" err="1"/>
              <a:t>čimveč</a:t>
            </a:r>
            <a:r>
              <a:rPr lang="sl-SI" i="1" dirty="0"/>
              <a:t> ipd. </a:t>
            </a:r>
            <a:r>
              <a:rPr lang="sl-SI" dirty="0"/>
              <a:t>Dobrovoljc (2014b) v Jezikovni svetovalnici pojasnjuje:</a:t>
            </a:r>
          </a:p>
          <a:p>
            <a:pPr marL="127000" indent="0" algn="just">
              <a:lnSpc>
                <a:spcPct val="150000"/>
              </a:lnSpc>
              <a:buNone/>
            </a:pPr>
            <a:r>
              <a:rPr lang="sl-SI" i="1" dirty="0"/>
              <a:t>Slovenski pravopis (SP 2001) določa zapis zvez samostojnih prislovov, členkov oz. obeh besednih vrst v pravilih v členu 559, in sicer naj bi tovrstne zveze pisali narazen: čim bolj, čim dalj, čim brž, čim prej, čim več. To načelo je uveljavljeno tudi v pravopisnem slovarju.</a:t>
            </a:r>
          </a:p>
          <a:p>
            <a:endParaRPr lang="sl-SI" dirty="0"/>
          </a:p>
        </p:txBody>
      </p:sp>
      <p:pic>
        <p:nvPicPr>
          <p:cNvPr id="3" name="Google Shape;276;p16">
            <a:extLst>
              <a:ext uri="{FF2B5EF4-FFF2-40B4-BE49-F238E27FC236}">
                <a16:creationId xmlns:a16="http://schemas.microsoft.com/office/drawing/2014/main" id="{60A50874-3C5C-474E-1C7F-D90CA80DBC1B}"/>
              </a:ext>
            </a:extLst>
          </p:cNvPr>
          <p:cNvPicPr preferRelativeResize="0"/>
          <p:nvPr/>
        </p:nvPicPr>
        <p:blipFill>
          <a:blip r:embed="rId2">
            <a:alphaModFix/>
          </a:blip>
          <a:stretch>
            <a:fillRect/>
          </a:stretch>
        </p:blipFill>
        <p:spPr>
          <a:xfrm>
            <a:off x="7414683" y="437426"/>
            <a:ext cx="1590900" cy="984300"/>
          </a:xfrm>
          <a:prstGeom prst="rect">
            <a:avLst/>
          </a:prstGeom>
          <a:noFill/>
          <a:ln>
            <a:noFill/>
          </a:ln>
        </p:spPr>
      </p:pic>
    </p:spTree>
    <p:extLst>
      <p:ext uri="{BB962C8B-B14F-4D97-AF65-F5344CB8AC3E}">
        <p14:creationId xmlns:p14="http://schemas.microsoft.com/office/powerpoint/2010/main" val="23066507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 calcmode="lin" valueType="num">
                                      <p:cBhvr>
                                        <p:cTn id="7" dur="3250" fill="hold"/>
                                        <p:tgtEl>
                                          <p:spTgt spid="5">
                                            <p:txEl>
                                              <p:pRg st="0" end="0"/>
                                            </p:txEl>
                                          </p:spTgt>
                                        </p:tgtEl>
                                        <p:attrNameLst>
                                          <p:attrName>ppt_w</p:attrName>
                                        </p:attrNameLst>
                                      </p:cBhvr>
                                      <p:tavLst>
                                        <p:tav tm="0">
                                          <p:val>
                                            <p:fltVal val="0"/>
                                          </p:val>
                                        </p:tav>
                                        <p:tav tm="100000">
                                          <p:val>
                                            <p:strVal val="#ppt_w"/>
                                          </p:val>
                                        </p:tav>
                                      </p:tavLst>
                                    </p:anim>
                                    <p:anim calcmode="lin" valueType="num">
                                      <p:cBhvr>
                                        <p:cTn id="8" dur="3250" fill="hold"/>
                                        <p:tgtEl>
                                          <p:spTgt spid="5">
                                            <p:txEl>
                                              <p:pRg st="0" end="0"/>
                                            </p:txEl>
                                          </p:spTgt>
                                        </p:tgtEl>
                                        <p:attrNameLst>
                                          <p:attrName>ppt_h</p:attrName>
                                        </p:attrNameLst>
                                      </p:cBhvr>
                                      <p:tavLst>
                                        <p:tav tm="0">
                                          <p:val>
                                            <p:fltVal val="0"/>
                                          </p:val>
                                        </p:tav>
                                        <p:tav tm="100000">
                                          <p:val>
                                            <p:strVal val="#ppt_h"/>
                                          </p:val>
                                        </p:tav>
                                      </p:tavLst>
                                    </p:anim>
                                    <p:animEffect transition="in" filter="fade">
                                      <p:cBhvr>
                                        <p:cTn id="9" dur="3250"/>
                                        <p:tgtEl>
                                          <p:spTgt spid="5">
                                            <p:txEl>
                                              <p:pRg st="0" end="0"/>
                                            </p:txEl>
                                          </p:spTgt>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5">
                                            <p:txEl>
                                              <p:pRg st="1" end="1"/>
                                            </p:txEl>
                                          </p:spTgt>
                                        </p:tgtEl>
                                        <p:attrNameLst>
                                          <p:attrName>style.visibility</p:attrName>
                                        </p:attrNameLst>
                                      </p:cBhvr>
                                      <p:to>
                                        <p:strVal val="visible"/>
                                      </p:to>
                                    </p:set>
                                    <p:anim calcmode="lin" valueType="num">
                                      <p:cBhvr>
                                        <p:cTn id="12" dur="3250" fill="hold"/>
                                        <p:tgtEl>
                                          <p:spTgt spid="5">
                                            <p:txEl>
                                              <p:pRg st="1" end="1"/>
                                            </p:txEl>
                                          </p:spTgt>
                                        </p:tgtEl>
                                        <p:attrNameLst>
                                          <p:attrName>ppt_w</p:attrName>
                                        </p:attrNameLst>
                                      </p:cBhvr>
                                      <p:tavLst>
                                        <p:tav tm="0">
                                          <p:val>
                                            <p:fltVal val="0"/>
                                          </p:val>
                                        </p:tav>
                                        <p:tav tm="100000">
                                          <p:val>
                                            <p:strVal val="#ppt_w"/>
                                          </p:val>
                                        </p:tav>
                                      </p:tavLst>
                                    </p:anim>
                                    <p:anim calcmode="lin" valueType="num">
                                      <p:cBhvr>
                                        <p:cTn id="13" dur="3250" fill="hold"/>
                                        <p:tgtEl>
                                          <p:spTgt spid="5">
                                            <p:txEl>
                                              <p:pRg st="1" end="1"/>
                                            </p:txEl>
                                          </p:spTgt>
                                        </p:tgtEl>
                                        <p:attrNameLst>
                                          <p:attrName>ppt_h</p:attrName>
                                        </p:attrNameLst>
                                      </p:cBhvr>
                                      <p:tavLst>
                                        <p:tav tm="0">
                                          <p:val>
                                            <p:fltVal val="0"/>
                                          </p:val>
                                        </p:tav>
                                        <p:tav tm="100000">
                                          <p:val>
                                            <p:strVal val="#ppt_h"/>
                                          </p:val>
                                        </p:tav>
                                      </p:tavLst>
                                    </p:anim>
                                    <p:animEffect transition="in" filter="fade">
                                      <p:cBhvr>
                                        <p:cTn id="14" dur="3250"/>
                                        <p:tgtEl>
                                          <p:spTgt spid="5">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uiExpand="1" build="p"/>
    </p:bld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DAD4E8-4236-D199-E309-4A0C18849982}"/>
            </a:ext>
          </a:extLst>
        </p:cNvPr>
        <p:cNvGrpSpPr/>
        <p:nvPr/>
      </p:nvGrpSpPr>
      <p:grpSpPr>
        <a:xfrm>
          <a:off x="0" y="0"/>
          <a:ext cx="0" cy="0"/>
          <a:chOff x="0" y="0"/>
          <a:chExt cx="0" cy="0"/>
        </a:xfrm>
      </p:grpSpPr>
      <p:sp>
        <p:nvSpPr>
          <p:cNvPr id="2" name="Naslov 1">
            <a:extLst>
              <a:ext uri="{FF2B5EF4-FFF2-40B4-BE49-F238E27FC236}">
                <a16:creationId xmlns:a16="http://schemas.microsoft.com/office/drawing/2014/main" id="{7448F2F1-F4C4-D507-8B57-B55DA8A268E4}"/>
              </a:ext>
            </a:extLst>
          </p:cNvPr>
          <p:cNvSpPr>
            <a:spLocks noGrp="1"/>
          </p:cNvSpPr>
          <p:nvPr>
            <p:ph type="title"/>
          </p:nvPr>
        </p:nvSpPr>
        <p:spPr>
          <a:xfrm>
            <a:off x="665913" y="995664"/>
            <a:ext cx="7717500" cy="369451"/>
          </a:xfrm>
        </p:spPr>
        <p:txBody>
          <a:bodyPr/>
          <a:lstStyle/>
          <a:p>
            <a:pPr algn="l"/>
            <a:r>
              <a:rPr lang="sl-SI" sz="2000" dirty="0">
                <a:latin typeface="Georgia Pro Cond Semibold" panose="02040706050405020303" pitchFamily="18" charset="0"/>
              </a:rPr>
              <a:t>Naša občina v besedi in sliki je glasilo občine Postojna in je namenjeno občasnemu obveščanju občanov. </a:t>
            </a:r>
          </a:p>
        </p:txBody>
      </p:sp>
      <p:pic>
        <p:nvPicPr>
          <p:cNvPr id="3" name="Google Shape;276;p16">
            <a:extLst>
              <a:ext uri="{FF2B5EF4-FFF2-40B4-BE49-F238E27FC236}">
                <a16:creationId xmlns:a16="http://schemas.microsoft.com/office/drawing/2014/main" id="{9061F13F-4FDD-1ED6-6846-EA7EFA286500}"/>
              </a:ext>
            </a:extLst>
          </p:cNvPr>
          <p:cNvPicPr preferRelativeResize="0"/>
          <p:nvPr/>
        </p:nvPicPr>
        <p:blipFill>
          <a:blip r:embed="rId2">
            <a:alphaModFix/>
          </a:blip>
          <a:stretch>
            <a:fillRect/>
          </a:stretch>
        </p:blipFill>
        <p:spPr>
          <a:xfrm>
            <a:off x="7220129" y="316882"/>
            <a:ext cx="1590900" cy="984300"/>
          </a:xfrm>
          <a:prstGeom prst="rect">
            <a:avLst/>
          </a:prstGeom>
          <a:noFill/>
          <a:ln>
            <a:noFill/>
          </a:ln>
        </p:spPr>
      </p:pic>
    </p:spTree>
    <p:extLst>
      <p:ext uri="{BB962C8B-B14F-4D97-AF65-F5344CB8AC3E}">
        <p14:creationId xmlns:p14="http://schemas.microsoft.com/office/powerpoint/2010/main" val="732532069"/>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DAD4E8-4236-D199-E309-4A0C18849982}"/>
            </a:ext>
          </a:extLst>
        </p:cNvPr>
        <p:cNvGrpSpPr/>
        <p:nvPr/>
      </p:nvGrpSpPr>
      <p:grpSpPr>
        <a:xfrm>
          <a:off x="0" y="0"/>
          <a:ext cx="0" cy="0"/>
          <a:chOff x="0" y="0"/>
          <a:chExt cx="0" cy="0"/>
        </a:xfrm>
      </p:grpSpPr>
      <p:sp>
        <p:nvSpPr>
          <p:cNvPr id="2" name="Naslov 1">
            <a:extLst>
              <a:ext uri="{FF2B5EF4-FFF2-40B4-BE49-F238E27FC236}">
                <a16:creationId xmlns:a16="http://schemas.microsoft.com/office/drawing/2014/main" id="{7448F2F1-F4C4-D507-8B57-B55DA8A268E4}"/>
              </a:ext>
            </a:extLst>
          </p:cNvPr>
          <p:cNvSpPr>
            <a:spLocks noGrp="1"/>
          </p:cNvSpPr>
          <p:nvPr>
            <p:ph type="title"/>
          </p:nvPr>
        </p:nvSpPr>
        <p:spPr>
          <a:xfrm>
            <a:off x="665913" y="995664"/>
            <a:ext cx="7717500" cy="369451"/>
          </a:xfrm>
        </p:spPr>
        <p:txBody>
          <a:bodyPr/>
          <a:lstStyle/>
          <a:p>
            <a:pPr algn="l"/>
            <a:r>
              <a:rPr lang="sl-SI" sz="2000" dirty="0">
                <a:latin typeface="Georgia Pro Cond Semibold" panose="02040706050405020303" pitchFamily="18" charset="0"/>
              </a:rPr>
              <a:t>Naša občina v besedi in sliki je glasilo občine Postojna in je namenjeno občasnemu obveščanju občanov. </a:t>
            </a:r>
          </a:p>
        </p:txBody>
      </p:sp>
      <p:sp>
        <p:nvSpPr>
          <p:cNvPr id="5" name="Označba mesta besedila 4">
            <a:extLst>
              <a:ext uri="{FF2B5EF4-FFF2-40B4-BE49-F238E27FC236}">
                <a16:creationId xmlns:a16="http://schemas.microsoft.com/office/drawing/2014/main" id="{2AA22A1A-5683-7CED-07DD-9FAED44B0470}"/>
              </a:ext>
            </a:extLst>
          </p:cNvPr>
          <p:cNvSpPr>
            <a:spLocks noGrp="1"/>
          </p:cNvSpPr>
          <p:nvPr>
            <p:ph type="body" idx="1"/>
          </p:nvPr>
        </p:nvSpPr>
        <p:spPr>
          <a:xfrm>
            <a:off x="552624" y="1848255"/>
            <a:ext cx="7944078" cy="2516456"/>
          </a:xfrm>
        </p:spPr>
        <p:txBody>
          <a:bodyPr/>
          <a:lstStyle/>
          <a:p>
            <a:pPr marL="127000" indent="0" algn="just">
              <a:lnSpc>
                <a:spcPct val="150000"/>
              </a:lnSpc>
              <a:buNone/>
            </a:pPr>
            <a:r>
              <a:rPr lang="sl-SI" sz="1400" i="1" dirty="0"/>
              <a:t>Občina Postojna </a:t>
            </a:r>
            <a:r>
              <a:rPr lang="sl-SI" sz="1400" dirty="0"/>
              <a:t>je stvarno lastno ime, zato bi bil pravilen zapis z veliko začetnico. Jezikovni uporabniki imajo s tem nemalokrat težave, kar dokazujejo vprašanja, ki jih naslavljajo na Jezikovno svetovalnico, npr. v temi Zapis besede »občina« z malo ali veliko začetnico (Vranjek Ošlak 2023).</a:t>
            </a:r>
          </a:p>
        </p:txBody>
      </p:sp>
      <p:pic>
        <p:nvPicPr>
          <p:cNvPr id="3" name="Google Shape;276;p16">
            <a:extLst>
              <a:ext uri="{FF2B5EF4-FFF2-40B4-BE49-F238E27FC236}">
                <a16:creationId xmlns:a16="http://schemas.microsoft.com/office/drawing/2014/main" id="{9061F13F-4FDD-1ED6-6846-EA7EFA286500}"/>
              </a:ext>
            </a:extLst>
          </p:cNvPr>
          <p:cNvPicPr preferRelativeResize="0"/>
          <p:nvPr/>
        </p:nvPicPr>
        <p:blipFill>
          <a:blip r:embed="rId2">
            <a:alphaModFix/>
          </a:blip>
          <a:stretch>
            <a:fillRect/>
          </a:stretch>
        </p:blipFill>
        <p:spPr>
          <a:xfrm>
            <a:off x="7220129" y="316882"/>
            <a:ext cx="1590900" cy="984300"/>
          </a:xfrm>
          <a:prstGeom prst="rect">
            <a:avLst/>
          </a:prstGeom>
          <a:noFill/>
          <a:ln>
            <a:noFill/>
          </a:ln>
        </p:spPr>
      </p:pic>
    </p:spTree>
    <p:extLst>
      <p:ext uri="{BB962C8B-B14F-4D97-AF65-F5344CB8AC3E}">
        <p14:creationId xmlns:p14="http://schemas.microsoft.com/office/powerpoint/2010/main" val="8465039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 calcmode="lin" valueType="num">
                                      <p:cBhvr>
                                        <p:cTn id="7" dur="3000" fill="hold"/>
                                        <p:tgtEl>
                                          <p:spTgt spid="5">
                                            <p:txEl>
                                              <p:pRg st="0" end="0"/>
                                            </p:txEl>
                                          </p:spTgt>
                                        </p:tgtEl>
                                        <p:attrNameLst>
                                          <p:attrName>ppt_w</p:attrName>
                                        </p:attrNameLst>
                                      </p:cBhvr>
                                      <p:tavLst>
                                        <p:tav tm="0">
                                          <p:val>
                                            <p:fltVal val="0"/>
                                          </p:val>
                                        </p:tav>
                                        <p:tav tm="100000">
                                          <p:val>
                                            <p:strVal val="#ppt_w"/>
                                          </p:val>
                                        </p:tav>
                                      </p:tavLst>
                                    </p:anim>
                                    <p:anim calcmode="lin" valueType="num">
                                      <p:cBhvr>
                                        <p:cTn id="8" dur="3000" fill="hold"/>
                                        <p:tgtEl>
                                          <p:spTgt spid="5">
                                            <p:txEl>
                                              <p:pRg st="0" end="0"/>
                                            </p:txEl>
                                          </p:spTgt>
                                        </p:tgtEl>
                                        <p:attrNameLst>
                                          <p:attrName>ppt_h</p:attrName>
                                        </p:attrNameLst>
                                      </p:cBhvr>
                                      <p:tavLst>
                                        <p:tav tm="0">
                                          <p:val>
                                            <p:fltVal val="0"/>
                                          </p:val>
                                        </p:tav>
                                        <p:tav tm="100000">
                                          <p:val>
                                            <p:strVal val="#ppt_h"/>
                                          </p:val>
                                        </p:tav>
                                      </p:tavLst>
                                    </p:anim>
                                    <p:animEffect transition="in" filter="fade">
                                      <p:cBhvr>
                                        <p:cTn id="9" dur="3000"/>
                                        <p:tgtEl>
                                          <p:spTgt spid="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C32B04-F156-D201-3C16-C017E6696369}"/>
            </a:ext>
          </a:extLst>
        </p:cNvPr>
        <p:cNvGrpSpPr/>
        <p:nvPr/>
      </p:nvGrpSpPr>
      <p:grpSpPr>
        <a:xfrm>
          <a:off x="0" y="0"/>
          <a:ext cx="0" cy="0"/>
          <a:chOff x="0" y="0"/>
          <a:chExt cx="0" cy="0"/>
        </a:xfrm>
      </p:grpSpPr>
      <p:sp>
        <p:nvSpPr>
          <p:cNvPr id="2" name="Naslov 1">
            <a:extLst>
              <a:ext uri="{FF2B5EF4-FFF2-40B4-BE49-F238E27FC236}">
                <a16:creationId xmlns:a16="http://schemas.microsoft.com/office/drawing/2014/main" id="{AEC3ADF1-3E9B-FFE8-63C8-24B73FFDB1B9}"/>
              </a:ext>
            </a:extLst>
          </p:cNvPr>
          <p:cNvSpPr>
            <a:spLocks noGrp="1"/>
          </p:cNvSpPr>
          <p:nvPr>
            <p:ph type="title"/>
          </p:nvPr>
        </p:nvSpPr>
        <p:spPr>
          <a:xfrm>
            <a:off x="646459" y="439581"/>
            <a:ext cx="6435278" cy="369451"/>
          </a:xfrm>
        </p:spPr>
        <p:txBody>
          <a:bodyPr/>
          <a:lstStyle/>
          <a:p>
            <a:pPr algn="just"/>
            <a:r>
              <a:rPr lang="sl-SI" sz="2000" dirty="0">
                <a:latin typeface="Georgia Pro Cond Semibold" panose="02040706050405020303" pitchFamily="18" charset="0"/>
              </a:rPr>
              <a:t>Mladi se vse bolj nagibajo k brezmesni prehrani, zato si fantje za malico namesto bureka večkrat privoščijo kar sirnico in jogurt, dekleta pa so bolj naklonjene raznim sestavljenim solatam.</a:t>
            </a:r>
          </a:p>
        </p:txBody>
      </p:sp>
      <p:pic>
        <p:nvPicPr>
          <p:cNvPr id="3" name="Google Shape;276;p16">
            <a:extLst>
              <a:ext uri="{FF2B5EF4-FFF2-40B4-BE49-F238E27FC236}">
                <a16:creationId xmlns:a16="http://schemas.microsoft.com/office/drawing/2014/main" id="{F6F05BB6-AA31-A8B9-C35B-D80A6B7D4DEB}"/>
              </a:ext>
            </a:extLst>
          </p:cNvPr>
          <p:cNvPicPr preferRelativeResize="0"/>
          <p:nvPr/>
        </p:nvPicPr>
        <p:blipFill>
          <a:blip r:embed="rId2">
            <a:alphaModFix/>
          </a:blip>
          <a:stretch>
            <a:fillRect/>
          </a:stretch>
        </p:blipFill>
        <p:spPr>
          <a:xfrm>
            <a:off x="7140103" y="444460"/>
            <a:ext cx="1634246" cy="1505433"/>
          </a:xfrm>
          <a:prstGeom prst="rect">
            <a:avLst/>
          </a:prstGeom>
          <a:noFill/>
          <a:ln>
            <a:noFill/>
          </a:ln>
        </p:spPr>
      </p:pic>
    </p:spTree>
    <p:extLst>
      <p:ext uri="{BB962C8B-B14F-4D97-AF65-F5344CB8AC3E}">
        <p14:creationId xmlns:p14="http://schemas.microsoft.com/office/powerpoint/2010/main" val="1823370985"/>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C32B04-F156-D201-3C16-C017E6696369}"/>
            </a:ext>
          </a:extLst>
        </p:cNvPr>
        <p:cNvGrpSpPr/>
        <p:nvPr/>
      </p:nvGrpSpPr>
      <p:grpSpPr>
        <a:xfrm>
          <a:off x="0" y="0"/>
          <a:ext cx="0" cy="0"/>
          <a:chOff x="0" y="0"/>
          <a:chExt cx="0" cy="0"/>
        </a:xfrm>
      </p:grpSpPr>
      <p:sp>
        <p:nvSpPr>
          <p:cNvPr id="2" name="Naslov 1">
            <a:extLst>
              <a:ext uri="{FF2B5EF4-FFF2-40B4-BE49-F238E27FC236}">
                <a16:creationId xmlns:a16="http://schemas.microsoft.com/office/drawing/2014/main" id="{AEC3ADF1-3E9B-FFE8-63C8-24B73FFDB1B9}"/>
              </a:ext>
            </a:extLst>
          </p:cNvPr>
          <p:cNvSpPr>
            <a:spLocks noGrp="1"/>
          </p:cNvSpPr>
          <p:nvPr>
            <p:ph type="title"/>
          </p:nvPr>
        </p:nvSpPr>
        <p:spPr>
          <a:xfrm>
            <a:off x="646459" y="439581"/>
            <a:ext cx="6435278" cy="369451"/>
          </a:xfrm>
        </p:spPr>
        <p:txBody>
          <a:bodyPr/>
          <a:lstStyle/>
          <a:p>
            <a:pPr algn="just"/>
            <a:r>
              <a:rPr lang="sl-SI" sz="2000" dirty="0">
                <a:latin typeface="Georgia Pro Cond Semibold" panose="02040706050405020303" pitchFamily="18" charset="0"/>
              </a:rPr>
              <a:t>Mladi se vse bolj nagibajo k brezmesni prehrani, zato si fantje za malico namesto bureka večkrat privoščijo kar sirnico in jogurt, dekleta pa so bolj naklonjene raznim sestavljenim solatam.</a:t>
            </a:r>
          </a:p>
        </p:txBody>
      </p:sp>
      <p:sp>
        <p:nvSpPr>
          <p:cNvPr id="5" name="Označba mesta besedila 4">
            <a:extLst>
              <a:ext uri="{FF2B5EF4-FFF2-40B4-BE49-F238E27FC236}">
                <a16:creationId xmlns:a16="http://schemas.microsoft.com/office/drawing/2014/main" id="{BBBA8829-BCB8-E4D4-68D4-D63FEAB07D3C}"/>
              </a:ext>
            </a:extLst>
          </p:cNvPr>
          <p:cNvSpPr>
            <a:spLocks noGrp="1"/>
          </p:cNvSpPr>
          <p:nvPr>
            <p:ph type="body" idx="1"/>
          </p:nvPr>
        </p:nvSpPr>
        <p:spPr>
          <a:xfrm>
            <a:off x="503786" y="1919592"/>
            <a:ext cx="7944078" cy="2166260"/>
          </a:xfrm>
        </p:spPr>
        <p:txBody>
          <a:bodyPr/>
          <a:lstStyle/>
          <a:p>
            <a:pPr marL="127000" indent="0" algn="just">
              <a:lnSpc>
                <a:spcPct val="150000"/>
              </a:lnSpc>
              <a:buNone/>
            </a:pPr>
            <a:r>
              <a:rPr lang="sl-SI" sz="1400" dirty="0"/>
              <a:t>Uporabljeno je tujejezično poimenovanje za jed, ki je na slovensko področje prišla s področja drugih republik bivše Jugoslavije in jo v slovenščini poznamo kot </a:t>
            </a:r>
            <a:r>
              <a:rPr lang="sl-SI" sz="1400" i="1" dirty="0"/>
              <a:t>sirov burek</a:t>
            </a:r>
            <a:r>
              <a:rPr lang="sl-SI" sz="1400" dirty="0"/>
              <a:t>; izraz </a:t>
            </a:r>
            <a:r>
              <a:rPr lang="sl-SI" sz="1400" i="1" dirty="0"/>
              <a:t>burek</a:t>
            </a:r>
            <a:r>
              <a:rPr lang="sl-SI" sz="1400" dirty="0"/>
              <a:t> se v bosanskem jeziku namreč uporablja le za podobno mesno jed, na kar, kot lahko opazimo pri delu z mladostniki, maternimi govorci bosanskega jezika, ti tudi zelo radi opozorijo. Geslo </a:t>
            </a:r>
            <a:r>
              <a:rPr lang="sl-SI" sz="1400" i="1" dirty="0"/>
              <a:t>sirnica</a:t>
            </a:r>
            <a:r>
              <a:rPr lang="sl-SI" sz="1400" dirty="0"/>
              <a:t> najdemo v </a:t>
            </a:r>
            <a:r>
              <a:rPr lang="sl-SI" sz="1400" i="1" dirty="0"/>
              <a:t>Sprotnem slovarju slovenskega jezika</a:t>
            </a:r>
            <a:r>
              <a:rPr lang="sl-SI" sz="1400" dirty="0"/>
              <a:t> v pomenu </a:t>
            </a:r>
            <a:r>
              <a:rPr lang="sl-SI" sz="1400" i="1" dirty="0"/>
              <a:t>burek z nadevom iz skute </a:t>
            </a:r>
            <a:r>
              <a:rPr lang="sl-SI" sz="1400" dirty="0"/>
              <a:t>z opombo, da je beseda značilna za Balkan, zlasti Bosno. </a:t>
            </a:r>
          </a:p>
          <a:p>
            <a:pPr marL="127000" indent="0" algn="just">
              <a:lnSpc>
                <a:spcPct val="150000"/>
              </a:lnSpc>
              <a:buNone/>
            </a:pPr>
            <a:r>
              <a:rPr lang="sl-SI" sz="1400" dirty="0"/>
              <a:t>Uporabljen je samostalnik </a:t>
            </a:r>
            <a:r>
              <a:rPr lang="sl-SI" sz="1400" i="1" dirty="0"/>
              <a:t>dekle</a:t>
            </a:r>
            <a:r>
              <a:rPr lang="sl-SI" sz="1400" dirty="0"/>
              <a:t> kot samostalnik ženskega spola, kar dopuščata tako SP kot SSKJ2. Vendar je ženska oblika povedkovega določila neobičajna.</a:t>
            </a:r>
          </a:p>
        </p:txBody>
      </p:sp>
      <p:pic>
        <p:nvPicPr>
          <p:cNvPr id="3" name="Google Shape;276;p16">
            <a:extLst>
              <a:ext uri="{FF2B5EF4-FFF2-40B4-BE49-F238E27FC236}">
                <a16:creationId xmlns:a16="http://schemas.microsoft.com/office/drawing/2014/main" id="{F6F05BB6-AA31-A8B9-C35B-D80A6B7D4DEB}"/>
              </a:ext>
            </a:extLst>
          </p:cNvPr>
          <p:cNvPicPr preferRelativeResize="0"/>
          <p:nvPr/>
        </p:nvPicPr>
        <p:blipFill>
          <a:blip r:embed="rId2">
            <a:alphaModFix/>
          </a:blip>
          <a:stretch>
            <a:fillRect/>
          </a:stretch>
        </p:blipFill>
        <p:spPr>
          <a:xfrm>
            <a:off x="7140103" y="444460"/>
            <a:ext cx="1634246" cy="1505433"/>
          </a:xfrm>
          <a:prstGeom prst="rect">
            <a:avLst/>
          </a:prstGeom>
          <a:noFill/>
          <a:ln>
            <a:noFill/>
          </a:ln>
        </p:spPr>
      </p:pic>
    </p:spTree>
    <p:extLst>
      <p:ext uri="{BB962C8B-B14F-4D97-AF65-F5344CB8AC3E}">
        <p14:creationId xmlns:p14="http://schemas.microsoft.com/office/powerpoint/2010/main" val="19543182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 calcmode="lin" valueType="num">
                                      <p:cBhvr>
                                        <p:cTn id="7" dur="3250" fill="hold"/>
                                        <p:tgtEl>
                                          <p:spTgt spid="5">
                                            <p:txEl>
                                              <p:pRg st="0" end="0"/>
                                            </p:txEl>
                                          </p:spTgt>
                                        </p:tgtEl>
                                        <p:attrNameLst>
                                          <p:attrName>ppt_w</p:attrName>
                                        </p:attrNameLst>
                                      </p:cBhvr>
                                      <p:tavLst>
                                        <p:tav tm="0">
                                          <p:val>
                                            <p:fltVal val="0"/>
                                          </p:val>
                                        </p:tav>
                                        <p:tav tm="100000">
                                          <p:val>
                                            <p:strVal val="#ppt_w"/>
                                          </p:val>
                                        </p:tav>
                                      </p:tavLst>
                                    </p:anim>
                                    <p:anim calcmode="lin" valueType="num">
                                      <p:cBhvr>
                                        <p:cTn id="8" dur="3250" fill="hold"/>
                                        <p:tgtEl>
                                          <p:spTgt spid="5">
                                            <p:txEl>
                                              <p:pRg st="0" end="0"/>
                                            </p:txEl>
                                          </p:spTgt>
                                        </p:tgtEl>
                                        <p:attrNameLst>
                                          <p:attrName>ppt_h</p:attrName>
                                        </p:attrNameLst>
                                      </p:cBhvr>
                                      <p:tavLst>
                                        <p:tav tm="0">
                                          <p:val>
                                            <p:fltVal val="0"/>
                                          </p:val>
                                        </p:tav>
                                        <p:tav tm="100000">
                                          <p:val>
                                            <p:strVal val="#ppt_h"/>
                                          </p:val>
                                        </p:tav>
                                      </p:tavLst>
                                    </p:anim>
                                    <p:animEffect transition="in" filter="fade">
                                      <p:cBhvr>
                                        <p:cTn id="9" dur="3250"/>
                                        <p:tgtEl>
                                          <p:spTgt spid="5">
                                            <p:txEl>
                                              <p:pRg st="0" end="0"/>
                                            </p:txEl>
                                          </p:spTgt>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5">
                                            <p:txEl>
                                              <p:pRg st="1" end="1"/>
                                            </p:txEl>
                                          </p:spTgt>
                                        </p:tgtEl>
                                        <p:attrNameLst>
                                          <p:attrName>style.visibility</p:attrName>
                                        </p:attrNameLst>
                                      </p:cBhvr>
                                      <p:to>
                                        <p:strVal val="visible"/>
                                      </p:to>
                                    </p:set>
                                    <p:anim calcmode="lin" valueType="num">
                                      <p:cBhvr>
                                        <p:cTn id="12" dur="3250" fill="hold"/>
                                        <p:tgtEl>
                                          <p:spTgt spid="5">
                                            <p:txEl>
                                              <p:pRg st="1" end="1"/>
                                            </p:txEl>
                                          </p:spTgt>
                                        </p:tgtEl>
                                        <p:attrNameLst>
                                          <p:attrName>ppt_w</p:attrName>
                                        </p:attrNameLst>
                                      </p:cBhvr>
                                      <p:tavLst>
                                        <p:tav tm="0">
                                          <p:val>
                                            <p:fltVal val="0"/>
                                          </p:val>
                                        </p:tav>
                                        <p:tav tm="100000">
                                          <p:val>
                                            <p:strVal val="#ppt_w"/>
                                          </p:val>
                                        </p:tav>
                                      </p:tavLst>
                                    </p:anim>
                                    <p:anim calcmode="lin" valueType="num">
                                      <p:cBhvr>
                                        <p:cTn id="13" dur="3250" fill="hold"/>
                                        <p:tgtEl>
                                          <p:spTgt spid="5">
                                            <p:txEl>
                                              <p:pRg st="1" end="1"/>
                                            </p:txEl>
                                          </p:spTgt>
                                        </p:tgtEl>
                                        <p:attrNameLst>
                                          <p:attrName>ppt_h</p:attrName>
                                        </p:attrNameLst>
                                      </p:cBhvr>
                                      <p:tavLst>
                                        <p:tav tm="0">
                                          <p:val>
                                            <p:fltVal val="0"/>
                                          </p:val>
                                        </p:tav>
                                        <p:tav tm="100000">
                                          <p:val>
                                            <p:strVal val="#ppt_h"/>
                                          </p:val>
                                        </p:tav>
                                      </p:tavLst>
                                    </p:anim>
                                    <p:animEffect transition="in" filter="fade">
                                      <p:cBhvr>
                                        <p:cTn id="14" dur="3250"/>
                                        <p:tgtEl>
                                          <p:spTgt spid="5">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uiExpand="1" build="p"/>
    </p:bld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EB39EA-8DF2-C161-4BE4-7A96FC087B27}"/>
            </a:ext>
          </a:extLst>
        </p:cNvPr>
        <p:cNvGrpSpPr/>
        <p:nvPr/>
      </p:nvGrpSpPr>
      <p:grpSpPr>
        <a:xfrm>
          <a:off x="0" y="0"/>
          <a:ext cx="0" cy="0"/>
          <a:chOff x="0" y="0"/>
          <a:chExt cx="0" cy="0"/>
        </a:xfrm>
      </p:grpSpPr>
      <p:sp>
        <p:nvSpPr>
          <p:cNvPr id="2" name="Naslov 1">
            <a:extLst>
              <a:ext uri="{FF2B5EF4-FFF2-40B4-BE49-F238E27FC236}">
                <a16:creationId xmlns:a16="http://schemas.microsoft.com/office/drawing/2014/main" id="{214894C1-9EE3-77BE-8A8F-670C92B9F2DD}"/>
              </a:ext>
            </a:extLst>
          </p:cNvPr>
          <p:cNvSpPr>
            <a:spLocks noGrp="1"/>
          </p:cNvSpPr>
          <p:nvPr>
            <p:ph type="title"/>
          </p:nvPr>
        </p:nvSpPr>
        <p:spPr>
          <a:xfrm>
            <a:off x="601062" y="778789"/>
            <a:ext cx="6299091" cy="369451"/>
          </a:xfrm>
        </p:spPr>
        <p:txBody>
          <a:bodyPr/>
          <a:lstStyle/>
          <a:p>
            <a:pPr algn="l"/>
            <a:r>
              <a:rPr lang="sl-SI" sz="2000" dirty="0">
                <a:latin typeface="Georgia Pro Cond Semibold" panose="02040706050405020303" pitchFamily="18" charset="0"/>
              </a:rPr>
              <a:t>Ana je pogledala oba in skušala z njunih obrazov prebrati, ali je pisemce Markovo ali </a:t>
            </a:r>
            <a:r>
              <a:rPr lang="sl-SI" sz="2000" dirty="0" err="1">
                <a:latin typeface="Georgia Pro Cond Semibold" panose="02040706050405020303" pitchFamily="18" charset="0"/>
              </a:rPr>
              <a:t>Markotovo</a:t>
            </a:r>
            <a:r>
              <a:rPr lang="sl-SI" sz="2000" dirty="0">
                <a:latin typeface="Georgia Pro Cond Semibold" panose="02040706050405020303" pitchFamily="18" charset="0"/>
              </a:rPr>
              <a:t>.</a:t>
            </a:r>
          </a:p>
        </p:txBody>
      </p:sp>
      <p:pic>
        <p:nvPicPr>
          <p:cNvPr id="3" name="Google Shape;276;p16">
            <a:extLst>
              <a:ext uri="{FF2B5EF4-FFF2-40B4-BE49-F238E27FC236}">
                <a16:creationId xmlns:a16="http://schemas.microsoft.com/office/drawing/2014/main" id="{17A98CFC-785F-BCF8-88A1-3F83C506AA79}"/>
              </a:ext>
            </a:extLst>
          </p:cNvPr>
          <p:cNvPicPr preferRelativeResize="0"/>
          <p:nvPr/>
        </p:nvPicPr>
        <p:blipFill>
          <a:blip r:embed="rId2">
            <a:alphaModFix/>
          </a:blip>
          <a:stretch>
            <a:fillRect/>
          </a:stretch>
        </p:blipFill>
        <p:spPr>
          <a:xfrm>
            <a:off x="6647234" y="622385"/>
            <a:ext cx="1670926" cy="1225870"/>
          </a:xfrm>
          <a:prstGeom prst="rect">
            <a:avLst/>
          </a:prstGeom>
          <a:noFill/>
          <a:ln>
            <a:noFill/>
          </a:ln>
        </p:spPr>
      </p:pic>
    </p:spTree>
    <p:extLst>
      <p:ext uri="{BB962C8B-B14F-4D97-AF65-F5344CB8AC3E}">
        <p14:creationId xmlns:p14="http://schemas.microsoft.com/office/powerpoint/2010/main" val="1843400571"/>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EB39EA-8DF2-C161-4BE4-7A96FC087B27}"/>
            </a:ext>
          </a:extLst>
        </p:cNvPr>
        <p:cNvGrpSpPr/>
        <p:nvPr/>
      </p:nvGrpSpPr>
      <p:grpSpPr>
        <a:xfrm>
          <a:off x="0" y="0"/>
          <a:ext cx="0" cy="0"/>
          <a:chOff x="0" y="0"/>
          <a:chExt cx="0" cy="0"/>
        </a:xfrm>
      </p:grpSpPr>
      <p:sp>
        <p:nvSpPr>
          <p:cNvPr id="2" name="Naslov 1">
            <a:extLst>
              <a:ext uri="{FF2B5EF4-FFF2-40B4-BE49-F238E27FC236}">
                <a16:creationId xmlns:a16="http://schemas.microsoft.com/office/drawing/2014/main" id="{214894C1-9EE3-77BE-8A8F-670C92B9F2DD}"/>
              </a:ext>
            </a:extLst>
          </p:cNvPr>
          <p:cNvSpPr>
            <a:spLocks noGrp="1"/>
          </p:cNvSpPr>
          <p:nvPr>
            <p:ph type="title"/>
          </p:nvPr>
        </p:nvSpPr>
        <p:spPr>
          <a:xfrm>
            <a:off x="601062" y="778789"/>
            <a:ext cx="6299091" cy="369451"/>
          </a:xfrm>
        </p:spPr>
        <p:txBody>
          <a:bodyPr/>
          <a:lstStyle/>
          <a:p>
            <a:pPr algn="l"/>
            <a:r>
              <a:rPr lang="sl-SI" sz="2000" dirty="0">
                <a:latin typeface="Georgia Pro Cond Semibold" panose="02040706050405020303" pitchFamily="18" charset="0"/>
              </a:rPr>
              <a:t>Ana je pogledala oba in skušala z njunih obrazov prebrati, ali je pisemce Markovo ali </a:t>
            </a:r>
            <a:r>
              <a:rPr lang="sl-SI" sz="2000" dirty="0" err="1">
                <a:latin typeface="Georgia Pro Cond Semibold" panose="02040706050405020303" pitchFamily="18" charset="0"/>
              </a:rPr>
              <a:t>Markotovo</a:t>
            </a:r>
            <a:r>
              <a:rPr lang="sl-SI" sz="2000" dirty="0">
                <a:latin typeface="Georgia Pro Cond Semibold" panose="02040706050405020303" pitchFamily="18" charset="0"/>
              </a:rPr>
              <a:t>.</a:t>
            </a:r>
          </a:p>
        </p:txBody>
      </p:sp>
      <p:sp>
        <p:nvSpPr>
          <p:cNvPr id="5" name="Označba mesta besedila 4">
            <a:extLst>
              <a:ext uri="{FF2B5EF4-FFF2-40B4-BE49-F238E27FC236}">
                <a16:creationId xmlns:a16="http://schemas.microsoft.com/office/drawing/2014/main" id="{17ABF6B4-2D2D-D77C-E564-CB33EF75F852}"/>
              </a:ext>
            </a:extLst>
          </p:cNvPr>
          <p:cNvSpPr>
            <a:spLocks noGrp="1"/>
          </p:cNvSpPr>
          <p:nvPr>
            <p:ph type="body" idx="1"/>
          </p:nvPr>
        </p:nvSpPr>
        <p:spPr>
          <a:xfrm>
            <a:off x="552624" y="1848255"/>
            <a:ext cx="7944078" cy="2516456"/>
          </a:xfrm>
        </p:spPr>
        <p:txBody>
          <a:bodyPr/>
          <a:lstStyle/>
          <a:p>
            <a:pPr marL="127000" indent="0" algn="just">
              <a:lnSpc>
                <a:spcPct val="150000"/>
              </a:lnSpc>
              <a:buNone/>
            </a:pPr>
            <a:r>
              <a:rPr lang="sl-SI" sz="1400" dirty="0"/>
              <a:t>Svojilna pridevnika iz lastnih imen </a:t>
            </a:r>
            <a:r>
              <a:rPr lang="sl-SI" sz="1400" i="1" dirty="0"/>
              <a:t>Mark</a:t>
            </a:r>
            <a:r>
              <a:rPr lang="sl-SI" sz="1400" dirty="0"/>
              <a:t> in </a:t>
            </a:r>
            <a:r>
              <a:rPr lang="sl-SI" sz="1400" i="1" dirty="0"/>
              <a:t>Marko</a:t>
            </a:r>
            <a:r>
              <a:rPr lang="sl-SI" sz="1400" dirty="0"/>
              <a:t> imata obliko </a:t>
            </a:r>
            <a:r>
              <a:rPr lang="sl-SI" sz="1400" i="1" dirty="0"/>
              <a:t>Markovo</a:t>
            </a:r>
            <a:r>
              <a:rPr lang="sl-SI" sz="1400" dirty="0"/>
              <a:t>, pri imenu </a:t>
            </a:r>
            <a:r>
              <a:rPr lang="sl-SI" sz="1400" i="1" dirty="0"/>
              <a:t>Marko</a:t>
            </a:r>
            <a:r>
              <a:rPr lang="sl-SI" sz="1400" dirty="0"/>
              <a:t> pa se v rabi pojavlja tudi oblika, neskladna s kodificirano normo, tj. </a:t>
            </a:r>
            <a:r>
              <a:rPr lang="sl-SI" sz="1400" i="1" dirty="0" err="1"/>
              <a:t>Markotovo</a:t>
            </a:r>
            <a:r>
              <a:rPr lang="sl-SI" sz="1400" dirty="0"/>
              <a:t>, ki bi jo popravljavec načeloma popravil v </a:t>
            </a:r>
            <a:r>
              <a:rPr lang="sl-SI" sz="1400" i="1" dirty="0"/>
              <a:t>Markovo</a:t>
            </a:r>
            <a:r>
              <a:rPr lang="sl-SI" sz="1400" dirty="0"/>
              <a:t>, ampak bi v tem primeru dobil nesmiselno izbiro: </a:t>
            </a:r>
            <a:r>
              <a:rPr lang="sl-SI" sz="1400" i="1" dirty="0"/>
              <a:t>Markovo ali Markovo</a:t>
            </a:r>
            <a:r>
              <a:rPr lang="sl-SI" sz="1400" dirty="0"/>
              <a:t>.</a:t>
            </a:r>
          </a:p>
          <a:p>
            <a:pPr marL="127000" indent="0" algn="just">
              <a:lnSpc>
                <a:spcPct val="150000"/>
              </a:lnSpc>
              <a:buNone/>
            </a:pPr>
            <a:endParaRPr lang="sl-SI" sz="1400" dirty="0"/>
          </a:p>
          <a:p>
            <a:pPr marL="127000" indent="0" algn="just">
              <a:lnSpc>
                <a:spcPct val="150000"/>
              </a:lnSpc>
              <a:buNone/>
            </a:pPr>
            <a:r>
              <a:rPr lang="sl-SI" sz="1400" dirty="0"/>
              <a:t>Primer zahteva določeno mero iznajdljivosti.</a:t>
            </a:r>
          </a:p>
        </p:txBody>
      </p:sp>
      <p:pic>
        <p:nvPicPr>
          <p:cNvPr id="3" name="Google Shape;276;p16">
            <a:extLst>
              <a:ext uri="{FF2B5EF4-FFF2-40B4-BE49-F238E27FC236}">
                <a16:creationId xmlns:a16="http://schemas.microsoft.com/office/drawing/2014/main" id="{17A98CFC-785F-BCF8-88A1-3F83C506AA79}"/>
              </a:ext>
            </a:extLst>
          </p:cNvPr>
          <p:cNvPicPr preferRelativeResize="0"/>
          <p:nvPr/>
        </p:nvPicPr>
        <p:blipFill>
          <a:blip r:embed="rId2">
            <a:alphaModFix/>
          </a:blip>
          <a:stretch>
            <a:fillRect/>
          </a:stretch>
        </p:blipFill>
        <p:spPr>
          <a:xfrm>
            <a:off x="6647234" y="622385"/>
            <a:ext cx="1670926" cy="1225870"/>
          </a:xfrm>
          <a:prstGeom prst="rect">
            <a:avLst/>
          </a:prstGeom>
          <a:noFill/>
          <a:ln>
            <a:noFill/>
          </a:ln>
        </p:spPr>
      </p:pic>
    </p:spTree>
    <p:extLst>
      <p:ext uri="{BB962C8B-B14F-4D97-AF65-F5344CB8AC3E}">
        <p14:creationId xmlns:p14="http://schemas.microsoft.com/office/powerpoint/2010/main" val="37692142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 calcmode="lin" valueType="num">
                                      <p:cBhvr>
                                        <p:cTn id="7" dur="3000" fill="hold"/>
                                        <p:tgtEl>
                                          <p:spTgt spid="5">
                                            <p:txEl>
                                              <p:pRg st="0" end="0"/>
                                            </p:txEl>
                                          </p:spTgt>
                                        </p:tgtEl>
                                        <p:attrNameLst>
                                          <p:attrName>ppt_w</p:attrName>
                                        </p:attrNameLst>
                                      </p:cBhvr>
                                      <p:tavLst>
                                        <p:tav tm="0">
                                          <p:val>
                                            <p:fltVal val="0"/>
                                          </p:val>
                                        </p:tav>
                                        <p:tav tm="100000">
                                          <p:val>
                                            <p:strVal val="#ppt_w"/>
                                          </p:val>
                                        </p:tav>
                                      </p:tavLst>
                                    </p:anim>
                                    <p:anim calcmode="lin" valueType="num">
                                      <p:cBhvr>
                                        <p:cTn id="8" dur="3000" fill="hold"/>
                                        <p:tgtEl>
                                          <p:spTgt spid="5">
                                            <p:txEl>
                                              <p:pRg st="0" end="0"/>
                                            </p:txEl>
                                          </p:spTgt>
                                        </p:tgtEl>
                                        <p:attrNameLst>
                                          <p:attrName>ppt_h</p:attrName>
                                        </p:attrNameLst>
                                      </p:cBhvr>
                                      <p:tavLst>
                                        <p:tav tm="0">
                                          <p:val>
                                            <p:fltVal val="0"/>
                                          </p:val>
                                        </p:tav>
                                        <p:tav tm="100000">
                                          <p:val>
                                            <p:strVal val="#ppt_h"/>
                                          </p:val>
                                        </p:tav>
                                      </p:tavLst>
                                    </p:anim>
                                    <p:animEffect transition="in" filter="fade">
                                      <p:cBhvr>
                                        <p:cTn id="9" dur="3000"/>
                                        <p:tgtEl>
                                          <p:spTgt spid="5">
                                            <p:txEl>
                                              <p:pRg st="0" end="0"/>
                                            </p:txEl>
                                          </p:spTgt>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5">
                                            <p:txEl>
                                              <p:pRg st="2" end="2"/>
                                            </p:txEl>
                                          </p:spTgt>
                                        </p:tgtEl>
                                        <p:attrNameLst>
                                          <p:attrName>style.visibility</p:attrName>
                                        </p:attrNameLst>
                                      </p:cBhvr>
                                      <p:to>
                                        <p:strVal val="visible"/>
                                      </p:to>
                                    </p:set>
                                    <p:anim calcmode="lin" valueType="num">
                                      <p:cBhvr>
                                        <p:cTn id="12" dur="3000" fill="hold"/>
                                        <p:tgtEl>
                                          <p:spTgt spid="5">
                                            <p:txEl>
                                              <p:pRg st="2" end="2"/>
                                            </p:txEl>
                                          </p:spTgt>
                                        </p:tgtEl>
                                        <p:attrNameLst>
                                          <p:attrName>ppt_w</p:attrName>
                                        </p:attrNameLst>
                                      </p:cBhvr>
                                      <p:tavLst>
                                        <p:tav tm="0">
                                          <p:val>
                                            <p:fltVal val="0"/>
                                          </p:val>
                                        </p:tav>
                                        <p:tav tm="100000">
                                          <p:val>
                                            <p:strVal val="#ppt_w"/>
                                          </p:val>
                                        </p:tav>
                                      </p:tavLst>
                                    </p:anim>
                                    <p:anim calcmode="lin" valueType="num">
                                      <p:cBhvr>
                                        <p:cTn id="13" dur="3000" fill="hold"/>
                                        <p:tgtEl>
                                          <p:spTgt spid="5">
                                            <p:txEl>
                                              <p:pRg st="2" end="2"/>
                                            </p:txEl>
                                          </p:spTgt>
                                        </p:tgtEl>
                                        <p:attrNameLst>
                                          <p:attrName>ppt_h</p:attrName>
                                        </p:attrNameLst>
                                      </p:cBhvr>
                                      <p:tavLst>
                                        <p:tav tm="0">
                                          <p:val>
                                            <p:fltVal val="0"/>
                                          </p:val>
                                        </p:tav>
                                        <p:tav tm="100000">
                                          <p:val>
                                            <p:strVal val="#ppt_h"/>
                                          </p:val>
                                        </p:tav>
                                      </p:tavLst>
                                    </p:anim>
                                    <p:animEffect transition="in" filter="fade">
                                      <p:cBhvr>
                                        <p:cTn id="14" dur="3000"/>
                                        <p:tgtEl>
                                          <p:spTgt spid="5">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uiExpand="1" build="p"/>
    </p:bld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EC7A97-D61C-E063-9C25-4DA04E477C83}"/>
            </a:ext>
          </a:extLst>
        </p:cNvPr>
        <p:cNvGrpSpPr/>
        <p:nvPr/>
      </p:nvGrpSpPr>
      <p:grpSpPr>
        <a:xfrm>
          <a:off x="0" y="0"/>
          <a:ext cx="0" cy="0"/>
          <a:chOff x="0" y="0"/>
          <a:chExt cx="0" cy="0"/>
        </a:xfrm>
      </p:grpSpPr>
      <p:sp>
        <p:nvSpPr>
          <p:cNvPr id="5" name="Označba mesta besedila 4">
            <a:extLst>
              <a:ext uri="{FF2B5EF4-FFF2-40B4-BE49-F238E27FC236}">
                <a16:creationId xmlns:a16="http://schemas.microsoft.com/office/drawing/2014/main" id="{47427193-0A8B-465F-ABA0-ED79B7764A80}"/>
              </a:ext>
            </a:extLst>
          </p:cNvPr>
          <p:cNvSpPr>
            <a:spLocks noGrp="1"/>
          </p:cNvSpPr>
          <p:nvPr>
            <p:ph type="body" idx="1"/>
          </p:nvPr>
        </p:nvSpPr>
        <p:spPr>
          <a:xfrm>
            <a:off x="661605" y="597796"/>
            <a:ext cx="7944078" cy="3829921"/>
          </a:xfrm>
        </p:spPr>
        <p:txBody>
          <a:bodyPr/>
          <a:lstStyle/>
          <a:p>
            <a:pPr marL="127000" indent="0">
              <a:buNone/>
            </a:pPr>
            <a:endParaRPr lang="sl-SI" dirty="0"/>
          </a:p>
          <a:p>
            <a:pPr marL="584200" lvl="1" indent="0">
              <a:buNone/>
            </a:pPr>
            <a:r>
              <a:rPr lang="sl-SI" dirty="0"/>
              <a:t>		</a:t>
            </a:r>
          </a:p>
          <a:p>
            <a:pPr marL="1498600" lvl="3" indent="0">
              <a:buNone/>
            </a:pPr>
            <a:r>
              <a:rPr lang="sl-SI" dirty="0"/>
              <a:t>	</a:t>
            </a:r>
          </a:p>
          <a:p>
            <a:pPr marL="1498600" lvl="3" indent="0">
              <a:buNone/>
            </a:pPr>
            <a:endParaRPr lang="sl-SI" dirty="0"/>
          </a:p>
          <a:p>
            <a:endParaRPr lang="sl-SI" dirty="0"/>
          </a:p>
        </p:txBody>
      </p:sp>
      <p:sp>
        <p:nvSpPr>
          <p:cNvPr id="3" name="Naslov 1">
            <a:extLst>
              <a:ext uri="{FF2B5EF4-FFF2-40B4-BE49-F238E27FC236}">
                <a16:creationId xmlns:a16="http://schemas.microsoft.com/office/drawing/2014/main" id="{55EAFEDA-204A-E6C2-55ED-77CE747E729A}"/>
              </a:ext>
            </a:extLst>
          </p:cNvPr>
          <p:cNvSpPr>
            <a:spLocks noGrp="1"/>
          </p:cNvSpPr>
          <p:nvPr>
            <p:ph type="title"/>
          </p:nvPr>
        </p:nvSpPr>
        <p:spPr>
          <a:xfrm>
            <a:off x="1688552" y="2159056"/>
            <a:ext cx="7717500" cy="707400"/>
          </a:xfrm>
        </p:spPr>
        <p:txBody>
          <a:bodyPr/>
          <a:lstStyle/>
          <a:p>
            <a:pPr algn="l"/>
            <a:r>
              <a:rPr lang="sl-SI" sz="5000" dirty="0"/>
              <a:t>Primeri pravopisnih vaj</a:t>
            </a:r>
            <a:br>
              <a:rPr lang="sl-SI" sz="5000" dirty="0"/>
            </a:br>
            <a:endParaRPr lang="sv-SE" sz="5000" dirty="0">
              <a:latin typeface="Georgia Pro Cond Semibold" panose="02040706050405020303" pitchFamily="18" charset="0"/>
            </a:endParaRPr>
          </a:p>
        </p:txBody>
      </p:sp>
      <p:pic>
        <p:nvPicPr>
          <p:cNvPr id="6" name="Google Shape;276;p16">
            <a:extLst>
              <a:ext uri="{FF2B5EF4-FFF2-40B4-BE49-F238E27FC236}">
                <a16:creationId xmlns:a16="http://schemas.microsoft.com/office/drawing/2014/main" id="{CC11283E-FE29-476A-4283-E374653282A2}"/>
              </a:ext>
            </a:extLst>
          </p:cNvPr>
          <p:cNvPicPr preferRelativeResize="0"/>
          <p:nvPr/>
        </p:nvPicPr>
        <p:blipFill>
          <a:blip r:embed="rId2">
            <a:alphaModFix/>
          </a:blip>
          <a:stretch>
            <a:fillRect/>
          </a:stretch>
        </p:blipFill>
        <p:spPr>
          <a:xfrm>
            <a:off x="5851784" y="715783"/>
            <a:ext cx="2523590" cy="1921400"/>
          </a:xfrm>
          <a:prstGeom prst="rect">
            <a:avLst/>
          </a:prstGeom>
          <a:noFill/>
          <a:ln>
            <a:noFill/>
          </a:ln>
        </p:spPr>
      </p:pic>
    </p:spTree>
    <p:extLst>
      <p:ext uri="{BB962C8B-B14F-4D97-AF65-F5344CB8AC3E}">
        <p14:creationId xmlns:p14="http://schemas.microsoft.com/office/powerpoint/2010/main" val="1074327472"/>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42F5D9-BD7A-A9B3-96A8-4714719B2967}"/>
            </a:ext>
          </a:extLst>
        </p:cNvPr>
        <p:cNvGrpSpPr/>
        <p:nvPr/>
      </p:nvGrpSpPr>
      <p:grpSpPr>
        <a:xfrm>
          <a:off x="0" y="0"/>
          <a:ext cx="0" cy="0"/>
          <a:chOff x="0" y="0"/>
          <a:chExt cx="0" cy="0"/>
        </a:xfrm>
      </p:grpSpPr>
      <p:sp>
        <p:nvSpPr>
          <p:cNvPr id="5" name="Označba mesta besedila 4">
            <a:extLst>
              <a:ext uri="{FF2B5EF4-FFF2-40B4-BE49-F238E27FC236}">
                <a16:creationId xmlns:a16="http://schemas.microsoft.com/office/drawing/2014/main" id="{407AB655-9243-A3BC-54E5-F9B1DBF00FCA}"/>
              </a:ext>
            </a:extLst>
          </p:cNvPr>
          <p:cNvSpPr>
            <a:spLocks noGrp="1"/>
          </p:cNvSpPr>
          <p:nvPr>
            <p:ph type="body" idx="1"/>
          </p:nvPr>
        </p:nvSpPr>
        <p:spPr>
          <a:xfrm>
            <a:off x="661605" y="597796"/>
            <a:ext cx="7944078" cy="3829921"/>
          </a:xfrm>
        </p:spPr>
        <p:txBody>
          <a:bodyPr/>
          <a:lstStyle/>
          <a:p>
            <a:pPr marL="127000" indent="0">
              <a:buNone/>
            </a:pPr>
            <a:endParaRPr lang="sl-SI" dirty="0"/>
          </a:p>
          <a:p>
            <a:pPr marL="584200" lvl="1" indent="0">
              <a:buNone/>
            </a:pPr>
            <a:r>
              <a:rPr lang="sl-SI" dirty="0"/>
              <a:t>		</a:t>
            </a:r>
          </a:p>
          <a:p>
            <a:pPr marL="1498600" lvl="3" indent="0">
              <a:buNone/>
            </a:pPr>
            <a:r>
              <a:rPr lang="sl-SI" dirty="0"/>
              <a:t>	</a:t>
            </a:r>
          </a:p>
          <a:p>
            <a:pPr marL="1498600" lvl="3" indent="0">
              <a:buNone/>
            </a:pPr>
            <a:endParaRPr lang="sl-SI" dirty="0"/>
          </a:p>
          <a:p>
            <a:endParaRPr lang="sl-SI" dirty="0"/>
          </a:p>
        </p:txBody>
      </p:sp>
      <p:sp>
        <p:nvSpPr>
          <p:cNvPr id="3" name="Naslov 1">
            <a:extLst>
              <a:ext uri="{FF2B5EF4-FFF2-40B4-BE49-F238E27FC236}">
                <a16:creationId xmlns:a16="http://schemas.microsoft.com/office/drawing/2014/main" id="{5720CE0D-05DE-305A-A790-CD0CC75A537B}"/>
              </a:ext>
            </a:extLst>
          </p:cNvPr>
          <p:cNvSpPr>
            <a:spLocks noGrp="1"/>
          </p:cNvSpPr>
          <p:nvPr>
            <p:ph type="title"/>
          </p:nvPr>
        </p:nvSpPr>
        <p:spPr>
          <a:xfrm>
            <a:off x="774894" y="135104"/>
            <a:ext cx="7717500" cy="707400"/>
          </a:xfrm>
        </p:spPr>
        <p:txBody>
          <a:bodyPr/>
          <a:lstStyle/>
          <a:p>
            <a:pPr algn="l"/>
            <a:br>
              <a:rPr lang="sl-SI" dirty="0"/>
            </a:br>
            <a:r>
              <a:rPr lang="sl-SI" sz="1600" dirty="0">
                <a:latin typeface="Georgia Pro Cond Semibold" panose="02040706050405020303" pitchFamily="18" charset="0"/>
              </a:rPr>
              <a:t>1. Popravljanje napak (vseh napak ali le enega tipa) – označevanje napak s popravnimi znamenji, lahko pa tudi prepis popravljenega besedila ali utemeljevanje popravkov</a:t>
            </a:r>
            <a:endParaRPr lang="sv-SE" sz="1600" dirty="0">
              <a:latin typeface="Georgia Pro Cond Semibold" panose="02040706050405020303" pitchFamily="18" charset="0"/>
            </a:endParaRPr>
          </a:p>
        </p:txBody>
      </p:sp>
      <p:pic>
        <p:nvPicPr>
          <p:cNvPr id="4" name="Slika 3">
            <a:extLst>
              <a:ext uri="{FF2B5EF4-FFF2-40B4-BE49-F238E27FC236}">
                <a16:creationId xmlns:a16="http://schemas.microsoft.com/office/drawing/2014/main" id="{27AF2970-5FC7-3D98-26BE-9F47352921B1}"/>
              </a:ext>
            </a:extLst>
          </p:cNvPr>
          <p:cNvPicPr>
            <a:picLocks noChangeAspect="1"/>
          </p:cNvPicPr>
          <p:nvPr/>
        </p:nvPicPr>
        <p:blipFill>
          <a:blip r:embed="rId2"/>
          <a:srcRect t="7449" b="12891"/>
          <a:stretch>
            <a:fillRect/>
          </a:stretch>
        </p:blipFill>
        <p:spPr>
          <a:xfrm>
            <a:off x="481705" y="1305196"/>
            <a:ext cx="7736248" cy="3122521"/>
          </a:xfrm>
          <a:prstGeom prst="rect">
            <a:avLst/>
          </a:prstGeom>
        </p:spPr>
      </p:pic>
    </p:spTree>
    <p:extLst>
      <p:ext uri="{BB962C8B-B14F-4D97-AF65-F5344CB8AC3E}">
        <p14:creationId xmlns:p14="http://schemas.microsoft.com/office/powerpoint/2010/main" val="2528335613"/>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B4946A-FDA7-781B-9964-C30BD8428205}"/>
            </a:ext>
          </a:extLst>
        </p:cNvPr>
        <p:cNvGrpSpPr/>
        <p:nvPr/>
      </p:nvGrpSpPr>
      <p:grpSpPr>
        <a:xfrm>
          <a:off x="0" y="0"/>
          <a:ext cx="0" cy="0"/>
          <a:chOff x="0" y="0"/>
          <a:chExt cx="0" cy="0"/>
        </a:xfrm>
      </p:grpSpPr>
      <p:sp>
        <p:nvSpPr>
          <p:cNvPr id="5" name="Označba mesta besedila 4">
            <a:extLst>
              <a:ext uri="{FF2B5EF4-FFF2-40B4-BE49-F238E27FC236}">
                <a16:creationId xmlns:a16="http://schemas.microsoft.com/office/drawing/2014/main" id="{C043B3F3-CB1E-15BA-5911-28E7CF6B8B4D}"/>
              </a:ext>
            </a:extLst>
          </p:cNvPr>
          <p:cNvSpPr>
            <a:spLocks noGrp="1"/>
          </p:cNvSpPr>
          <p:nvPr>
            <p:ph type="body" idx="1"/>
          </p:nvPr>
        </p:nvSpPr>
        <p:spPr>
          <a:xfrm>
            <a:off x="661605" y="597796"/>
            <a:ext cx="2885748" cy="3829921"/>
          </a:xfrm>
        </p:spPr>
        <p:txBody>
          <a:bodyPr/>
          <a:lstStyle/>
          <a:p>
            <a:pPr marL="127000" indent="0">
              <a:buNone/>
            </a:pPr>
            <a:endParaRPr lang="sl-SI" dirty="0"/>
          </a:p>
          <a:p>
            <a:pPr marL="584200" lvl="1" indent="0">
              <a:buNone/>
            </a:pPr>
            <a:r>
              <a:rPr lang="sl-SI" dirty="0"/>
              <a:t>		</a:t>
            </a:r>
          </a:p>
          <a:p>
            <a:pPr marL="1498600" lvl="3" indent="0">
              <a:buNone/>
            </a:pPr>
            <a:r>
              <a:rPr lang="sl-SI" dirty="0"/>
              <a:t>	</a:t>
            </a:r>
          </a:p>
          <a:p>
            <a:pPr marL="1498600" lvl="3" indent="0">
              <a:buNone/>
            </a:pPr>
            <a:endParaRPr lang="sl-SI" dirty="0"/>
          </a:p>
          <a:p>
            <a:pPr marL="127000" indent="0" algn="just">
              <a:buNone/>
            </a:pPr>
            <a:r>
              <a:rPr lang="sl-SI" dirty="0"/>
              <a:t>Besedilo naj bo izbrano tako, da učenci nimajo težav pri prepoznavanju, ali gre za lastno ali za občno ime in katere vrste (npr. </a:t>
            </a:r>
            <a:r>
              <a:rPr lang="sl-SI" i="1" dirty="0"/>
              <a:t>… je objavil svojo prvo pripovedko Pripovedka o beli kači</a:t>
            </a:r>
            <a:r>
              <a:rPr lang="sl-SI" dirty="0"/>
              <a:t>).</a:t>
            </a:r>
          </a:p>
        </p:txBody>
      </p:sp>
      <p:sp>
        <p:nvSpPr>
          <p:cNvPr id="3" name="Naslov 1">
            <a:extLst>
              <a:ext uri="{FF2B5EF4-FFF2-40B4-BE49-F238E27FC236}">
                <a16:creationId xmlns:a16="http://schemas.microsoft.com/office/drawing/2014/main" id="{2976C45D-6F3E-92A4-C4BE-3EB0B09C1FB6}"/>
              </a:ext>
            </a:extLst>
          </p:cNvPr>
          <p:cNvSpPr>
            <a:spLocks noGrp="1"/>
          </p:cNvSpPr>
          <p:nvPr>
            <p:ph type="title"/>
          </p:nvPr>
        </p:nvSpPr>
        <p:spPr>
          <a:xfrm>
            <a:off x="713250" y="489685"/>
            <a:ext cx="7717500" cy="560902"/>
          </a:xfrm>
        </p:spPr>
        <p:txBody>
          <a:bodyPr/>
          <a:lstStyle/>
          <a:p>
            <a:pPr algn="l"/>
            <a:r>
              <a:rPr lang="sl-SI" sz="1600" dirty="0">
                <a:latin typeface="Georgia Pro Cond Semibold" panose="02040706050405020303" pitchFamily="18" charset="0"/>
              </a:rPr>
              <a:t>2. Prepis besedila, napisanega v velikimi tiskanimi črkami, s pisanimi črkami (vaja rabe velike/male začetnice.</a:t>
            </a:r>
            <a:endParaRPr lang="sv-SE" sz="1600" dirty="0">
              <a:latin typeface="Georgia Pro Cond Semibold" panose="02040706050405020303" pitchFamily="18" charset="0"/>
            </a:endParaRPr>
          </a:p>
        </p:txBody>
      </p:sp>
      <p:pic>
        <p:nvPicPr>
          <p:cNvPr id="6" name="Slika 5">
            <a:extLst>
              <a:ext uri="{FF2B5EF4-FFF2-40B4-BE49-F238E27FC236}">
                <a16:creationId xmlns:a16="http://schemas.microsoft.com/office/drawing/2014/main" id="{555D376B-0742-C4D1-6FFD-AE96337331DA}"/>
              </a:ext>
            </a:extLst>
          </p:cNvPr>
          <p:cNvPicPr>
            <a:picLocks noChangeAspect="1"/>
          </p:cNvPicPr>
          <p:nvPr/>
        </p:nvPicPr>
        <p:blipFill>
          <a:blip r:embed="rId3"/>
          <a:stretch>
            <a:fillRect/>
          </a:stretch>
        </p:blipFill>
        <p:spPr>
          <a:xfrm>
            <a:off x="3710978" y="910960"/>
            <a:ext cx="4771417" cy="3578563"/>
          </a:xfrm>
          <a:prstGeom prst="rect">
            <a:avLst/>
          </a:prstGeom>
        </p:spPr>
      </p:pic>
    </p:spTree>
    <p:extLst>
      <p:ext uri="{BB962C8B-B14F-4D97-AF65-F5344CB8AC3E}">
        <p14:creationId xmlns:p14="http://schemas.microsoft.com/office/powerpoint/2010/main" val="2954435555"/>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706F0C-B0F4-C7F3-2A70-CFCCEB95EF2B}"/>
            </a:ext>
          </a:extLst>
        </p:cNvPr>
        <p:cNvGrpSpPr/>
        <p:nvPr/>
      </p:nvGrpSpPr>
      <p:grpSpPr>
        <a:xfrm>
          <a:off x="0" y="0"/>
          <a:ext cx="0" cy="0"/>
          <a:chOff x="0" y="0"/>
          <a:chExt cx="0" cy="0"/>
        </a:xfrm>
      </p:grpSpPr>
      <p:sp>
        <p:nvSpPr>
          <p:cNvPr id="3" name="Naslov 1">
            <a:extLst>
              <a:ext uri="{FF2B5EF4-FFF2-40B4-BE49-F238E27FC236}">
                <a16:creationId xmlns:a16="http://schemas.microsoft.com/office/drawing/2014/main" id="{B53E91C3-5095-CA3F-FEC8-B6BB8C9D4B2F}"/>
              </a:ext>
            </a:extLst>
          </p:cNvPr>
          <p:cNvSpPr>
            <a:spLocks noGrp="1"/>
          </p:cNvSpPr>
          <p:nvPr>
            <p:ph type="title"/>
          </p:nvPr>
        </p:nvSpPr>
        <p:spPr>
          <a:xfrm>
            <a:off x="713250" y="684238"/>
            <a:ext cx="7717500" cy="560902"/>
          </a:xfrm>
        </p:spPr>
        <p:txBody>
          <a:bodyPr/>
          <a:lstStyle/>
          <a:p>
            <a:pPr algn="l"/>
            <a:r>
              <a:rPr lang="sl-SI" sz="1600" dirty="0">
                <a:latin typeface="Georgia Pro Cond Semibold" panose="02040706050405020303" pitchFamily="18" charset="0"/>
              </a:rPr>
              <a:t>3. Izbira pravilnega zapisa.</a:t>
            </a:r>
            <a:br>
              <a:rPr lang="sl-SI" sz="1600" dirty="0">
                <a:latin typeface="Georgia Pro Cond Semibold" panose="02040706050405020303" pitchFamily="18" charset="0"/>
              </a:rPr>
            </a:br>
            <a:br>
              <a:rPr lang="sl-SI" sz="1600" dirty="0">
                <a:latin typeface="Georgia Pro Cond Semibold" panose="02040706050405020303" pitchFamily="18" charset="0"/>
              </a:rPr>
            </a:br>
            <a:r>
              <a:rPr lang="sl-SI" sz="1600" i="1" dirty="0">
                <a:latin typeface="Arial" panose="020B0604020202020204" pitchFamily="34" charset="0"/>
                <a:cs typeface="Arial" panose="020B0604020202020204" pitchFamily="34" charset="0"/>
              </a:rPr>
              <a:t>Podčrtaj pravilno možnost.</a:t>
            </a:r>
            <a:br>
              <a:rPr lang="sl-SI" sz="1600" i="1" dirty="0">
                <a:latin typeface="Arial" panose="020B0604020202020204" pitchFamily="34" charset="0"/>
                <a:cs typeface="Arial" panose="020B0604020202020204" pitchFamily="34" charset="0"/>
              </a:rPr>
            </a:br>
            <a:r>
              <a:rPr lang="sl-SI" sz="1600" dirty="0">
                <a:latin typeface="Arial" panose="020B0604020202020204" pitchFamily="34" charset="0"/>
                <a:cs typeface="Arial" panose="020B0604020202020204" pitchFamily="34" charset="0"/>
              </a:rPr>
              <a:t> </a:t>
            </a:r>
            <a:br>
              <a:rPr lang="sl-SI" sz="1600" dirty="0">
                <a:latin typeface="Arial" panose="020B0604020202020204" pitchFamily="34" charset="0"/>
                <a:cs typeface="Arial" panose="020B0604020202020204" pitchFamily="34" charset="0"/>
              </a:rPr>
            </a:br>
            <a:r>
              <a:rPr lang="sl-SI" sz="1600" dirty="0">
                <a:latin typeface="Arial" panose="020B0604020202020204" pitchFamily="34" charset="0"/>
                <a:cs typeface="Arial" panose="020B0604020202020204" pitchFamily="34" charset="0"/>
              </a:rPr>
              <a:t>Ni se mu zdelo (</a:t>
            </a:r>
            <a:r>
              <a:rPr lang="sl-SI" sz="1600" dirty="0" err="1">
                <a:latin typeface="Arial" panose="020B0604020202020204" pitchFamily="34" charset="0"/>
                <a:cs typeface="Arial" panose="020B0604020202020204" pitchFamily="34" charset="0"/>
              </a:rPr>
              <a:t>vredu</a:t>
            </a:r>
            <a:r>
              <a:rPr lang="sl-SI" sz="1600" dirty="0">
                <a:latin typeface="Arial" panose="020B0604020202020204" pitchFamily="34" charset="0"/>
                <a:cs typeface="Arial" panose="020B0604020202020204" pitchFamily="34" charset="0"/>
              </a:rPr>
              <a:t>/v redu), da prijatelj ni držal obljube.</a:t>
            </a:r>
            <a:br>
              <a:rPr lang="sl-SI" sz="1600" dirty="0">
                <a:latin typeface="Arial" panose="020B0604020202020204" pitchFamily="34" charset="0"/>
                <a:cs typeface="Arial" panose="020B0604020202020204" pitchFamily="34" charset="0"/>
              </a:rPr>
            </a:br>
            <a:br>
              <a:rPr lang="sl-SI" sz="1600" dirty="0">
                <a:latin typeface="Arial" panose="020B0604020202020204" pitchFamily="34" charset="0"/>
                <a:cs typeface="Arial" panose="020B0604020202020204" pitchFamily="34" charset="0"/>
              </a:rPr>
            </a:br>
            <a:br>
              <a:rPr lang="sl-SI" sz="1600" dirty="0">
                <a:latin typeface="Arial" panose="020B0604020202020204" pitchFamily="34" charset="0"/>
                <a:cs typeface="Arial" panose="020B0604020202020204" pitchFamily="34" charset="0"/>
              </a:rPr>
            </a:br>
            <a:r>
              <a:rPr lang="sl-SI" sz="1600" dirty="0">
                <a:latin typeface="Georgia Pro Cond Semibold" panose="02040706050405020303" pitchFamily="18" charset="0"/>
                <a:cs typeface="Arial" panose="020B0604020202020204" pitchFamily="34" charset="0"/>
              </a:rPr>
              <a:t>4</a:t>
            </a:r>
            <a:r>
              <a:rPr lang="sl-SI" sz="1600" dirty="0">
                <a:latin typeface="Georgia Pro Cond Semibold" panose="02040706050405020303" pitchFamily="18" charset="0"/>
              </a:rPr>
              <a:t>. Uporaba pravilne možnosti.</a:t>
            </a:r>
            <a:br>
              <a:rPr lang="sl-SI" sz="1600" dirty="0">
                <a:latin typeface="Georgia Pro Cond Semibold" panose="02040706050405020303" pitchFamily="18" charset="0"/>
              </a:rPr>
            </a:br>
            <a:br>
              <a:rPr lang="sl-SI" sz="1600" dirty="0">
                <a:latin typeface="Georgia Pro Cond Semibold" panose="02040706050405020303" pitchFamily="18" charset="0"/>
              </a:rPr>
            </a:br>
            <a:r>
              <a:rPr lang="sl-SI" sz="1600" i="1" dirty="0">
                <a:latin typeface="Arial" panose="020B0604020202020204" pitchFamily="34" charset="0"/>
                <a:cs typeface="Arial" panose="020B0604020202020204" pitchFamily="34" charset="0"/>
              </a:rPr>
              <a:t>Na črtice napiši ustrezni predlog: </a:t>
            </a:r>
            <a:r>
              <a:rPr lang="sl-SI" sz="1600" dirty="0">
                <a:latin typeface="Arial" panose="020B0604020202020204" pitchFamily="34" charset="0"/>
                <a:cs typeface="Arial" panose="020B0604020202020204" pitchFamily="34" charset="0"/>
              </a:rPr>
              <a:t>z</a:t>
            </a:r>
            <a:r>
              <a:rPr lang="sl-SI" sz="1600" i="1" dirty="0">
                <a:latin typeface="Arial" panose="020B0604020202020204" pitchFamily="34" charset="0"/>
                <a:cs typeface="Arial" panose="020B0604020202020204" pitchFamily="34" charset="0"/>
              </a:rPr>
              <a:t>, </a:t>
            </a:r>
            <a:r>
              <a:rPr lang="sl-SI" sz="1600" dirty="0">
                <a:latin typeface="Arial" panose="020B0604020202020204" pitchFamily="34" charset="0"/>
                <a:cs typeface="Arial" panose="020B0604020202020204" pitchFamily="34" charset="0"/>
              </a:rPr>
              <a:t>s</a:t>
            </a:r>
            <a:r>
              <a:rPr lang="sl-SI" sz="1600" i="1" dirty="0">
                <a:latin typeface="Arial" panose="020B0604020202020204" pitchFamily="34" charset="0"/>
                <a:cs typeface="Arial" panose="020B0604020202020204" pitchFamily="34" charset="0"/>
              </a:rPr>
              <a:t> ali </a:t>
            </a:r>
            <a:r>
              <a:rPr lang="sl-SI" sz="1600" dirty="0">
                <a:latin typeface="Arial" panose="020B0604020202020204" pitchFamily="34" charset="0"/>
                <a:cs typeface="Arial" panose="020B0604020202020204" pitchFamily="34" charset="0"/>
              </a:rPr>
              <a:t>iz</a:t>
            </a:r>
            <a:r>
              <a:rPr lang="sl-SI" sz="1600" i="1" dirty="0">
                <a:latin typeface="Arial" panose="020B0604020202020204" pitchFamily="34" charset="0"/>
                <a:cs typeface="Arial" panose="020B0604020202020204" pitchFamily="34" charset="0"/>
              </a:rPr>
              <a:t>.</a:t>
            </a:r>
            <a:br>
              <a:rPr lang="sl-SI" sz="1600" i="1" dirty="0">
                <a:latin typeface="Arial" panose="020B0604020202020204" pitchFamily="34" charset="0"/>
                <a:cs typeface="Arial" panose="020B0604020202020204" pitchFamily="34" charset="0"/>
              </a:rPr>
            </a:br>
            <a:r>
              <a:rPr lang="sl-SI" sz="1600" dirty="0">
                <a:latin typeface="Arial" panose="020B0604020202020204" pitchFamily="34" charset="0"/>
                <a:cs typeface="Arial" panose="020B0604020202020204" pitchFamily="34" charset="0"/>
              </a:rPr>
              <a:t> </a:t>
            </a:r>
            <a:br>
              <a:rPr lang="sl-SI" sz="1600" dirty="0">
                <a:latin typeface="Arial" panose="020B0604020202020204" pitchFamily="34" charset="0"/>
                <a:cs typeface="Arial" panose="020B0604020202020204" pitchFamily="34" charset="0"/>
              </a:rPr>
            </a:br>
            <a:r>
              <a:rPr lang="sl-SI" sz="1600" dirty="0">
                <a:latin typeface="Arial" panose="020B0604020202020204" pitchFamily="34" charset="0"/>
                <a:cs typeface="Arial" panose="020B0604020202020204" pitchFamily="34" charset="0"/>
              </a:rPr>
              <a:t>Ana prihaja ___ Ljubljane, njena prijateljica Lia pa ___ Ptuja. Na taboru sta spoznali Petro, ki prihaja ___ Bleda.</a:t>
            </a:r>
            <a:endParaRPr lang="sv-SE" sz="16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896641135"/>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F55BA9-7F2B-9EEC-24DF-323A0B4F9033}"/>
            </a:ext>
          </a:extLst>
        </p:cNvPr>
        <p:cNvGrpSpPr/>
        <p:nvPr/>
      </p:nvGrpSpPr>
      <p:grpSpPr>
        <a:xfrm>
          <a:off x="0" y="0"/>
          <a:ext cx="0" cy="0"/>
          <a:chOff x="0" y="0"/>
          <a:chExt cx="0" cy="0"/>
        </a:xfrm>
      </p:grpSpPr>
      <p:sp>
        <p:nvSpPr>
          <p:cNvPr id="3" name="Naslov 1">
            <a:extLst>
              <a:ext uri="{FF2B5EF4-FFF2-40B4-BE49-F238E27FC236}">
                <a16:creationId xmlns:a16="http://schemas.microsoft.com/office/drawing/2014/main" id="{9A9F088E-63EC-DDB6-93E2-C3E22C958F0A}"/>
              </a:ext>
            </a:extLst>
          </p:cNvPr>
          <p:cNvSpPr>
            <a:spLocks noGrp="1"/>
          </p:cNvSpPr>
          <p:nvPr>
            <p:ph type="title"/>
          </p:nvPr>
        </p:nvSpPr>
        <p:spPr>
          <a:xfrm>
            <a:off x="713250" y="483200"/>
            <a:ext cx="7717500" cy="560902"/>
          </a:xfrm>
        </p:spPr>
        <p:txBody>
          <a:bodyPr/>
          <a:lstStyle/>
          <a:p>
            <a:pPr algn="l"/>
            <a:r>
              <a:rPr lang="sl-SI" sz="1600" dirty="0">
                <a:latin typeface="Georgia Pro Cond Semibold" panose="02040706050405020303" pitchFamily="18" charset="0"/>
              </a:rPr>
              <a:t>5. Vstavljanje ločil.</a:t>
            </a:r>
            <a:br>
              <a:rPr lang="sl-SI" sz="1600" dirty="0">
                <a:latin typeface="Georgia Pro Cond Semibold" panose="02040706050405020303" pitchFamily="18" charset="0"/>
              </a:rPr>
            </a:br>
            <a:br>
              <a:rPr lang="sl-SI" sz="1600" dirty="0">
                <a:latin typeface="Georgia Pro Cond Semibold" panose="02040706050405020303" pitchFamily="18" charset="0"/>
              </a:rPr>
            </a:br>
            <a:r>
              <a:rPr lang="sl-SI" sz="1600" i="1" dirty="0">
                <a:latin typeface="Arial" panose="020B0604020202020204" pitchFamily="34" charset="0"/>
                <a:cs typeface="Arial" panose="020B0604020202020204" pitchFamily="34" charset="0"/>
              </a:rPr>
              <a:t>Z rdečo barvo podčrtaj dobesedni navedek, z modro pa spremni stavek. Nato vstavi ločila.</a:t>
            </a:r>
            <a:br>
              <a:rPr lang="sl-SI" sz="1600" i="1" dirty="0">
                <a:latin typeface="Arial" panose="020B0604020202020204" pitchFamily="34" charset="0"/>
                <a:cs typeface="Arial" panose="020B0604020202020204" pitchFamily="34" charset="0"/>
              </a:rPr>
            </a:br>
            <a:r>
              <a:rPr lang="sl-SI" sz="1600" dirty="0">
                <a:latin typeface="Arial" panose="020B0604020202020204" pitchFamily="34" charset="0"/>
                <a:cs typeface="Arial" panose="020B0604020202020204" pitchFamily="34" charset="0"/>
              </a:rPr>
              <a:t> </a:t>
            </a:r>
            <a:br>
              <a:rPr lang="sl-SI" sz="1600" dirty="0">
                <a:latin typeface="Arial" panose="020B0604020202020204" pitchFamily="34" charset="0"/>
                <a:cs typeface="Arial" panose="020B0604020202020204" pitchFamily="34" charset="0"/>
              </a:rPr>
            </a:br>
            <a:r>
              <a:rPr lang="sl-SI" sz="1600" dirty="0">
                <a:latin typeface="Arial" panose="020B0604020202020204" pitchFamily="34" charset="0"/>
                <a:cs typeface="Arial" panose="020B0604020202020204" pitchFamily="34" charset="0"/>
              </a:rPr>
              <a:t>Ali je danes za malico ribji namaz je Andrej vprašal Luko.</a:t>
            </a:r>
            <a:br>
              <a:rPr lang="sl-SI" sz="1600" dirty="0">
                <a:latin typeface="Arial" panose="020B0604020202020204" pitchFamily="34" charset="0"/>
                <a:cs typeface="Arial" panose="020B0604020202020204" pitchFamily="34" charset="0"/>
              </a:rPr>
            </a:br>
            <a:br>
              <a:rPr lang="sl-SI" sz="1600" dirty="0">
                <a:latin typeface="Arial" panose="020B0604020202020204" pitchFamily="34" charset="0"/>
                <a:cs typeface="Arial" panose="020B0604020202020204" pitchFamily="34" charset="0"/>
              </a:rPr>
            </a:br>
            <a:br>
              <a:rPr lang="sl-SI" sz="1600" dirty="0">
                <a:latin typeface="Arial" panose="020B0604020202020204" pitchFamily="34" charset="0"/>
                <a:cs typeface="Arial" panose="020B0604020202020204" pitchFamily="34" charset="0"/>
              </a:rPr>
            </a:br>
            <a:r>
              <a:rPr lang="sl-SI" sz="1600" dirty="0">
                <a:latin typeface="Georgia Pro Cond Semibold" panose="02040706050405020303" pitchFamily="18" charset="0"/>
                <a:cs typeface="Arial" panose="020B0604020202020204" pitchFamily="34" charset="0"/>
              </a:rPr>
              <a:t>6. </a:t>
            </a:r>
            <a:r>
              <a:rPr lang="sl-SI" sz="1600" dirty="0">
                <a:latin typeface="Georgia Pro Cond Semibold" panose="02040706050405020303" pitchFamily="18" charset="0"/>
              </a:rPr>
              <a:t>Razlaga pravopisnega pojava.</a:t>
            </a:r>
            <a:br>
              <a:rPr lang="sl-SI" sz="1600" dirty="0">
                <a:latin typeface="Georgia Pro Cond Semibold" panose="02040706050405020303" pitchFamily="18" charset="0"/>
              </a:rPr>
            </a:br>
            <a:br>
              <a:rPr lang="sl-SI" sz="1600" dirty="0">
                <a:latin typeface="Georgia Pro Cond Semibold" panose="02040706050405020303" pitchFamily="18" charset="0"/>
              </a:rPr>
            </a:br>
            <a:r>
              <a:rPr lang="sl-SI" sz="1600" i="1" dirty="0">
                <a:latin typeface="Arial" panose="020B0604020202020204" pitchFamily="34" charset="0"/>
                <a:cs typeface="Arial" panose="020B0604020202020204" pitchFamily="34" charset="0"/>
              </a:rPr>
              <a:t>Vstavi vejice, kjer je potrebno. Pod vsako vstavljeno vejico napiši razlago, zakaj si jo vstavil/vstavila.</a:t>
            </a:r>
            <a:br>
              <a:rPr lang="sl-SI" sz="1600" i="1" dirty="0">
                <a:latin typeface="Arial" panose="020B0604020202020204" pitchFamily="34" charset="0"/>
                <a:cs typeface="Arial" panose="020B0604020202020204" pitchFamily="34" charset="0"/>
              </a:rPr>
            </a:br>
            <a:br>
              <a:rPr lang="sl-SI" sz="1600" dirty="0">
                <a:latin typeface="Arial" panose="020B0604020202020204" pitchFamily="34" charset="0"/>
                <a:cs typeface="Arial" panose="020B0604020202020204" pitchFamily="34" charset="0"/>
              </a:rPr>
            </a:br>
            <a:r>
              <a:rPr lang="sl-SI" sz="1600" dirty="0">
                <a:latin typeface="Arial" panose="020B0604020202020204" pitchFamily="34" charset="0"/>
                <a:cs typeface="Arial" panose="020B0604020202020204" pitchFamily="34" charset="0"/>
              </a:rPr>
              <a:t>Gasilci nam lahko pomagajo ob požaru poplavi ali kakšni drugi nesreči.</a:t>
            </a:r>
            <a:br>
              <a:rPr lang="sl-SI" sz="1600" dirty="0">
                <a:latin typeface="Arial" panose="020B0604020202020204" pitchFamily="34" charset="0"/>
                <a:cs typeface="Arial" panose="020B0604020202020204" pitchFamily="34" charset="0"/>
              </a:rPr>
            </a:br>
            <a:r>
              <a:rPr lang="sl-SI" sz="1600" dirty="0">
                <a:latin typeface="Arial" panose="020B0604020202020204" pitchFamily="34" charset="0"/>
                <a:cs typeface="Arial" panose="020B0604020202020204" pitchFamily="34" charset="0"/>
              </a:rPr>
              <a:t>___________________________________________________________</a:t>
            </a:r>
            <a:br>
              <a:rPr lang="sl-SI" sz="1600" dirty="0">
                <a:latin typeface="Arial" panose="020B0604020202020204" pitchFamily="34" charset="0"/>
                <a:cs typeface="Arial" panose="020B0604020202020204" pitchFamily="34" charset="0"/>
              </a:rPr>
            </a:br>
            <a:r>
              <a:rPr lang="sl-SI" sz="1600" dirty="0">
                <a:latin typeface="Arial" panose="020B0604020202020204" pitchFamily="34" charset="0"/>
                <a:cs typeface="Arial" panose="020B0604020202020204" pitchFamily="34" charset="0"/>
              </a:rPr>
              <a:t>Kljub temu da je že sredina decembra še nismo kupili božičnih daril.</a:t>
            </a:r>
            <a:br>
              <a:rPr lang="sl-SI" sz="1600" dirty="0">
                <a:latin typeface="Arial" panose="020B0604020202020204" pitchFamily="34" charset="0"/>
                <a:cs typeface="Arial" panose="020B0604020202020204" pitchFamily="34" charset="0"/>
              </a:rPr>
            </a:br>
            <a:r>
              <a:rPr lang="sl-SI" sz="1600" dirty="0">
                <a:latin typeface="Arial" panose="020B0604020202020204" pitchFamily="34" charset="0"/>
                <a:cs typeface="Arial" panose="020B0604020202020204" pitchFamily="34" charset="0"/>
              </a:rPr>
              <a:t>___________________________________________________________</a:t>
            </a:r>
            <a:br>
              <a:rPr lang="sl-SI" sz="1600" dirty="0">
                <a:latin typeface="Georgia Pro Cond Semibold" panose="02040706050405020303" pitchFamily="18" charset="0"/>
              </a:rPr>
            </a:br>
            <a:br>
              <a:rPr lang="sl-SI" sz="1600" dirty="0">
                <a:latin typeface="Georgia Pro Cond Semibold" panose="02040706050405020303" pitchFamily="18" charset="0"/>
              </a:rPr>
            </a:br>
            <a:endParaRPr lang="sv-SE" sz="16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413353455"/>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B90B22-90D1-C3B3-7DBE-0375DEA32EF5}"/>
            </a:ext>
          </a:extLst>
        </p:cNvPr>
        <p:cNvGrpSpPr/>
        <p:nvPr/>
      </p:nvGrpSpPr>
      <p:grpSpPr>
        <a:xfrm>
          <a:off x="0" y="0"/>
          <a:ext cx="0" cy="0"/>
          <a:chOff x="0" y="0"/>
          <a:chExt cx="0" cy="0"/>
        </a:xfrm>
      </p:grpSpPr>
      <p:sp>
        <p:nvSpPr>
          <p:cNvPr id="3" name="Naslov 1">
            <a:extLst>
              <a:ext uri="{FF2B5EF4-FFF2-40B4-BE49-F238E27FC236}">
                <a16:creationId xmlns:a16="http://schemas.microsoft.com/office/drawing/2014/main" id="{248C8CB6-F3F6-3302-3012-58D502A5FDD2}"/>
              </a:ext>
            </a:extLst>
          </p:cNvPr>
          <p:cNvSpPr>
            <a:spLocks noGrp="1"/>
          </p:cNvSpPr>
          <p:nvPr>
            <p:ph type="title"/>
          </p:nvPr>
        </p:nvSpPr>
        <p:spPr>
          <a:xfrm>
            <a:off x="713250" y="684238"/>
            <a:ext cx="7717500" cy="560902"/>
          </a:xfrm>
        </p:spPr>
        <p:txBody>
          <a:bodyPr/>
          <a:lstStyle/>
          <a:p>
            <a:pPr algn="l"/>
            <a:endParaRPr lang="sv-SE" sz="1600" dirty="0">
              <a:latin typeface="Arial" panose="020B0604020202020204" pitchFamily="34" charset="0"/>
              <a:cs typeface="Arial" panose="020B0604020202020204" pitchFamily="34" charset="0"/>
            </a:endParaRPr>
          </a:p>
        </p:txBody>
      </p:sp>
      <p:pic>
        <p:nvPicPr>
          <p:cNvPr id="4" name="Slika 3">
            <a:extLst>
              <a:ext uri="{FF2B5EF4-FFF2-40B4-BE49-F238E27FC236}">
                <a16:creationId xmlns:a16="http://schemas.microsoft.com/office/drawing/2014/main" id="{4FE8E030-C84F-879D-5CDB-52505D47CB74}"/>
              </a:ext>
            </a:extLst>
          </p:cNvPr>
          <p:cNvPicPr>
            <a:picLocks noChangeAspect="1"/>
          </p:cNvPicPr>
          <p:nvPr/>
        </p:nvPicPr>
        <p:blipFill>
          <a:blip r:embed="rId3"/>
          <a:stretch>
            <a:fillRect/>
          </a:stretch>
        </p:blipFill>
        <p:spPr>
          <a:xfrm>
            <a:off x="641215" y="471194"/>
            <a:ext cx="7886699" cy="4201111"/>
          </a:xfrm>
          <a:prstGeom prst="rect">
            <a:avLst/>
          </a:prstGeom>
        </p:spPr>
      </p:pic>
    </p:spTree>
    <p:extLst>
      <p:ext uri="{BB962C8B-B14F-4D97-AF65-F5344CB8AC3E}">
        <p14:creationId xmlns:p14="http://schemas.microsoft.com/office/powerpoint/2010/main" val="626267907"/>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CC89DB-93B5-1703-25FF-DEFEE9C6670D}"/>
            </a:ext>
          </a:extLst>
        </p:cNvPr>
        <p:cNvGrpSpPr/>
        <p:nvPr/>
      </p:nvGrpSpPr>
      <p:grpSpPr>
        <a:xfrm>
          <a:off x="0" y="0"/>
          <a:ext cx="0" cy="0"/>
          <a:chOff x="0" y="0"/>
          <a:chExt cx="0" cy="0"/>
        </a:xfrm>
      </p:grpSpPr>
      <p:pic>
        <p:nvPicPr>
          <p:cNvPr id="4" name="Slika 3">
            <a:extLst>
              <a:ext uri="{FF2B5EF4-FFF2-40B4-BE49-F238E27FC236}">
                <a16:creationId xmlns:a16="http://schemas.microsoft.com/office/drawing/2014/main" id="{0FE1C534-3A9F-74ED-84F2-540CEB8C9DD8}"/>
              </a:ext>
            </a:extLst>
          </p:cNvPr>
          <p:cNvPicPr>
            <a:picLocks noChangeAspect="1"/>
          </p:cNvPicPr>
          <p:nvPr/>
        </p:nvPicPr>
        <p:blipFill>
          <a:blip r:embed="rId3"/>
          <a:stretch>
            <a:fillRect/>
          </a:stretch>
        </p:blipFill>
        <p:spPr>
          <a:xfrm>
            <a:off x="1281414" y="538264"/>
            <a:ext cx="5851785" cy="3683048"/>
          </a:xfrm>
          <a:prstGeom prst="rect">
            <a:avLst/>
          </a:prstGeom>
        </p:spPr>
      </p:pic>
      <p:sp>
        <p:nvSpPr>
          <p:cNvPr id="5" name="PoljeZBesedilom 4">
            <a:extLst>
              <a:ext uri="{FF2B5EF4-FFF2-40B4-BE49-F238E27FC236}">
                <a16:creationId xmlns:a16="http://schemas.microsoft.com/office/drawing/2014/main" id="{6ABAEF01-CA02-148E-8599-7F31B4F4228C}"/>
              </a:ext>
            </a:extLst>
          </p:cNvPr>
          <p:cNvSpPr txBox="1"/>
          <p:nvPr/>
        </p:nvSpPr>
        <p:spPr>
          <a:xfrm>
            <a:off x="817123" y="447472"/>
            <a:ext cx="564204" cy="307777"/>
          </a:xfrm>
          <a:prstGeom prst="rect">
            <a:avLst/>
          </a:prstGeom>
          <a:noFill/>
        </p:spPr>
        <p:txBody>
          <a:bodyPr wrap="square" rtlCol="0">
            <a:spAutoFit/>
          </a:bodyPr>
          <a:lstStyle/>
          <a:p>
            <a:r>
              <a:rPr lang="sl-SI" b="1" dirty="0">
                <a:solidFill>
                  <a:schemeClr val="tx1"/>
                </a:solidFill>
              </a:rPr>
              <a:t>9.</a:t>
            </a:r>
          </a:p>
        </p:txBody>
      </p:sp>
      <p:sp>
        <p:nvSpPr>
          <p:cNvPr id="6" name="PoljeZBesedilom 5">
            <a:extLst>
              <a:ext uri="{FF2B5EF4-FFF2-40B4-BE49-F238E27FC236}">
                <a16:creationId xmlns:a16="http://schemas.microsoft.com/office/drawing/2014/main" id="{111A9E42-07D9-801C-7379-F4208F552E22}"/>
              </a:ext>
            </a:extLst>
          </p:cNvPr>
          <p:cNvSpPr txBox="1"/>
          <p:nvPr/>
        </p:nvSpPr>
        <p:spPr>
          <a:xfrm>
            <a:off x="817123" y="4388251"/>
            <a:ext cx="1423481" cy="307777"/>
          </a:xfrm>
          <a:prstGeom prst="rect">
            <a:avLst/>
          </a:prstGeom>
          <a:noFill/>
        </p:spPr>
        <p:txBody>
          <a:bodyPr wrap="square" rtlCol="0">
            <a:spAutoFit/>
          </a:bodyPr>
          <a:lstStyle/>
          <a:p>
            <a:r>
              <a:rPr lang="sl-SI" b="1" dirty="0">
                <a:solidFill>
                  <a:schemeClr val="tx1"/>
                </a:solidFill>
              </a:rPr>
              <a:t>10. Narek.</a:t>
            </a:r>
          </a:p>
        </p:txBody>
      </p:sp>
    </p:spTree>
    <p:extLst>
      <p:ext uri="{BB962C8B-B14F-4D97-AF65-F5344CB8AC3E}">
        <p14:creationId xmlns:p14="http://schemas.microsoft.com/office/powerpoint/2010/main" val="1779676033"/>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8D3727-B2AA-5FEF-AB20-66FD7F5FFDFC}"/>
            </a:ext>
          </a:extLst>
        </p:cNvPr>
        <p:cNvGrpSpPr/>
        <p:nvPr/>
      </p:nvGrpSpPr>
      <p:grpSpPr>
        <a:xfrm>
          <a:off x="0" y="0"/>
          <a:ext cx="0" cy="0"/>
          <a:chOff x="0" y="0"/>
          <a:chExt cx="0" cy="0"/>
        </a:xfrm>
      </p:grpSpPr>
      <p:sp>
        <p:nvSpPr>
          <p:cNvPr id="2" name="Naslov 1">
            <a:extLst>
              <a:ext uri="{FF2B5EF4-FFF2-40B4-BE49-F238E27FC236}">
                <a16:creationId xmlns:a16="http://schemas.microsoft.com/office/drawing/2014/main" id="{EDA7DD87-8798-ECCB-E0E7-2C14046C91E0}"/>
              </a:ext>
            </a:extLst>
          </p:cNvPr>
          <p:cNvSpPr>
            <a:spLocks noGrp="1"/>
          </p:cNvSpPr>
          <p:nvPr>
            <p:ph type="title"/>
          </p:nvPr>
        </p:nvSpPr>
        <p:spPr>
          <a:xfrm>
            <a:off x="743735" y="1135470"/>
            <a:ext cx="7849031" cy="369451"/>
          </a:xfrm>
        </p:spPr>
        <p:txBody>
          <a:bodyPr/>
          <a:lstStyle/>
          <a:p>
            <a:pPr algn="l"/>
            <a:r>
              <a:rPr lang="sl-SI" sz="5000" dirty="0">
                <a:latin typeface="Grand Hotel" panose="020B0604020202020204" charset="0"/>
              </a:rPr>
              <a:t>Želimo vam veliko uspeha </a:t>
            </a:r>
            <a:br>
              <a:rPr lang="sl-SI" sz="5000" dirty="0">
                <a:latin typeface="Grand Hotel" panose="020B0604020202020204" charset="0"/>
              </a:rPr>
            </a:br>
            <a:r>
              <a:rPr lang="sl-SI" sz="5000" dirty="0">
                <a:latin typeface="Grand Hotel" panose="020B0604020202020204" charset="0"/>
              </a:rPr>
              <a:t>pri pripravi učencev/dijakov na tekmovanje za Vodnikovo priznanje. </a:t>
            </a:r>
            <a:r>
              <a:rPr lang="sl-SI" sz="5000" dirty="0">
                <a:latin typeface="Grand Hotel" panose="020B0604020202020204" charset="0"/>
                <a:sym typeface="Wingdings" panose="05000000000000000000" pitchFamily="2" charset="2"/>
              </a:rPr>
              <a:t></a:t>
            </a:r>
            <a:endParaRPr lang="sl-SI" sz="5000" dirty="0">
              <a:latin typeface="Grand Hotel" panose="020B0604020202020204" charset="0"/>
            </a:endParaRPr>
          </a:p>
        </p:txBody>
      </p:sp>
      <p:pic>
        <p:nvPicPr>
          <p:cNvPr id="3" name="Google Shape;276;p16">
            <a:extLst>
              <a:ext uri="{FF2B5EF4-FFF2-40B4-BE49-F238E27FC236}">
                <a16:creationId xmlns:a16="http://schemas.microsoft.com/office/drawing/2014/main" id="{AEEAD484-CAFC-8482-6EB0-CD03CB45DB08}"/>
              </a:ext>
            </a:extLst>
          </p:cNvPr>
          <p:cNvPicPr preferRelativeResize="0"/>
          <p:nvPr/>
        </p:nvPicPr>
        <p:blipFill>
          <a:blip r:embed="rId2">
            <a:alphaModFix/>
          </a:blip>
          <a:stretch>
            <a:fillRect/>
          </a:stretch>
        </p:blipFill>
        <p:spPr>
          <a:xfrm>
            <a:off x="6108970" y="667965"/>
            <a:ext cx="2483796" cy="1575882"/>
          </a:xfrm>
          <a:prstGeom prst="rect">
            <a:avLst/>
          </a:prstGeom>
          <a:noFill/>
          <a:ln>
            <a:noFill/>
          </a:ln>
        </p:spPr>
      </p:pic>
    </p:spTree>
    <p:extLst>
      <p:ext uri="{BB962C8B-B14F-4D97-AF65-F5344CB8AC3E}">
        <p14:creationId xmlns:p14="http://schemas.microsoft.com/office/powerpoint/2010/main" val="3517041127"/>
      </p:ext>
    </p:extLst>
  </p:cSld>
  <p:clrMapOvr>
    <a:masterClrMapping/>
  </p:clrMapOvr>
</p:sld>
</file>

<file path=ppt/theme/theme1.xml><?xml version="1.0" encoding="utf-8"?>
<a:theme xmlns:a="http://schemas.openxmlformats.org/drawingml/2006/main" name="German Literature Thesis Infographics by Slidesgo">
  <a:themeElements>
    <a:clrScheme name="Simple Light">
      <a:dk1>
        <a:srgbClr val="5D412D"/>
      </a:dk1>
      <a:lt1>
        <a:srgbClr val="FFFFFF"/>
      </a:lt1>
      <a:dk2>
        <a:srgbClr val="B68B6D"/>
      </a:dk2>
      <a:lt2>
        <a:srgbClr val="EDB6A8"/>
      </a:lt2>
      <a:accent1>
        <a:srgbClr val="FDB282"/>
      </a:accent1>
      <a:accent2>
        <a:srgbClr val="819EBD"/>
      </a:accent2>
      <a:accent3>
        <a:srgbClr val="84B6A8"/>
      </a:accent3>
      <a:accent4>
        <a:srgbClr val="D9EED9"/>
      </a:accent4>
      <a:accent5>
        <a:srgbClr val="FFF5E6"/>
      </a:accent5>
      <a:accent6>
        <a:srgbClr val="FFEED4"/>
      </a:accent6>
      <a:hlink>
        <a:srgbClr val="5D412D"/>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4594</TotalTime>
  <Words>7889</Words>
  <Application>Microsoft Office PowerPoint</Application>
  <PresentationFormat>Diaprojekcija na zaslonu (16:9)</PresentationFormat>
  <Paragraphs>337</Paragraphs>
  <Slides>79</Slides>
  <Notes>10</Notes>
  <HiddenSlides>0</HiddenSlides>
  <MMClips>0</MMClips>
  <ScaleCrop>false</ScaleCrop>
  <HeadingPairs>
    <vt:vector size="6" baseType="variant">
      <vt:variant>
        <vt:lpstr>Uporabljene pisave</vt:lpstr>
      </vt:variant>
      <vt:variant>
        <vt:i4>5</vt:i4>
      </vt:variant>
      <vt:variant>
        <vt:lpstr>Tema</vt:lpstr>
      </vt:variant>
      <vt:variant>
        <vt:i4>1</vt:i4>
      </vt:variant>
      <vt:variant>
        <vt:lpstr>Naslovi diapozitivov</vt:lpstr>
      </vt:variant>
      <vt:variant>
        <vt:i4>79</vt:i4>
      </vt:variant>
    </vt:vector>
  </HeadingPairs>
  <TitlesOfParts>
    <vt:vector size="85" baseType="lpstr">
      <vt:lpstr>Georgia Pro Cond Semibold</vt:lpstr>
      <vt:lpstr>Grand Hotel</vt:lpstr>
      <vt:lpstr>Raleway</vt:lpstr>
      <vt:lpstr>Georgia Pro Semibold</vt:lpstr>
      <vt:lpstr>Arial</vt:lpstr>
      <vt:lpstr>German Literature Thesis Infographics by Slidesgo</vt:lpstr>
      <vt:lpstr>Zveza slovenskih slavističnih društev   Vesna Žnidar   Tematski sklopi tekmovanja za Vodnikovo priznanje  Jezikovno-pravopisna delavnica  Ljubljana, 2025    </vt:lpstr>
      <vt:lpstr>Jezikovna norma pri pouku slovenščine</vt:lpstr>
      <vt:lpstr>Ideal/pričakovanja … </vt:lpstr>
      <vt:lpstr>PowerPointova predstavitev</vt:lpstr>
      <vt:lpstr>Popravljanje besedil učencev </vt:lpstr>
      <vt:lpstr>PowerPointova predstavitev</vt:lpstr>
      <vt:lpstr>Šolska praksa </vt:lpstr>
      <vt:lpstr>Korpusna analiza popravkov</vt:lpstr>
      <vt:lpstr>Pravopis</vt:lpstr>
      <vt:lpstr>Primer - popravki velike in male začetnice </vt:lpstr>
      <vt:lpstr>Imena bitij</vt:lpstr>
      <vt:lpstr>PowerPointova predstavitev</vt:lpstr>
      <vt:lpstr>PowerPointova predstavitev</vt:lpstr>
      <vt:lpstr>PowerPointova predstavitev</vt:lpstr>
      <vt:lpstr>PowerPointova predstavitev</vt:lpstr>
      <vt:lpstr>Zemljepisna lastna imena</vt:lpstr>
      <vt:lpstr>Pridevniki – primer Božji/božji</vt:lpstr>
      <vt:lpstr>Problem: ločevanje med lastno- in občnoimenskostjo</vt:lpstr>
      <vt:lpstr>Oblikoslovje</vt:lpstr>
      <vt:lpstr>Primeri – naselbinska zemljepisna lastna imena</vt:lpstr>
      <vt:lpstr>PowerPointova predstavitev</vt:lpstr>
      <vt:lpstr>Primeri – domača osebna lastna imena</vt:lpstr>
      <vt:lpstr>Primeri – funkcijske besede</vt:lpstr>
      <vt:lpstr>Primeri – glagoli</vt:lpstr>
      <vt:lpstr>PowerPointova predstavitev</vt:lpstr>
      <vt:lpstr>Primeri – pridevniki</vt:lpstr>
      <vt:lpstr>Primeri – števniki</vt:lpstr>
      <vt:lpstr>Občna poimenovanja – težave pri posebnostih</vt:lpstr>
      <vt:lpstr>PowerPointova predstavitev</vt:lpstr>
      <vt:lpstr>PowerPointova predstavitev</vt:lpstr>
      <vt:lpstr>Primeri – zaimki</vt:lpstr>
      <vt:lpstr>PowerPointova predstavitev</vt:lpstr>
      <vt:lpstr>Skladnja</vt:lpstr>
      <vt:lpstr>PowerPointova predstavitev</vt:lpstr>
      <vt:lpstr>PowerPointova predstavitev</vt:lpstr>
      <vt:lpstr>Slog</vt:lpstr>
      <vt:lpstr>PowerPointova predstavitev</vt:lpstr>
      <vt:lpstr>Primer slogovnih popravkov – zamenjava besed s sopomenkami</vt:lpstr>
      <vt:lpstr>Praktični primeri</vt:lpstr>
      <vt:lpstr>Glede na število prebivalcev je Slovenija država z najuspešnejšimi športniki na planetu.</vt:lpstr>
      <vt:lpstr>Glede na število prebivalcev je Slovenija država z najuspešnejšimi športniki na planetu.</vt:lpstr>
      <vt:lpstr>Med potovanjem po srednji Evropi bomo obiskali sledeče države: Avstrijo, Češko, Poljsko, Slovaško ter Madžarsko.</vt:lpstr>
      <vt:lpstr>Med potovanjem po srednji Evropi bomo obiskali sledeče države: Avstrijo, Češko, Poljsko, Slovaško ter Madžarsko.</vt:lpstr>
      <vt:lpstr>Taja je po besedah njenih staršev in sorodnikov prijazna punca, ki se ji smilijo vsa živa bitja, ter pridna učenka.</vt:lpstr>
      <vt:lpstr>Taja je po besedah njenih staršev in sorodnikov prijazna punca, ki se ji smilijo vsa živa bitja, ter pridna učenka.</vt:lpstr>
      <vt:lpstr>Profesorica Anja Tavčar je vprašala Mio, če se bosta starša oglasila na govorilnih urah.</vt:lpstr>
      <vt:lpstr>Profesorica Anja Tavčar je vprašala Mio, če se bosta starša oglasila na govorilnih urah.</vt:lpstr>
      <vt:lpstr>Po predmetu se vprašamo: Koga ali česa?, Komu ali čemu?, Koga ali kaj?, O kom ali o čem? oz. S kom ali s čim? ter s povedkom.</vt:lpstr>
      <vt:lpstr>Po predmetu se vprašamo: Koga ali česa?, Komu ali čemu?, Koga ali kaj?, O kom ali o čem? oz. S kom ali s čim? ter s povedkom.</vt:lpstr>
      <vt:lpstr>V naslednji povedi določi stavčne člene (izpiši jih na ustrezno mesto v preglednici (prislovnim določilom pripiši tudi vrsto)).</vt:lpstr>
      <vt:lpstr>V naslednji povedi določi stavčne člene (izpiši jih na ustrezno mesto v preglednici (prislovnim določilom pripiši tudi vrsto)).</vt:lpstr>
      <vt:lpstr>Skakanje z vrečami na prvi pogled izgleda enostavno, a povzroča kar precejšno zadihanost tekmovalcev. Kljub temu se ga na zabavnih prireditvah praviloma udeleži visoko število tako otrok kot tudi starejših.</vt:lpstr>
      <vt:lpstr>Skakanje z vrečami na prvi pogled izgleda enostavno, a povzroča kar precejšno zadihanost tekmovalcev. Kljub temu se ga na zabavnih prireditvah praviloma udeleži visoko število tako otrok kot tudi starejših.</vt:lpstr>
      <vt:lpstr>Vesel sem, da nam zdaj nihče ne more očitati kakršnekoli sodniške prednosti v domači dvorani.</vt:lpstr>
      <vt:lpstr>Vesel sem, da nam zdaj nihče ne more očitati kakršnekoli sodniške prednosti v domači dvorani.</vt:lpstr>
      <vt:lpstr>Isakovič je dodala: »Za uspeh v tako močni plavalni konkurenci je treba delati vztrajno in sistematično,« ter nam pokazala police, polne pokalov.</vt:lpstr>
      <vt:lpstr>Isakovič je dodala: »Za uspeh v tako močni plavalni konkurenci je treba delati vztrajno in sistematično,« ter nam pokazala police, polne pokalov.</vt:lpstr>
      <vt:lpstr>Urejenost natakarja se kaže tudi v takih malenkostih, kot je spretnost, da si diskretno poravna metuljčka, kadar streže pri mizah. </vt:lpstr>
      <vt:lpstr>Urejenost natakarja se kaže tudi v takih malenkostih, kot je spretnost, da si diskretno poravna metuljčka, kadar streže pri mizah. </vt:lpstr>
      <vt:lpstr>Potrebno je poudariti, da je bilo politično neodvisnost novonastalih držav težko zagotavljati, saj se je panafriška ideja izkazala za neuresničljivo, vlade pa so iskale zaveznike pri svetovnih velesilah, čeprav so skoraj vse afriške države formalno pripadale gibanju neuvrščenih.</vt:lpstr>
      <vt:lpstr>Potrebno je poudariti, da je bilo politično neodvisnost novonastalih držav težko zagotavljati, saj se je panafriška ideja izkazala za neuresničljivo, vlade pa so iskale zaveznike pri svetovnih velesilah, čeprav so skoraj vse afriške države formalno pripadale gibanju neuvrščenih.</vt:lpstr>
      <vt:lpstr>Diklorometan je zelo vnetljiv, zato steklenico s topilom, ko je ne rabiš, dobro zapri.</vt:lpstr>
      <vt:lpstr>Diklorometan je zelo vnetljiv, zato steklenico s topilom, ko je ne rabiš, dobro zapri.</vt:lpstr>
      <vt:lpstr>Med fazo gradnje je treba upoštevati druge okoljske vidike: procent trajnostnih gradbenih materialov, recikliranje materialov, čimmanjšo uporabo nevarnih snovi in zahteve po energijski učinkovitosti stavbe.</vt:lpstr>
      <vt:lpstr>Med fazo gradnje je treba upoštevati druge okoljske vidike: procent trajnostnih gradbenih materialov, recikliranje materialov, čimmanjšo uporabo nevarnih snovi in zahteve po energijski učinkovitosti stavbe.</vt:lpstr>
      <vt:lpstr>Naša občina v besedi in sliki je glasilo občine Postojna in je namenjeno občasnemu obveščanju občanov. </vt:lpstr>
      <vt:lpstr>Naša občina v besedi in sliki je glasilo občine Postojna in je namenjeno občasnemu obveščanju občanov. </vt:lpstr>
      <vt:lpstr>Mladi se vse bolj nagibajo k brezmesni prehrani, zato si fantje za malico namesto bureka večkrat privoščijo kar sirnico in jogurt, dekleta pa so bolj naklonjene raznim sestavljenim solatam.</vt:lpstr>
      <vt:lpstr>Mladi se vse bolj nagibajo k brezmesni prehrani, zato si fantje za malico namesto bureka večkrat privoščijo kar sirnico in jogurt, dekleta pa so bolj naklonjene raznim sestavljenim solatam.</vt:lpstr>
      <vt:lpstr>Ana je pogledala oba in skušala z njunih obrazov prebrati, ali je pisemce Markovo ali Markotovo.</vt:lpstr>
      <vt:lpstr>Ana je pogledala oba in skušala z njunih obrazov prebrati, ali je pisemce Markovo ali Markotovo.</vt:lpstr>
      <vt:lpstr>Primeri pravopisnih vaj </vt:lpstr>
      <vt:lpstr> 1. Popravljanje napak (vseh napak ali le enega tipa) – označevanje napak s popravnimi znamenji, lahko pa tudi prepis popravljenega besedila ali utemeljevanje popravkov</vt:lpstr>
      <vt:lpstr>2. Prepis besedila, napisanega v velikimi tiskanimi črkami, s pisanimi črkami (vaja rabe velike/male začetnice.</vt:lpstr>
      <vt:lpstr>3. Izbira pravilnega zapisa.  Podčrtaj pravilno možnost.   Ni se mu zdelo (vredu/v redu), da prijatelj ni držal obljube.   4. Uporaba pravilne možnosti.  Na črtice napiši ustrezni predlog: z, s ali iz.   Ana prihaja ___ Ljubljane, njena prijateljica Lia pa ___ Ptuja. Na taboru sta spoznali Petro, ki prihaja ___ Bleda.</vt:lpstr>
      <vt:lpstr>5. Vstavljanje ločil.  Z rdečo barvo podčrtaj dobesedni navedek, z modro pa spremni stavek. Nato vstavi ločila.   Ali je danes za malico ribji namaz je Andrej vprašal Luko.   6. Razlaga pravopisnega pojava.  Vstavi vejice, kjer je potrebno. Pod vsako vstavljeno vejico napiši razlago, zakaj si jo vstavil/vstavila.  Gasilci nam lahko pomagajo ob požaru poplavi ali kakšni drugi nesreči. ___________________________________________________________ Kljub temu da je že sredina decembra še nismo kupili božičnih daril. ___________________________________________________________  </vt:lpstr>
      <vt:lpstr>PowerPointova predstavitev</vt:lpstr>
      <vt:lpstr>PowerPointova predstavitev</vt:lpstr>
      <vt:lpstr>Želimo vam veliko uspeha  pri pripravi učencev/dijakov na tekmovanje za Vodnikovo priznanje.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Abschlussarbeit: Deutsche Literatur Infografiken</dc:title>
  <dc:creator>Uporabnik</dc:creator>
  <cp:lastModifiedBy>Vesna Žnidar</cp:lastModifiedBy>
  <cp:revision>156</cp:revision>
  <dcterms:modified xsi:type="dcterms:W3CDTF">2025-11-19T16:23:07Z</dcterms:modified>
</cp:coreProperties>
</file>